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60" r:id="rId3"/>
    <p:sldId id="263" r:id="rId4"/>
    <p:sldId id="261" r:id="rId5"/>
    <p:sldId id="262" r:id="rId6"/>
    <p:sldId id="264" r:id="rId7"/>
    <p:sldId id="265" r:id="rId8"/>
    <p:sldId id="267" r:id="rId9"/>
    <p:sldId id="266" r:id="rId10"/>
    <p:sldId id="268" r:id="rId11"/>
    <p:sldId id="271" r:id="rId12"/>
    <p:sldId id="269"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7" d="100"/>
          <a:sy n="77" d="100"/>
        </p:scale>
        <p:origin x="-2112" y="-9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DB5BF4-683C-4B45-B0F5-8A8BA8CDB61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83345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CE69EA4-FAE5-4C83-8221-7E1B786434B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67204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5AA7A0-5BFF-460F-BCD7-179E7CDB333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1406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03C836-DE9A-4D71-A47B-EAD47A9A2E6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73628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B61D02-EE98-4287-B858-7B938C0A96E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9436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1744363-BE21-4693-8CBA-67BA0BBBBC9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67230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B86CB17-C77F-4883-AD6E-8D4A1ACF87E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39907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58C4981-2238-42E0-9E86-2CC2734C50B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5609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8273ED3-DF90-45FC-8F67-170FCE0AC18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62436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8F9A630-5A77-4E32-8DE8-F48F5D709F8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71405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53BAD35-731C-4227-A060-0639E8CA295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3287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F8AB6AF-983F-4E23-9D13-E6DC21EDE50A}" type="slidenum">
              <a:rPr lang="en-US">
                <a:solidFill>
                  <a:srgbClr val="000000"/>
                </a:solidFill>
              </a:rPr>
              <a:pPr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1573303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kho.unis.no/Doc/BACC.pdf"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9.png"/><Relationship Id="rId18" Type="http://schemas.openxmlformats.org/officeDocument/2006/relationships/image" Target="../media/image4.png"/><Relationship Id="rId3" Type="http://schemas.microsoft.com/office/2007/relationships/media" Target="../media/media2.avi"/><Relationship Id="rId7" Type="http://schemas.openxmlformats.org/officeDocument/2006/relationships/slideLayout" Target="../slideLayouts/slideLayout1.xml"/><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video" Target="../media/media1.avi"/><Relationship Id="rId16" Type="http://schemas.openxmlformats.org/officeDocument/2006/relationships/image" Target="../media/image12.png"/><Relationship Id="rId1" Type="http://schemas.microsoft.com/office/2007/relationships/media" Target="../media/media1.avi"/><Relationship Id="rId6" Type="http://schemas.openxmlformats.org/officeDocument/2006/relationships/video" Target="../media/media3.avi"/><Relationship Id="rId11" Type="http://schemas.openxmlformats.org/officeDocument/2006/relationships/image" Target="../media/image7.jpeg"/><Relationship Id="rId5" Type="http://schemas.microsoft.com/office/2007/relationships/media" Target="../media/media3.avi"/><Relationship Id="rId15" Type="http://schemas.openxmlformats.org/officeDocument/2006/relationships/image" Target="../media/image11.png"/><Relationship Id="rId10" Type="http://schemas.openxmlformats.org/officeDocument/2006/relationships/image" Target="../media/image6.png"/><Relationship Id="rId19" Type="http://schemas.openxmlformats.org/officeDocument/2006/relationships/image" Target="../media/image3.png"/><Relationship Id="rId4" Type="http://schemas.openxmlformats.org/officeDocument/2006/relationships/video" Target="../media/media2.avi"/><Relationship Id="rId9" Type="http://schemas.openxmlformats.org/officeDocument/2006/relationships/image" Target="../media/image2.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7.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0"/>
            <a:ext cx="8729291" cy="1255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0"/>
            <a:ext cx="41218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731" y="110140"/>
            <a:ext cx="504825" cy="4587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1520" y="1484784"/>
            <a:ext cx="8784976" cy="1671740"/>
          </a:xfrm>
          <a:prstGeom prst="rect">
            <a:avLst/>
          </a:prstGeom>
        </p:spPr>
        <p:txBody>
          <a:bodyPr wrap="square">
            <a:spAutoFit/>
          </a:bodyPr>
          <a:lstStyle/>
          <a:p>
            <a:pPr>
              <a:lnSpc>
                <a:spcPct val="115000"/>
              </a:lnSpc>
              <a:spcAft>
                <a:spcPts val="1000"/>
              </a:spcAft>
            </a:pPr>
            <a:r>
              <a:rPr lang="en-US" sz="2800" b="1" dirty="0">
                <a:latin typeface="Calibri"/>
                <a:ea typeface="Calibri"/>
                <a:cs typeface="Arial"/>
              </a:rPr>
              <a:t>The Boreal Aurora Camera </a:t>
            </a:r>
            <a:r>
              <a:rPr lang="en-US" sz="2800" b="1" dirty="0" smtClean="0">
                <a:latin typeface="Calibri"/>
                <a:ea typeface="Calibri"/>
                <a:cs typeface="Arial"/>
              </a:rPr>
              <a:t>Constellation (BACC)</a:t>
            </a:r>
            <a:endParaRPr lang="nb-NO" sz="1200" b="1" dirty="0" smtClean="0">
              <a:latin typeface="Calibri"/>
              <a:ea typeface="Calibri"/>
              <a:cs typeface="Arial"/>
            </a:endParaRPr>
          </a:p>
          <a:p>
            <a:pPr algn="ctr">
              <a:lnSpc>
                <a:spcPct val="115000"/>
              </a:lnSpc>
              <a:spcAft>
                <a:spcPts val="1000"/>
              </a:spcAft>
            </a:pPr>
            <a:r>
              <a:rPr lang="nb-NO" b="1" dirty="0" smtClean="0">
                <a:latin typeface="Calibri"/>
                <a:ea typeface="Calibri"/>
                <a:cs typeface="Arial"/>
              </a:rPr>
              <a:t>Fred </a:t>
            </a:r>
            <a:r>
              <a:rPr lang="nb-NO" b="1" dirty="0">
                <a:latin typeface="Calibri"/>
                <a:ea typeface="Calibri"/>
                <a:cs typeface="Arial"/>
              </a:rPr>
              <a:t>Sigernes </a:t>
            </a:r>
            <a:r>
              <a:rPr lang="nb-NO" b="1" baseline="30000" dirty="0">
                <a:latin typeface="Calibri"/>
                <a:ea typeface="Calibri"/>
                <a:cs typeface="Arial"/>
              </a:rPr>
              <a:t>1,2</a:t>
            </a:r>
            <a:r>
              <a:rPr lang="nb-NO" b="1" dirty="0">
                <a:latin typeface="Calibri"/>
                <a:ea typeface="Calibri"/>
                <a:cs typeface="Arial"/>
              </a:rPr>
              <a:t>, Dag A. Lorentzen </a:t>
            </a:r>
            <a:r>
              <a:rPr lang="nb-NO" b="1" baseline="30000" dirty="0">
                <a:latin typeface="Calibri"/>
                <a:ea typeface="Calibri"/>
                <a:cs typeface="Arial"/>
              </a:rPr>
              <a:t>1,2</a:t>
            </a:r>
            <a:r>
              <a:rPr lang="nb-NO" b="1" dirty="0">
                <a:latin typeface="Calibri"/>
                <a:ea typeface="Calibri"/>
                <a:cs typeface="Arial"/>
              </a:rPr>
              <a:t>, Magnar G. Johnsen </a:t>
            </a:r>
            <a:r>
              <a:rPr lang="nb-NO" b="1" baseline="30000" dirty="0">
                <a:latin typeface="Calibri"/>
                <a:ea typeface="Calibri"/>
                <a:cs typeface="Arial"/>
              </a:rPr>
              <a:t>3</a:t>
            </a:r>
            <a:r>
              <a:rPr lang="nb-NO" b="1" dirty="0">
                <a:latin typeface="Calibri"/>
                <a:ea typeface="Calibri"/>
                <a:cs typeface="Arial"/>
              </a:rPr>
              <a:t>, Torsten Aslaksen </a:t>
            </a:r>
            <a:r>
              <a:rPr lang="nb-NO" b="1" baseline="30000" dirty="0">
                <a:latin typeface="Calibri"/>
                <a:ea typeface="Calibri"/>
                <a:cs typeface="Arial"/>
              </a:rPr>
              <a:t>4</a:t>
            </a:r>
            <a:r>
              <a:rPr lang="nb-NO" b="1" dirty="0">
                <a:latin typeface="Calibri"/>
                <a:ea typeface="Calibri"/>
                <a:cs typeface="Arial"/>
              </a:rPr>
              <a:t>, </a:t>
            </a:r>
            <a:br>
              <a:rPr lang="nb-NO" b="1" dirty="0">
                <a:latin typeface="Calibri"/>
                <a:ea typeface="Calibri"/>
                <a:cs typeface="Arial"/>
              </a:rPr>
            </a:br>
            <a:r>
              <a:rPr lang="nb-NO" b="1" dirty="0">
                <a:latin typeface="Calibri"/>
                <a:ea typeface="Calibri"/>
                <a:cs typeface="Arial"/>
              </a:rPr>
              <a:t>Mikko Syrjäsuo </a:t>
            </a:r>
            <a:r>
              <a:rPr lang="nb-NO" b="1" baseline="30000" dirty="0">
                <a:latin typeface="Calibri"/>
                <a:ea typeface="Calibri"/>
                <a:cs typeface="Arial"/>
              </a:rPr>
              <a:t>1,2</a:t>
            </a:r>
            <a:r>
              <a:rPr lang="nb-NO" b="1" dirty="0">
                <a:latin typeface="Calibri"/>
                <a:ea typeface="Calibri"/>
                <a:cs typeface="Arial"/>
              </a:rPr>
              <a:t>, Stefan Wacker </a:t>
            </a:r>
            <a:r>
              <a:rPr lang="nb-NO" b="1" baseline="30000" dirty="0">
                <a:latin typeface="Calibri"/>
                <a:ea typeface="Calibri"/>
                <a:cs typeface="Arial"/>
              </a:rPr>
              <a:t>5</a:t>
            </a:r>
            <a:r>
              <a:rPr lang="nb-NO" b="1" dirty="0">
                <a:latin typeface="Calibri"/>
                <a:ea typeface="Calibri"/>
                <a:cs typeface="Arial"/>
              </a:rPr>
              <a:t>, Jakob Abermann </a:t>
            </a:r>
            <a:r>
              <a:rPr lang="nb-NO" b="1" baseline="30000" dirty="0">
                <a:latin typeface="Calibri"/>
                <a:ea typeface="Calibri"/>
                <a:cs typeface="Arial"/>
              </a:rPr>
              <a:t>5</a:t>
            </a:r>
            <a:r>
              <a:rPr lang="nb-NO" b="1" dirty="0">
                <a:latin typeface="Calibri"/>
                <a:ea typeface="Calibri"/>
                <a:cs typeface="Arial"/>
              </a:rPr>
              <a:t>, Bjørn Lybekk </a:t>
            </a:r>
            <a:r>
              <a:rPr lang="nb-NO" b="1" baseline="30000" dirty="0">
                <a:latin typeface="Calibri"/>
                <a:ea typeface="Calibri"/>
                <a:cs typeface="Arial"/>
              </a:rPr>
              <a:t>6</a:t>
            </a:r>
            <a:r>
              <a:rPr lang="nb-NO" b="1" dirty="0">
                <a:latin typeface="Calibri"/>
                <a:ea typeface="Calibri"/>
                <a:cs typeface="Arial"/>
              </a:rPr>
              <a:t>, </a:t>
            </a:r>
            <a:br>
              <a:rPr lang="nb-NO" b="1" dirty="0">
                <a:latin typeface="Calibri"/>
                <a:ea typeface="Calibri"/>
                <a:cs typeface="Arial"/>
              </a:rPr>
            </a:br>
            <a:r>
              <a:rPr lang="nb-NO" b="1" dirty="0">
                <a:latin typeface="Calibri"/>
                <a:ea typeface="Calibri"/>
                <a:cs typeface="Arial"/>
              </a:rPr>
              <a:t>Espen Trondsen </a:t>
            </a:r>
            <a:r>
              <a:rPr lang="nb-NO" b="1" baseline="30000" dirty="0">
                <a:latin typeface="Calibri"/>
                <a:ea typeface="Calibri"/>
                <a:cs typeface="Arial"/>
              </a:rPr>
              <a:t>6</a:t>
            </a:r>
            <a:r>
              <a:rPr lang="nb-NO" b="1" dirty="0">
                <a:latin typeface="Calibri"/>
                <a:ea typeface="Calibri"/>
                <a:cs typeface="Arial"/>
              </a:rPr>
              <a:t>, Lasse Clausen </a:t>
            </a:r>
            <a:r>
              <a:rPr lang="nb-NO" b="1" baseline="30000" dirty="0">
                <a:latin typeface="Calibri"/>
                <a:ea typeface="Calibri"/>
                <a:cs typeface="Arial"/>
              </a:rPr>
              <a:t>6</a:t>
            </a:r>
            <a:r>
              <a:rPr lang="nb-NO" b="1" dirty="0">
                <a:latin typeface="Calibri"/>
                <a:ea typeface="Calibri"/>
                <a:cs typeface="Arial"/>
              </a:rPr>
              <a:t> and Jøran Moen </a:t>
            </a:r>
            <a:r>
              <a:rPr lang="nb-NO" b="1" baseline="30000" dirty="0" smtClean="0">
                <a:latin typeface="Calibri"/>
                <a:ea typeface="Calibri"/>
                <a:cs typeface="Arial"/>
              </a:rPr>
              <a:t>6</a:t>
            </a:r>
            <a:endParaRPr lang="en-US" sz="1600" b="1" dirty="0">
              <a:latin typeface="Calibri"/>
              <a:ea typeface="Calibri"/>
              <a:cs typeface="Times New Roman"/>
            </a:endParaRPr>
          </a:p>
        </p:txBody>
      </p:sp>
      <p:sp>
        <p:nvSpPr>
          <p:cNvPr id="3" name="Rectangle 2"/>
          <p:cNvSpPr/>
          <p:nvPr/>
        </p:nvSpPr>
        <p:spPr>
          <a:xfrm>
            <a:off x="826816" y="3501008"/>
            <a:ext cx="7849640" cy="1791260"/>
          </a:xfrm>
          <a:prstGeom prst="rect">
            <a:avLst/>
          </a:prstGeom>
        </p:spPr>
        <p:txBody>
          <a:bodyPr wrap="square">
            <a:spAutoFit/>
          </a:bodyPr>
          <a:lstStyle/>
          <a:p>
            <a:pPr marL="270510" lvl="0">
              <a:lnSpc>
                <a:spcPct val="115000"/>
              </a:lnSpc>
              <a:spcAft>
                <a:spcPts val="1000"/>
              </a:spcAft>
            </a:pPr>
            <a:r>
              <a:rPr lang="en-US" sz="1600" baseline="30000" dirty="0">
                <a:solidFill>
                  <a:srgbClr val="000000"/>
                </a:solidFill>
                <a:latin typeface="Calibri"/>
                <a:ea typeface="Calibri"/>
                <a:cs typeface="Times New Roman"/>
              </a:rPr>
              <a:t>1 </a:t>
            </a:r>
            <a:r>
              <a:rPr lang="en-US" sz="1600" dirty="0">
                <a:solidFill>
                  <a:srgbClr val="000000"/>
                </a:solidFill>
                <a:latin typeface="Calibri"/>
                <a:ea typeface="Calibri"/>
                <a:cs typeface="Times New Roman"/>
              </a:rPr>
              <a:t>The University Centre on Svalbard (UNIS), N-9171 Longyearbyen, Norway</a:t>
            </a:r>
            <a:br>
              <a:rPr lang="en-US" sz="1600" dirty="0">
                <a:solidFill>
                  <a:srgbClr val="000000"/>
                </a:solidFill>
                <a:latin typeface="Calibri"/>
                <a:ea typeface="Calibri"/>
                <a:cs typeface="Times New Roman"/>
              </a:rPr>
            </a:br>
            <a:r>
              <a:rPr lang="en-US" sz="1600" baseline="30000" dirty="0">
                <a:solidFill>
                  <a:srgbClr val="000000"/>
                </a:solidFill>
                <a:latin typeface="Calibri"/>
                <a:ea typeface="Calibri"/>
                <a:cs typeface="Times New Roman"/>
              </a:rPr>
              <a:t>2 </a:t>
            </a:r>
            <a:r>
              <a:rPr lang="en-US" sz="1600" dirty="0">
                <a:solidFill>
                  <a:srgbClr val="000000"/>
                </a:solidFill>
                <a:latin typeface="Calibri"/>
                <a:ea typeface="Calibri"/>
                <a:cs typeface="Times New Roman"/>
              </a:rPr>
              <a:t>Birkeland Centre for Space Science (BCSS), Bergen, Norway</a:t>
            </a:r>
            <a:br>
              <a:rPr lang="en-US" sz="1600" dirty="0">
                <a:solidFill>
                  <a:srgbClr val="000000"/>
                </a:solidFill>
                <a:latin typeface="Calibri"/>
                <a:ea typeface="Calibri"/>
                <a:cs typeface="Times New Roman"/>
              </a:rPr>
            </a:br>
            <a:r>
              <a:rPr lang="en-US" sz="1600" baseline="30000" dirty="0">
                <a:solidFill>
                  <a:srgbClr val="000000"/>
                </a:solidFill>
                <a:latin typeface="Calibri"/>
                <a:ea typeface="Calibri"/>
                <a:cs typeface="Times New Roman"/>
              </a:rPr>
              <a:t>3 </a:t>
            </a:r>
            <a:r>
              <a:rPr lang="en-US" sz="1600" dirty="0">
                <a:solidFill>
                  <a:srgbClr val="000000"/>
                </a:solidFill>
                <a:latin typeface="Calibri"/>
                <a:ea typeface="Calibri"/>
                <a:cs typeface="Times New Roman"/>
              </a:rPr>
              <a:t>Norwegian Center for Space Weather, The Arctic University of Norway (UiT), Norway</a:t>
            </a:r>
            <a:br>
              <a:rPr lang="en-US" sz="1600" dirty="0">
                <a:solidFill>
                  <a:srgbClr val="000000"/>
                </a:solidFill>
                <a:latin typeface="Calibri"/>
                <a:ea typeface="Calibri"/>
                <a:cs typeface="Times New Roman"/>
              </a:rPr>
            </a:br>
            <a:r>
              <a:rPr lang="en-US" sz="1600" baseline="30000" dirty="0">
                <a:solidFill>
                  <a:srgbClr val="000000"/>
                </a:solidFill>
                <a:latin typeface="Calibri"/>
                <a:ea typeface="Calibri"/>
                <a:cs typeface="Times New Roman"/>
              </a:rPr>
              <a:t>4 </a:t>
            </a:r>
            <a:r>
              <a:rPr lang="en-US" sz="1600" dirty="0">
                <a:solidFill>
                  <a:srgbClr val="333333"/>
                </a:solidFill>
                <a:latin typeface="Calibri"/>
                <a:ea typeface="Calibri"/>
                <a:cs typeface="Times New Roman"/>
              </a:rPr>
              <a:t>Department of Electrical Engineering</a:t>
            </a:r>
            <a:r>
              <a:rPr lang="en-US" sz="1600" dirty="0">
                <a:solidFill>
                  <a:srgbClr val="000000"/>
                </a:solidFill>
                <a:latin typeface="Calibri"/>
                <a:ea typeface="Calibri"/>
                <a:cs typeface="Times New Roman"/>
              </a:rPr>
              <a:t>, UiT, Norway</a:t>
            </a:r>
            <a:br>
              <a:rPr lang="en-US" sz="1600" dirty="0">
                <a:solidFill>
                  <a:srgbClr val="000000"/>
                </a:solidFill>
                <a:latin typeface="Calibri"/>
                <a:ea typeface="Calibri"/>
                <a:cs typeface="Times New Roman"/>
              </a:rPr>
            </a:br>
            <a:r>
              <a:rPr lang="en-US" sz="1600" baseline="30000" dirty="0">
                <a:solidFill>
                  <a:srgbClr val="000000"/>
                </a:solidFill>
                <a:latin typeface="Calibri"/>
                <a:ea typeface="Calibri"/>
                <a:cs typeface="Times New Roman"/>
              </a:rPr>
              <a:t>5</a:t>
            </a:r>
            <a:r>
              <a:rPr lang="en-US" sz="1600" dirty="0">
                <a:solidFill>
                  <a:srgbClr val="000000"/>
                </a:solidFill>
                <a:latin typeface="Calibri"/>
                <a:ea typeface="Calibri"/>
                <a:cs typeface="Times New Roman"/>
              </a:rPr>
              <a:t> Asiaq Greenland Survey, Nuuk, Greenland </a:t>
            </a:r>
            <a:br>
              <a:rPr lang="en-US" sz="1600" dirty="0">
                <a:solidFill>
                  <a:srgbClr val="000000"/>
                </a:solidFill>
                <a:latin typeface="Calibri"/>
                <a:ea typeface="Calibri"/>
                <a:cs typeface="Times New Roman"/>
              </a:rPr>
            </a:br>
            <a:r>
              <a:rPr lang="en-US" sz="1600" baseline="30000" dirty="0">
                <a:solidFill>
                  <a:srgbClr val="000000"/>
                </a:solidFill>
                <a:latin typeface="Calibri"/>
                <a:ea typeface="Calibri"/>
                <a:cs typeface="Times New Roman"/>
              </a:rPr>
              <a:t>6</a:t>
            </a:r>
            <a:r>
              <a:rPr lang="en-US" sz="1600" dirty="0">
                <a:solidFill>
                  <a:srgbClr val="000000"/>
                </a:solidFill>
                <a:latin typeface="Calibri"/>
                <a:ea typeface="Calibri"/>
                <a:cs typeface="Times New Roman"/>
              </a:rPr>
              <a:t> Department of physics, University of Oslo, Norway </a:t>
            </a:r>
          </a:p>
        </p:txBody>
      </p:sp>
      <p:sp>
        <p:nvSpPr>
          <p:cNvPr id="4" name="Rectangle 3"/>
          <p:cNvSpPr/>
          <p:nvPr/>
        </p:nvSpPr>
        <p:spPr>
          <a:xfrm>
            <a:off x="1115616" y="6093296"/>
            <a:ext cx="5779044" cy="523220"/>
          </a:xfrm>
          <a:prstGeom prst="rect">
            <a:avLst/>
          </a:prstGeom>
        </p:spPr>
        <p:txBody>
          <a:bodyPr wrap="square">
            <a:spAutoFit/>
          </a:bodyPr>
          <a:lstStyle/>
          <a:p>
            <a:pPr>
              <a:spcBef>
                <a:spcPts val="800"/>
              </a:spcBef>
              <a:spcAft>
                <a:spcPts val="800"/>
              </a:spcAft>
            </a:pPr>
            <a:r>
              <a:rPr lang="en-US" sz="1400" dirty="0">
                <a:solidFill>
                  <a:srgbClr val="2C5C81"/>
                </a:solidFill>
                <a:latin typeface="Calibri" panose="020F0502020204030204" pitchFamily="34" charset="0"/>
              </a:rPr>
              <a:t>43</a:t>
            </a:r>
            <a:r>
              <a:rPr lang="en-US" sz="1400" baseline="30000" dirty="0">
                <a:solidFill>
                  <a:srgbClr val="2C5C81"/>
                </a:solidFill>
                <a:latin typeface="Calibri" panose="020F0502020204030204" pitchFamily="34" charset="0"/>
              </a:rPr>
              <a:t>rd</a:t>
            </a:r>
            <a:r>
              <a:rPr lang="en-US" sz="1400" dirty="0">
                <a:solidFill>
                  <a:srgbClr val="2C5C81"/>
                </a:solidFill>
                <a:latin typeface="Calibri" panose="020F0502020204030204" pitchFamily="34" charset="0"/>
              </a:rPr>
              <a:t> Annual European Meeting on Atmospheric Studies by Optical Methods, </a:t>
            </a:r>
            <a:r>
              <a:rPr lang="en-US" sz="1400" dirty="0" smtClean="0">
                <a:solidFill>
                  <a:srgbClr val="2C5C81"/>
                </a:solidFill>
                <a:latin typeface="Calibri" panose="020F0502020204030204" pitchFamily="34" charset="0"/>
              </a:rPr>
              <a:t>15-19 </a:t>
            </a:r>
            <a:r>
              <a:rPr lang="en-US" sz="1400" dirty="0">
                <a:solidFill>
                  <a:srgbClr val="2C5C81"/>
                </a:solidFill>
                <a:latin typeface="Calibri" panose="020F0502020204030204" pitchFamily="34" charset="0"/>
              </a:rPr>
              <a:t>August 2016, Winchester, UK</a:t>
            </a:r>
            <a:endParaRPr lang="en-US" sz="1400" b="0" i="0" dirty="0">
              <a:solidFill>
                <a:srgbClr val="2C5C81"/>
              </a:solidFill>
              <a:effectLst/>
              <a:latin typeface="Calibri" panose="020F050202020403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9858" y="356292"/>
            <a:ext cx="1329612" cy="1329612"/>
          </a:xfrm>
          <a:prstGeom prst="rect">
            <a:avLst/>
          </a:prstGeom>
        </p:spPr>
      </p:pic>
    </p:spTree>
    <p:extLst>
      <p:ext uri="{BB962C8B-B14F-4D97-AF65-F5344CB8AC3E}">
        <p14:creationId xmlns:p14="http://schemas.microsoft.com/office/powerpoint/2010/main" val="41307766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142" y="1500180"/>
            <a:ext cx="8213982" cy="5305404"/>
          </a:xfrm>
          <a:prstGeom prst="rect">
            <a:avLst/>
          </a:prstGeom>
        </p:spPr>
      </p:pic>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0"/>
            <a:ext cx="8729291" cy="1255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0060" y="0"/>
            <a:ext cx="41218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731" y="110140"/>
            <a:ext cx="504825" cy="458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9858" y="356292"/>
            <a:ext cx="1329612" cy="1329612"/>
          </a:xfrm>
          <a:prstGeom prst="rect">
            <a:avLst/>
          </a:prstGeom>
        </p:spPr>
      </p:pic>
      <p:sp>
        <p:nvSpPr>
          <p:cNvPr id="7" name="TextBox 6"/>
          <p:cNvSpPr txBox="1"/>
          <p:nvPr/>
        </p:nvSpPr>
        <p:spPr>
          <a:xfrm>
            <a:off x="971600" y="384272"/>
            <a:ext cx="4878259" cy="523220"/>
          </a:xfrm>
          <a:prstGeom prst="rect">
            <a:avLst/>
          </a:prstGeom>
          <a:noFill/>
        </p:spPr>
        <p:txBody>
          <a:bodyPr wrap="none" rtlCol="0">
            <a:spAutoFit/>
          </a:bodyPr>
          <a:lstStyle/>
          <a:p>
            <a:r>
              <a:rPr lang="en-US" sz="2800" b="1" dirty="0" smtClean="0">
                <a:solidFill>
                  <a:schemeClr val="bg1"/>
                </a:solidFill>
              </a:rPr>
              <a:t>6. Color detection of aurora</a:t>
            </a:r>
            <a:endParaRPr lang="en-US" sz="2800" b="1" dirty="0">
              <a:solidFill>
                <a:schemeClr val="bg1"/>
              </a:solidFill>
            </a:endParaRPr>
          </a:p>
        </p:txBody>
      </p:sp>
    </p:spTree>
    <p:extLst>
      <p:ext uri="{BB962C8B-B14F-4D97-AF65-F5344CB8AC3E}">
        <p14:creationId xmlns:p14="http://schemas.microsoft.com/office/powerpoint/2010/main" val="20585982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0"/>
            <a:ext cx="8729291" cy="1255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0"/>
            <a:ext cx="41218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731" y="110140"/>
            <a:ext cx="504825" cy="458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9858" y="356292"/>
            <a:ext cx="1329612" cy="1329612"/>
          </a:xfrm>
          <a:prstGeom prst="rect">
            <a:avLst/>
          </a:prstGeom>
        </p:spPr>
      </p:pic>
      <p:sp>
        <p:nvSpPr>
          <p:cNvPr id="7" name="TextBox 6"/>
          <p:cNvSpPr txBox="1"/>
          <p:nvPr/>
        </p:nvSpPr>
        <p:spPr>
          <a:xfrm>
            <a:off x="971600" y="384272"/>
            <a:ext cx="4878259" cy="523220"/>
          </a:xfrm>
          <a:prstGeom prst="rect">
            <a:avLst/>
          </a:prstGeom>
          <a:noFill/>
        </p:spPr>
        <p:txBody>
          <a:bodyPr wrap="none" rtlCol="0">
            <a:spAutoFit/>
          </a:bodyPr>
          <a:lstStyle/>
          <a:p>
            <a:r>
              <a:rPr lang="en-US" sz="2800" b="1" dirty="0" smtClean="0">
                <a:solidFill>
                  <a:srgbClr val="FFFFFF"/>
                </a:solidFill>
              </a:rPr>
              <a:t>6. Color detection of aurora</a:t>
            </a:r>
            <a:endParaRPr lang="en-US" sz="2800" b="1" dirty="0">
              <a:solidFill>
                <a:srgbClr val="FFFFFF"/>
              </a:solidFil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143" y="1844824"/>
            <a:ext cx="4618365" cy="4625986"/>
          </a:xfrm>
          <a:prstGeom prst="rect">
            <a:avLst/>
          </a:prstGeom>
        </p:spPr>
      </p:pic>
      <p:sp>
        <p:nvSpPr>
          <p:cNvPr id="2" name="TextBox 1"/>
          <p:cNvSpPr txBox="1"/>
          <p:nvPr/>
        </p:nvSpPr>
        <p:spPr>
          <a:xfrm>
            <a:off x="1102405" y="1318545"/>
            <a:ext cx="3390672" cy="369332"/>
          </a:xfrm>
          <a:prstGeom prst="rect">
            <a:avLst/>
          </a:prstGeom>
          <a:noFill/>
        </p:spPr>
        <p:txBody>
          <a:bodyPr wrap="none" rtlCol="0">
            <a:spAutoFit/>
          </a:bodyPr>
          <a:lstStyle/>
          <a:p>
            <a:r>
              <a:rPr lang="en-US" b="1" dirty="0" smtClean="0">
                <a:solidFill>
                  <a:schemeClr val="bg1"/>
                </a:solidFill>
              </a:rPr>
              <a:t>Palette based color matching</a:t>
            </a:r>
            <a:endParaRPr lang="en-US" b="1" dirty="0">
              <a:solidFill>
                <a:schemeClr val="bg1"/>
              </a:solidFill>
            </a:endParaRPr>
          </a:p>
        </p:txBody>
      </p:sp>
      <p:sp>
        <p:nvSpPr>
          <p:cNvPr id="3" name="Rectangle 2"/>
          <p:cNvSpPr/>
          <p:nvPr/>
        </p:nvSpPr>
        <p:spPr>
          <a:xfrm>
            <a:off x="5220072" y="1687877"/>
            <a:ext cx="3384979" cy="4770537"/>
          </a:xfrm>
          <a:prstGeom prst="rect">
            <a:avLst/>
          </a:prstGeom>
        </p:spPr>
        <p:txBody>
          <a:bodyPr wrap="square">
            <a:spAutoFit/>
          </a:bodyPr>
          <a:lstStyle/>
          <a:p>
            <a:r>
              <a:rPr lang="en-US" sz="1600" dirty="0" smtClean="0">
                <a:solidFill>
                  <a:schemeClr val="bg1"/>
                </a:solidFill>
                <a:ea typeface="Calibri"/>
                <a:cs typeface="Times New Roman"/>
              </a:rPr>
              <a:t>Due </a:t>
            </a:r>
            <a:r>
              <a:rPr lang="en-US" sz="1600" dirty="0">
                <a:solidFill>
                  <a:schemeClr val="bg1"/>
                </a:solidFill>
                <a:ea typeface="Calibri"/>
                <a:cs typeface="Times New Roman"/>
              </a:rPr>
              <a:t>to hardware limitations on number of colors to display on a computer screen back in the 80’s, the Graphics Interchange Format (GIF) developed by the company CompuServe Network, Inc. in 1987, provides optimized palette based methods to reduce high resolution color space images</a:t>
            </a:r>
            <a:r>
              <a:rPr lang="en-US" sz="1600" dirty="0" smtClean="0">
                <a:solidFill>
                  <a:schemeClr val="bg1"/>
                </a:solidFill>
                <a:ea typeface="Calibri"/>
                <a:cs typeface="Times New Roman"/>
              </a:rPr>
              <a:t>.</a:t>
            </a:r>
          </a:p>
          <a:p>
            <a:endParaRPr lang="en-US" sz="1600" dirty="0">
              <a:solidFill>
                <a:schemeClr val="bg1"/>
              </a:solidFill>
              <a:ea typeface="Calibri"/>
              <a:cs typeface="Times New Roman"/>
            </a:endParaRPr>
          </a:p>
          <a:p>
            <a:r>
              <a:rPr lang="en-US" sz="1600" dirty="0">
                <a:solidFill>
                  <a:schemeClr val="bg1"/>
                </a:solidFill>
              </a:rPr>
              <a:t>The graphics format is now included in Delphi with GIF extensions </a:t>
            </a:r>
            <a:r>
              <a:rPr lang="en-US" sz="1600" dirty="0" smtClean="0">
                <a:solidFill>
                  <a:schemeClr val="bg1"/>
                </a:solidFill>
              </a:rPr>
              <a:t>with </a:t>
            </a:r>
            <a:r>
              <a:rPr lang="en-US" sz="1600" dirty="0">
                <a:solidFill>
                  <a:schemeClr val="bg1"/>
                </a:solidFill>
              </a:rPr>
              <a:t>variable size palette </a:t>
            </a:r>
            <a:r>
              <a:rPr lang="en-US" sz="1600" dirty="0" smtClean="0">
                <a:solidFill>
                  <a:schemeClr val="bg1"/>
                </a:solidFill>
              </a:rPr>
              <a:t>optimization methods.</a:t>
            </a:r>
          </a:p>
          <a:p>
            <a:endParaRPr lang="en-US" sz="1600" dirty="0">
              <a:solidFill>
                <a:schemeClr val="bg1"/>
              </a:solidFill>
            </a:endParaRPr>
          </a:p>
          <a:p>
            <a:r>
              <a:rPr lang="en-US" sz="1600" dirty="0" smtClean="0">
                <a:solidFill>
                  <a:schemeClr val="bg1"/>
                </a:solidFill>
              </a:rPr>
              <a:t>More development needed to make the color detection robust.</a:t>
            </a:r>
          </a:p>
          <a:p>
            <a:endParaRPr lang="en-US" sz="1600" dirty="0">
              <a:solidFill>
                <a:schemeClr val="bg1"/>
              </a:solidFill>
            </a:endParaRPr>
          </a:p>
          <a:p>
            <a:r>
              <a:rPr lang="en-US" sz="1600" dirty="0" smtClean="0"/>
              <a:t>.</a:t>
            </a:r>
            <a:r>
              <a:rPr lang="en-US" sz="1600" dirty="0" smtClean="0">
                <a:solidFill>
                  <a:schemeClr val="bg1"/>
                </a:solidFill>
                <a:ea typeface="Calibri"/>
                <a:cs typeface="Times New Roman"/>
              </a:rPr>
              <a:t> </a:t>
            </a:r>
            <a:endParaRPr lang="en-US" sz="1600" dirty="0">
              <a:solidFill>
                <a:schemeClr val="bg1"/>
              </a:solidFill>
            </a:endParaRPr>
          </a:p>
        </p:txBody>
      </p:sp>
    </p:spTree>
    <p:extLst>
      <p:ext uri="{BB962C8B-B14F-4D97-AF65-F5344CB8AC3E}">
        <p14:creationId xmlns:p14="http://schemas.microsoft.com/office/powerpoint/2010/main" val="30154051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0"/>
            <a:ext cx="8729291" cy="1255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0"/>
            <a:ext cx="41218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731" y="110140"/>
            <a:ext cx="504825" cy="458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9858" y="356292"/>
            <a:ext cx="1329612" cy="1329612"/>
          </a:xfrm>
          <a:prstGeom prst="rect">
            <a:avLst/>
          </a:prstGeom>
        </p:spPr>
      </p:pic>
      <p:sp>
        <p:nvSpPr>
          <p:cNvPr id="2" name="Rectangle 1"/>
          <p:cNvSpPr/>
          <p:nvPr/>
        </p:nvSpPr>
        <p:spPr>
          <a:xfrm>
            <a:off x="625556" y="1269933"/>
            <a:ext cx="7834876" cy="2286780"/>
          </a:xfrm>
          <a:prstGeom prst="rect">
            <a:avLst/>
          </a:prstGeom>
        </p:spPr>
        <p:txBody>
          <a:bodyPr wrap="square">
            <a:spAutoFit/>
          </a:bodyPr>
          <a:lstStyle/>
          <a:p>
            <a:pPr>
              <a:lnSpc>
                <a:spcPct val="115000"/>
              </a:lnSpc>
              <a:spcAft>
                <a:spcPts val="0"/>
              </a:spcAft>
            </a:pPr>
            <a:r>
              <a:rPr lang="en-US" sz="2800" b="1" dirty="0" smtClean="0">
                <a:ea typeface="Calibri"/>
                <a:cs typeface="Arial"/>
              </a:rPr>
              <a:t>7. Validation</a:t>
            </a:r>
            <a:r>
              <a:rPr lang="en-US" sz="2800" b="1" dirty="0">
                <a:ea typeface="Calibri"/>
                <a:cs typeface="Arial"/>
              </a:rPr>
              <a:t/>
            </a:r>
            <a:br>
              <a:rPr lang="en-US" sz="2800" b="1" dirty="0">
                <a:ea typeface="Calibri"/>
                <a:cs typeface="Arial"/>
              </a:rPr>
            </a:br>
            <a:r>
              <a:rPr lang="en-US" sz="1600" spc="25" dirty="0">
                <a:solidFill>
                  <a:srgbClr val="000000"/>
                </a:solidFill>
                <a:ea typeface="Times New Roman"/>
                <a:cs typeface="Times New Roman"/>
              </a:rPr>
              <a:t>Visual inspection of the processed frames will be matched by other instruments and techniques already present at KHO. Our hyperspectral all-sky cameras named NORUSCA are capable of isolating the main auroral emission lines as function of wavelength. A successful classification of both dayside- and nightside auroras has been </a:t>
            </a:r>
            <a:r>
              <a:rPr lang="en-US" sz="1600" spc="25" dirty="0" smtClean="0">
                <a:solidFill>
                  <a:srgbClr val="000000"/>
                </a:solidFill>
                <a:ea typeface="Times New Roman"/>
                <a:cs typeface="Times New Roman"/>
              </a:rPr>
              <a:t>conducted. </a:t>
            </a:r>
            <a:r>
              <a:rPr lang="en-US" sz="1600" spc="25" dirty="0">
                <a:solidFill>
                  <a:srgbClr val="000000"/>
                </a:solidFill>
                <a:ea typeface="Times New Roman"/>
                <a:cs typeface="Times New Roman"/>
              </a:rPr>
              <a:t>The hyper- spectral data will be used to validate our color matching results.    </a:t>
            </a:r>
            <a:endParaRPr lang="nb-NO" sz="1600" dirty="0">
              <a:effectLst/>
              <a:ea typeface="Calibri"/>
              <a:cs typeface="Times New Roman"/>
            </a:endParaRPr>
          </a:p>
        </p:txBody>
      </p:sp>
      <p:sp>
        <p:nvSpPr>
          <p:cNvPr id="3" name="Rectangle 2"/>
          <p:cNvSpPr/>
          <p:nvPr/>
        </p:nvSpPr>
        <p:spPr>
          <a:xfrm>
            <a:off x="659676" y="3592052"/>
            <a:ext cx="7656740" cy="2853089"/>
          </a:xfrm>
          <a:prstGeom prst="rect">
            <a:avLst/>
          </a:prstGeom>
        </p:spPr>
        <p:txBody>
          <a:bodyPr wrap="square">
            <a:spAutoFit/>
          </a:bodyPr>
          <a:lstStyle/>
          <a:p>
            <a:pPr>
              <a:lnSpc>
                <a:spcPct val="115000"/>
              </a:lnSpc>
              <a:spcAft>
                <a:spcPts val="0"/>
              </a:spcAft>
            </a:pPr>
            <a:r>
              <a:rPr lang="en-US" sz="2800" b="1" dirty="0" smtClean="0">
                <a:ea typeface="Calibri"/>
                <a:cs typeface="Arial"/>
              </a:rPr>
              <a:t>8. Summary</a:t>
            </a:r>
            <a:r>
              <a:rPr lang="en-US" sz="2800" b="1" dirty="0">
                <a:ea typeface="Calibri"/>
                <a:cs typeface="Arial"/>
              </a:rPr>
              <a:t/>
            </a:r>
            <a:br>
              <a:rPr lang="en-US" sz="2800" b="1" dirty="0">
                <a:ea typeface="Calibri"/>
                <a:cs typeface="Arial"/>
              </a:rPr>
            </a:br>
            <a:r>
              <a:rPr lang="en-US" sz="1600" spc="25" dirty="0">
                <a:solidFill>
                  <a:srgbClr val="000000"/>
                </a:solidFill>
                <a:ea typeface="Times New Roman"/>
                <a:cs typeface="Times New Roman"/>
              </a:rPr>
              <a:t>A low cost auroral all-sky color camera station has been constructed and tested. It is the core component of the proposed boreal auroral camera network - constellation. The network aims to provide multi-site real time all-sky data across the boreal zone to enable detailed studies of various sky phenomena</a:t>
            </a:r>
            <a:r>
              <a:rPr lang="en-US" sz="1600" spc="25" dirty="0" smtClean="0">
                <a:solidFill>
                  <a:srgbClr val="000000"/>
                </a:solidFill>
                <a:ea typeface="Times New Roman"/>
                <a:cs typeface="Times New Roman"/>
              </a:rPr>
              <a:t>.</a:t>
            </a:r>
          </a:p>
          <a:p>
            <a:pPr>
              <a:lnSpc>
                <a:spcPct val="115000"/>
              </a:lnSpc>
              <a:spcAft>
                <a:spcPts val="0"/>
              </a:spcAft>
            </a:pPr>
            <a:endParaRPr lang="en-US" sz="1600" spc="25" dirty="0">
              <a:solidFill>
                <a:srgbClr val="000000"/>
              </a:solidFill>
              <a:effectLst/>
              <a:ea typeface="Calibri"/>
              <a:cs typeface="Times New Roman"/>
            </a:endParaRPr>
          </a:p>
          <a:p>
            <a:pPr>
              <a:lnSpc>
                <a:spcPct val="115000"/>
              </a:lnSpc>
              <a:spcAft>
                <a:spcPts val="0"/>
              </a:spcAft>
            </a:pPr>
            <a:r>
              <a:rPr lang="en-US" sz="1600" b="1" spc="25" dirty="0" smtClean="0">
                <a:solidFill>
                  <a:srgbClr val="000000"/>
                </a:solidFill>
                <a:ea typeface="Calibri"/>
                <a:cs typeface="Times New Roman"/>
              </a:rPr>
              <a:t>Details and references to methods we use:</a:t>
            </a:r>
            <a:r>
              <a:rPr lang="en-US" sz="1600" spc="25" dirty="0" smtClean="0">
                <a:solidFill>
                  <a:srgbClr val="000000"/>
                </a:solidFill>
                <a:ea typeface="Calibri"/>
                <a:cs typeface="Times New Roman"/>
              </a:rPr>
              <a:t> </a:t>
            </a:r>
          </a:p>
          <a:p>
            <a:pPr>
              <a:lnSpc>
                <a:spcPct val="115000"/>
              </a:lnSpc>
              <a:spcAft>
                <a:spcPts val="0"/>
              </a:spcAft>
            </a:pPr>
            <a:r>
              <a:rPr lang="en-US" sz="1600" spc="25" dirty="0" smtClean="0">
                <a:solidFill>
                  <a:schemeClr val="accent2"/>
                </a:solidFill>
                <a:ea typeface="Calibri"/>
                <a:cs typeface="Times New Roman"/>
                <a:hlinkClick r:id="rId6"/>
              </a:rPr>
              <a:t>http://kho.unis.no/Doc/BACC.pdf</a:t>
            </a:r>
            <a:endParaRPr lang="en-US" sz="1600" spc="25" dirty="0" smtClean="0">
              <a:solidFill>
                <a:schemeClr val="accent2"/>
              </a:solidFill>
              <a:ea typeface="Calibri"/>
              <a:cs typeface="Times New Roman"/>
            </a:endParaRPr>
          </a:p>
          <a:p>
            <a:pPr>
              <a:lnSpc>
                <a:spcPct val="115000"/>
              </a:lnSpc>
              <a:spcAft>
                <a:spcPts val="0"/>
              </a:spcAft>
            </a:pPr>
            <a:endParaRPr lang="nb-NO" sz="1600" dirty="0">
              <a:effectLst/>
              <a:ea typeface="Calibri"/>
              <a:cs typeface="Times New Roman"/>
            </a:endParaRPr>
          </a:p>
        </p:txBody>
      </p:sp>
    </p:spTree>
    <p:extLst>
      <p:ext uri="{BB962C8B-B14F-4D97-AF65-F5344CB8AC3E}">
        <p14:creationId xmlns:p14="http://schemas.microsoft.com/office/powerpoint/2010/main" val="32775839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 y="0"/>
            <a:ext cx="8736000" cy="1255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0"/>
            <a:ext cx="41218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731" y="110140"/>
            <a:ext cx="504825" cy="458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8706" y="2265017"/>
            <a:ext cx="3496344" cy="3496344"/>
          </a:xfrm>
          <a:prstGeom prst="rect">
            <a:avLst/>
          </a:prstGeom>
        </p:spPr>
      </p:pic>
      <p:sp>
        <p:nvSpPr>
          <p:cNvPr id="2" name="TextBox 1"/>
          <p:cNvSpPr txBox="1"/>
          <p:nvPr/>
        </p:nvSpPr>
        <p:spPr>
          <a:xfrm>
            <a:off x="355325" y="1612532"/>
            <a:ext cx="4344263" cy="2677656"/>
          </a:xfrm>
          <a:prstGeom prst="rect">
            <a:avLst/>
          </a:prstGeom>
          <a:noFill/>
        </p:spPr>
        <p:txBody>
          <a:bodyPr wrap="square" rtlCol="0">
            <a:spAutoFit/>
          </a:bodyPr>
          <a:lstStyle/>
          <a:p>
            <a:r>
              <a:rPr lang="nb-NO" sz="2400" b="1" dirty="0" smtClean="0"/>
              <a:t>Menu - </a:t>
            </a:r>
            <a:r>
              <a:rPr lang="nb-NO" sz="2400" b="1" dirty="0" err="1" smtClean="0"/>
              <a:t>Keywords</a:t>
            </a:r>
            <a:endParaRPr lang="nb-NO" sz="2400" b="1" dirty="0" smtClean="0"/>
          </a:p>
          <a:p>
            <a:pPr marL="342900" indent="-342900">
              <a:buFont typeface="+mj-lt"/>
              <a:buAutoNum type="arabicPeriod"/>
            </a:pPr>
            <a:r>
              <a:rPr lang="en-US" dirty="0" smtClean="0"/>
              <a:t>Motivation?</a:t>
            </a:r>
          </a:p>
          <a:p>
            <a:pPr marL="342900" indent="-342900">
              <a:buFont typeface="+mj-lt"/>
              <a:buAutoNum type="arabicPeriod"/>
            </a:pPr>
            <a:r>
              <a:rPr lang="en-US" dirty="0" smtClean="0"/>
              <a:t>The camera</a:t>
            </a:r>
            <a:r>
              <a:rPr lang="nb-NO" dirty="0" smtClean="0"/>
              <a:t> </a:t>
            </a:r>
            <a:r>
              <a:rPr lang="en-US" dirty="0" smtClean="0"/>
              <a:t>station</a:t>
            </a:r>
          </a:p>
          <a:p>
            <a:pPr marL="342900" indent="-342900">
              <a:buFont typeface="+mj-lt"/>
              <a:buAutoNum type="arabicPeriod"/>
            </a:pPr>
            <a:r>
              <a:rPr lang="en-US" dirty="0" smtClean="0"/>
              <a:t>Sensitivity</a:t>
            </a:r>
            <a:r>
              <a:rPr lang="nb-NO" dirty="0" smtClean="0"/>
              <a:t> and </a:t>
            </a:r>
            <a:r>
              <a:rPr lang="en-US" dirty="0" smtClean="0"/>
              <a:t>laboratory</a:t>
            </a:r>
            <a:r>
              <a:rPr lang="nb-NO" dirty="0" smtClean="0"/>
              <a:t> </a:t>
            </a:r>
            <a:r>
              <a:rPr lang="en-US" dirty="0" smtClean="0"/>
              <a:t>work</a:t>
            </a:r>
          </a:p>
          <a:p>
            <a:pPr marL="342900" indent="-342900">
              <a:buFont typeface="+mj-lt"/>
              <a:buAutoNum type="arabicPeriod"/>
            </a:pPr>
            <a:r>
              <a:rPr lang="nb-NO" dirty="0" smtClean="0"/>
              <a:t>The </a:t>
            </a:r>
            <a:r>
              <a:rPr lang="en-US" dirty="0" smtClean="0"/>
              <a:t>camera</a:t>
            </a:r>
            <a:r>
              <a:rPr lang="nb-NO" dirty="0" smtClean="0"/>
              <a:t> </a:t>
            </a:r>
            <a:r>
              <a:rPr lang="en-US" dirty="0" smtClean="0"/>
              <a:t>network - constellation</a:t>
            </a:r>
          </a:p>
          <a:p>
            <a:pPr marL="342900" indent="-342900">
              <a:buFont typeface="+mj-lt"/>
              <a:buAutoNum type="arabicPeriod"/>
            </a:pPr>
            <a:r>
              <a:rPr lang="nb-NO" dirty="0" smtClean="0"/>
              <a:t>Sample data</a:t>
            </a:r>
          </a:p>
          <a:p>
            <a:pPr marL="342900" indent="-342900">
              <a:buFont typeface="+mj-lt"/>
              <a:buAutoNum type="arabicPeriod"/>
            </a:pPr>
            <a:r>
              <a:rPr lang="en-US" dirty="0" smtClean="0"/>
              <a:t>Color</a:t>
            </a:r>
            <a:r>
              <a:rPr lang="nb-NO" dirty="0" smtClean="0"/>
              <a:t> </a:t>
            </a:r>
            <a:r>
              <a:rPr lang="en-US" dirty="0" smtClean="0"/>
              <a:t>detection of aurora</a:t>
            </a:r>
          </a:p>
          <a:p>
            <a:pPr marL="342900" indent="-342900">
              <a:buFont typeface="+mj-lt"/>
              <a:buAutoNum type="arabicPeriod"/>
            </a:pPr>
            <a:r>
              <a:rPr lang="en-US" dirty="0" smtClean="0"/>
              <a:t>Validation</a:t>
            </a:r>
          </a:p>
          <a:p>
            <a:pPr marL="342900" indent="-342900">
              <a:buFont typeface="+mj-lt"/>
              <a:buAutoNum type="arabicPeriod"/>
            </a:pPr>
            <a:r>
              <a:rPr lang="en-US" dirty="0" smtClean="0"/>
              <a:t>Summary</a:t>
            </a:r>
          </a:p>
        </p:txBody>
      </p:sp>
      <p:sp>
        <p:nvSpPr>
          <p:cNvPr id="40" name="Cloud Callout 39"/>
          <p:cNvSpPr/>
          <p:nvPr/>
        </p:nvSpPr>
        <p:spPr>
          <a:xfrm>
            <a:off x="6241706" y="866250"/>
            <a:ext cx="2016224" cy="1062426"/>
          </a:xfrm>
          <a:prstGeom prst="cloudCallout">
            <a:avLst>
              <a:gd name="adj1" fmla="val -48876"/>
              <a:gd name="adj2" fmla="val 124098"/>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Boreal</a:t>
            </a:r>
            <a:endParaRPr lang="en-US" sz="1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1" name="Cloud Callout 40"/>
          <p:cNvSpPr/>
          <p:nvPr/>
        </p:nvSpPr>
        <p:spPr>
          <a:xfrm>
            <a:off x="7352865" y="2984189"/>
            <a:ext cx="1683631" cy="846403"/>
          </a:xfrm>
          <a:prstGeom prst="cloudCallout">
            <a:avLst>
              <a:gd name="adj1" fmla="val -64826"/>
              <a:gd name="adj2" fmla="val -4234"/>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Auroral</a:t>
            </a:r>
            <a:endParaRPr lang="en-US" sz="1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2" name="Cloud Callout 41"/>
          <p:cNvSpPr/>
          <p:nvPr/>
        </p:nvSpPr>
        <p:spPr>
          <a:xfrm>
            <a:off x="7126024" y="5229919"/>
            <a:ext cx="1810130" cy="1183717"/>
          </a:xfrm>
          <a:prstGeom prst="cloudCallout">
            <a:avLst>
              <a:gd name="adj1" fmla="val -70800"/>
              <a:gd name="adj2" fmla="val -126662"/>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Cameras</a:t>
            </a:r>
            <a:r>
              <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algn="ctr"/>
            <a:r>
              <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Color</a:t>
            </a:r>
          </a:p>
          <a:p>
            <a:pPr algn="ctr"/>
            <a:r>
              <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All-sky</a:t>
            </a:r>
            <a:endParaRPr lang="en-US"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3" name="Cloud Callout 42"/>
          <p:cNvSpPr/>
          <p:nvPr/>
        </p:nvSpPr>
        <p:spPr>
          <a:xfrm>
            <a:off x="1619672" y="4800200"/>
            <a:ext cx="2592288" cy="1012110"/>
          </a:xfrm>
          <a:prstGeom prst="cloudCallout">
            <a:avLst>
              <a:gd name="adj1" fmla="val 114197"/>
              <a:gd name="adj2" fmla="val -145452"/>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Constellation</a:t>
            </a:r>
            <a:endPar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21712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animBg="1"/>
      <p:bldP spid="41" grpId="0" animBg="1"/>
      <p:bldP spid="42"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8730060" cy="12560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kybar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55059" y="3873906"/>
            <a:ext cx="2012089" cy="1846659"/>
          </a:xfrm>
          <a:prstGeom prst="rect">
            <a:avLst/>
          </a:prstGeom>
          <a:noFill/>
        </p:spPr>
        <p:txBody>
          <a:bodyPr wrap="none" rtlCol="0">
            <a:spAutoFit/>
          </a:bodyPr>
          <a:lstStyle/>
          <a:p>
            <a:r>
              <a:rPr lang="en-US" sz="1200" b="1" dirty="0">
                <a:solidFill>
                  <a:srgbClr val="FFFFFF">
                    <a:lumMod val="95000"/>
                  </a:srgbClr>
                </a:solidFill>
              </a:rPr>
              <a:t>DSLR </a:t>
            </a:r>
            <a:endParaRPr lang="en-US" sz="1200" b="1" dirty="0" smtClean="0">
              <a:solidFill>
                <a:srgbClr val="FFFFFF">
                  <a:lumMod val="95000"/>
                </a:srgbClr>
              </a:solidFill>
            </a:endParaRPr>
          </a:p>
          <a:p>
            <a:r>
              <a:rPr lang="en-US" sz="1200" dirty="0" smtClean="0">
                <a:solidFill>
                  <a:srgbClr val="FFFFFF">
                    <a:lumMod val="85000"/>
                  </a:srgbClr>
                </a:solidFill>
              </a:rPr>
              <a:t>Digital </a:t>
            </a:r>
            <a:r>
              <a:rPr lang="en-US" sz="1200" dirty="0">
                <a:solidFill>
                  <a:srgbClr val="FFFFFF">
                    <a:lumMod val="85000"/>
                  </a:srgbClr>
                </a:solidFill>
              </a:rPr>
              <a:t>Single Lens Reflex </a:t>
            </a:r>
            <a:endParaRPr lang="en-US" sz="1200" dirty="0" smtClean="0">
              <a:solidFill>
                <a:srgbClr val="FFFFFF">
                  <a:lumMod val="85000"/>
                </a:srgbClr>
              </a:solidFill>
            </a:endParaRPr>
          </a:p>
          <a:p>
            <a:r>
              <a:rPr lang="en-US" sz="1200" dirty="0">
                <a:solidFill>
                  <a:srgbClr val="FFFFFF">
                    <a:lumMod val="85000"/>
                  </a:srgbClr>
                </a:solidFill>
              </a:rPr>
              <a:t>Circular Fisheye 180</a:t>
            </a:r>
            <a:r>
              <a:rPr lang="en-US" sz="1200" dirty="0" smtClean="0">
                <a:solidFill>
                  <a:srgbClr val="FFFFFF">
                    <a:lumMod val="85000"/>
                  </a:srgbClr>
                </a:solidFill>
              </a:rPr>
              <a:t>°</a:t>
            </a:r>
          </a:p>
          <a:p>
            <a:r>
              <a:rPr lang="en-US" sz="1200" dirty="0" smtClean="0">
                <a:solidFill>
                  <a:srgbClr val="FFFFFF">
                    <a:lumMod val="85000"/>
                  </a:srgbClr>
                </a:solidFill>
              </a:rPr>
              <a:t>Time </a:t>
            </a:r>
            <a:r>
              <a:rPr lang="en-US" sz="1200" dirty="0">
                <a:solidFill>
                  <a:srgbClr val="FFFFFF">
                    <a:lumMod val="85000"/>
                  </a:srgbClr>
                </a:solidFill>
              </a:rPr>
              <a:t>resolution: 5 - 30 s </a:t>
            </a:r>
            <a:endParaRPr lang="en-US" sz="1200" dirty="0" smtClean="0">
              <a:solidFill>
                <a:srgbClr val="FFFFFF">
                  <a:lumMod val="85000"/>
                </a:srgbClr>
              </a:solidFill>
            </a:endParaRPr>
          </a:p>
          <a:p>
            <a:r>
              <a:rPr lang="en-US" sz="1200" dirty="0" smtClean="0">
                <a:solidFill>
                  <a:srgbClr val="FFFFFF">
                    <a:lumMod val="85000"/>
                  </a:srgbClr>
                </a:solidFill>
              </a:rPr>
              <a:t>Camera</a:t>
            </a:r>
            <a:r>
              <a:rPr lang="en-US" sz="1200" dirty="0">
                <a:solidFill>
                  <a:srgbClr val="FFFFFF">
                    <a:lumMod val="85000"/>
                  </a:srgbClr>
                </a:solidFill>
              </a:rPr>
              <a:t>: Nikon D7000</a:t>
            </a:r>
            <a:br>
              <a:rPr lang="en-US" sz="1200" dirty="0">
                <a:solidFill>
                  <a:srgbClr val="FFFFFF">
                    <a:lumMod val="85000"/>
                  </a:srgbClr>
                </a:solidFill>
              </a:rPr>
            </a:br>
            <a:r>
              <a:rPr lang="en-US" sz="1200" dirty="0">
                <a:solidFill>
                  <a:srgbClr val="FFFFFF">
                    <a:lumMod val="85000"/>
                  </a:srgbClr>
                </a:solidFill>
              </a:rPr>
              <a:t>Lens: Sigma 4.5mm f/2.8  </a:t>
            </a:r>
            <a:br>
              <a:rPr lang="en-US" sz="1200" dirty="0">
                <a:solidFill>
                  <a:srgbClr val="FFFFFF">
                    <a:lumMod val="85000"/>
                  </a:srgbClr>
                </a:solidFill>
              </a:rPr>
            </a:br>
            <a:r>
              <a:rPr lang="en-US" sz="1200" dirty="0">
                <a:solidFill>
                  <a:srgbClr val="FFFFFF">
                    <a:lumMod val="85000"/>
                  </a:srgbClr>
                </a:solidFill>
              </a:rPr>
              <a:t>Nikon D7000 -16M pixels </a:t>
            </a:r>
            <a:br>
              <a:rPr lang="en-US" sz="1200" dirty="0">
                <a:solidFill>
                  <a:srgbClr val="FFFFFF">
                    <a:lumMod val="85000"/>
                  </a:srgbClr>
                </a:solidFill>
              </a:rPr>
            </a:br>
            <a:r>
              <a:rPr lang="en-US" sz="1200" dirty="0">
                <a:solidFill>
                  <a:srgbClr val="FFFFFF">
                    <a:lumMod val="85000"/>
                  </a:srgbClr>
                </a:solidFill>
              </a:rPr>
              <a:t>Color matrix: RGB</a:t>
            </a:r>
          </a:p>
          <a:p>
            <a:endParaRPr lang="en-US" dirty="0">
              <a:solidFill>
                <a:srgbClr val="000000"/>
              </a:solidFill>
            </a:endParaRPr>
          </a:p>
        </p:txBody>
      </p:sp>
      <p:sp>
        <p:nvSpPr>
          <p:cNvPr id="22" name="TextBox 21"/>
          <p:cNvSpPr txBox="1"/>
          <p:nvPr/>
        </p:nvSpPr>
        <p:spPr>
          <a:xfrm>
            <a:off x="2771800" y="3874340"/>
            <a:ext cx="2719014" cy="1569660"/>
          </a:xfrm>
          <a:prstGeom prst="rect">
            <a:avLst/>
          </a:prstGeom>
          <a:noFill/>
        </p:spPr>
        <p:txBody>
          <a:bodyPr wrap="none" rtlCol="0">
            <a:spAutoFit/>
          </a:bodyPr>
          <a:lstStyle/>
          <a:p>
            <a:r>
              <a:rPr lang="en-US" sz="1200" b="1" dirty="0" smtClean="0">
                <a:solidFill>
                  <a:srgbClr val="FFFFFF">
                    <a:lumMod val="95000"/>
                  </a:srgbClr>
                </a:solidFill>
              </a:rPr>
              <a:t>INTENSIFIED CCD</a:t>
            </a:r>
          </a:p>
          <a:p>
            <a:r>
              <a:rPr lang="en-US" sz="1200" dirty="0">
                <a:solidFill>
                  <a:srgbClr val="FFFFFF">
                    <a:lumMod val="85000"/>
                  </a:srgbClr>
                </a:solidFill>
              </a:rPr>
              <a:t>4</a:t>
            </a:r>
            <a:r>
              <a:rPr lang="en-US" sz="1200" baseline="30000" dirty="0">
                <a:solidFill>
                  <a:srgbClr val="FFFFFF">
                    <a:lumMod val="85000"/>
                  </a:srgbClr>
                </a:solidFill>
              </a:rPr>
              <a:t>th</a:t>
            </a:r>
            <a:r>
              <a:rPr lang="en-US" sz="1200" dirty="0">
                <a:solidFill>
                  <a:srgbClr val="FFFFFF">
                    <a:lumMod val="85000"/>
                  </a:srgbClr>
                </a:solidFill>
              </a:rPr>
              <a:t> Gen </a:t>
            </a:r>
            <a:r>
              <a:rPr lang="en-US" sz="1200" dirty="0" smtClean="0">
                <a:solidFill>
                  <a:srgbClr val="FFFFFF">
                    <a:lumMod val="85000"/>
                  </a:srgbClr>
                </a:solidFill>
              </a:rPr>
              <a:t>Light intensified vacuum tube</a:t>
            </a:r>
          </a:p>
          <a:p>
            <a:r>
              <a:rPr lang="en-US" sz="1200" dirty="0">
                <a:solidFill>
                  <a:srgbClr val="FFFFFF">
                    <a:lumMod val="85000"/>
                  </a:srgbClr>
                </a:solidFill>
              </a:rPr>
              <a:t>Circular Fisheye 180</a:t>
            </a:r>
            <a:r>
              <a:rPr lang="en-US" sz="1200" dirty="0" smtClean="0">
                <a:solidFill>
                  <a:srgbClr val="FFFFFF">
                    <a:lumMod val="85000"/>
                  </a:srgbClr>
                </a:solidFill>
              </a:rPr>
              <a:t>°</a:t>
            </a:r>
            <a:r>
              <a:rPr lang="en-US" sz="1200" dirty="0">
                <a:solidFill>
                  <a:srgbClr val="FFFFFF">
                    <a:lumMod val="85000"/>
                  </a:srgbClr>
                </a:solidFill>
              </a:rPr>
              <a:t> </a:t>
            </a:r>
            <a:endParaRPr lang="en-US" sz="1200" dirty="0" smtClean="0">
              <a:solidFill>
                <a:srgbClr val="FFFFFF">
                  <a:lumMod val="85000"/>
                </a:srgbClr>
              </a:solidFill>
            </a:endParaRPr>
          </a:p>
          <a:p>
            <a:r>
              <a:rPr lang="en-US" sz="1200" dirty="0" smtClean="0">
                <a:solidFill>
                  <a:srgbClr val="FFFFFF">
                    <a:lumMod val="85000"/>
                  </a:srgbClr>
                </a:solidFill>
              </a:rPr>
              <a:t>Time </a:t>
            </a:r>
            <a:r>
              <a:rPr lang="en-US" sz="1200" dirty="0">
                <a:solidFill>
                  <a:srgbClr val="FFFFFF">
                    <a:lumMod val="85000"/>
                  </a:srgbClr>
                </a:solidFill>
              </a:rPr>
              <a:t>resolution: </a:t>
            </a:r>
            <a:r>
              <a:rPr lang="en-US" sz="1200" dirty="0" smtClean="0">
                <a:solidFill>
                  <a:srgbClr val="FFFFFF">
                    <a:lumMod val="85000"/>
                  </a:srgbClr>
                </a:solidFill>
              </a:rPr>
              <a:t>25 msec (real time)</a:t>
            </a:r>
            <a:r>
              <a:rPr lang="en-US" sz="1200" dirty="0">
                <a:solidFill>
                  <a:srgbClr val="FFFFFF">
                    <a:lumMod val="85000"/>
                  </a:srgbClr>
                </a:solidFill>
              </a:rPr>
              <a:t> </a:t>
            </a:r>
            <a:endParaRPr lang="en-US" sz="1200" dirty="0" smtClean="0">
              <a:solidFill>
                <a:srgbClr val="FFFFFF">
                  <a:lumMod val="85000"/>
                </a:srgbClr>
              </a:solidFill>
            </a:endParaRPr>
          </a:p>
          <a:p>
            <a:r>
              <a:rPr lang="en-US" sz="1200" dirty="0" smtClean="0">
                <a:solidFill>
                  <a:srgbClr val="FFFFFF">
                    <a:lumMod val="85000"/>
                  </a:srgbClr>
                </a:solidFill>
              </a:rPr>
              <a:t>Camera</a:t>
            </a:r>
            <a:r>
              <a:rPr lang="en-US" sz="1200" dirty="0">
                <a:solidFill>
                  <a:srgbClr val="FFFFFF">
                    <a:lumMod val="85000"/>
                  </a:srgbClr>
                </a:solidFill>
              </a:rPr>
              <a:t>: </a:t>
            </a:r>
            <a:r>
              <a:rPr lang="en-US" sz="1200" dirty="0" smtClean="0">
                <a:solidFill>
                  <a:srgbClr val="FFFFFF">
                    <a:lumMod val="85000"/>
                  </a:srgbClr>
                </a:solidFill>
              </a:rPr>
              <a:t>Video CCD</a:t>
            </a:r>
            <a:r>
              <a:rPr lang="en-US" sz="1200" dirty="0">
                <a:solidFill>
                  <a:srgbClr val="FFFFFF">
                    <a:lumMod val="85000"/>
                  </a:srgbClr>
                </a:solidFill>
              </a:rPr>
              <a:t/>
            </a:r>
            <a:br>
              <a:rPr lang="en-US" sz="1200" dirty="0">
                <a:solidFill>
                  <a:srgbClr val="FFFFFF">
                    <a:lumMod val="85000"/>
                  </a:srgbClr>
                </a:solidFill>
              </a:rPr>
            </a:br>
            <a:r>
              <a:rPr lang="en-US" sz="1200" dirty="0" smtClean="0">
                <a:solidFill>
                  <a:srgbClr val="FFFFFF">
                    <a:lumMod val="85000"/>
                  </a:srgbClr>
                </a:solidFill>
              </a:rPr>
              <a:t>NTSC:  30 frames /second</a:t>
            </a:r>
            <a:r>
              <a:rPr lang="en-US" sz="1200" dirty="0">
                <a:solidFill>
                  <a:srgbClr val="FFFFFF">
                    <a:lumMod val="85000"/>
                  </a:srgbClr>
                </a:solidFill>
              </a:rPr>
              <a:t> </a:t>
            </a:r>
            <a:br>
              <a:rPr lang="en-US" sz="1200" dirty="0">
                <a:solidFill>
                  <a:srgbClr val="FFFFFF">
                    <a:lumMod val="85000"/>
                  </a:srgbClr>
                </a:solidFill>
              </a:rPr>
            </a:br>
            <a:r>
              <a:rPr lang="en-US" sz="1200" dirty="0" smtClean="0">
                <a:solidFill>
                  <a:srgbClr val="FFFFFF">
                    <a:lumMod val="85000"/>
                  </a:srgbClr>
                </a:solidFill>
              </a:rPr>
              <a:t>Monochrome</a:t>
            </a:r>
          </a:p>
          <a:p>
            <a:r>
              <a:rPr lang="en-US" sz="1200" dirty="0" smtClean="0">
                <a:solidFill>
                  <a:srgbClr val="FFFFFF">
                    <a:lumMod val="85000"/>
                  </a:srgbClr>
                </a:solidFill>
              </a:rPr>
              <a:t>Frame accumulation ~1s (30 frames)</a:t>
            </a:r>
            <a:endParaRPr lang="en-US" sz="1200" dirty="0">
              <a:solidFill>
                <a:srgbClr val="FFFFFF">
                  <a:lumMod val="85000"/>
                </a:srgbClr>
              </a:solidFill>
            </a:endParaRPr>
          </a:p>
        </p:txBody>
      </p:sp>
      <p:sp>
        <p:nvSpPr>
          <p:cNvPr id="23" name="TextBox 22"/>
          <p:cNvSpPr txBox="1"/>
          <p:nvPr/>
        </p:nvSpPr>
        <p:spPr>
          <a:xfrm>
            <a:off x="5529203" y="3874340"/>
            <a:ext cx="3182281" cy="1569660"/>
          </a:xfrm>
          <a:prstGeom prst="rect">
            <a:avLst/>
          </a:prstGeom>
          <a:noFill/>
        </p:spPr>
        <p:txBody>
          <a:bodyPr wrap="none" rtlCol="0">
            <a:spAutoFit/>
          </a:bodyPr>
          <a:lstStyle/>
          <a:p>
            <a:r>
              <a:rPr lang="en-US" sz="1200" b="1" dirty="0" smtClean="0">
                <a:solidFill>
                  <a:srgbClr val="FFFFFF">
                    <a:lumMod val="95000"/>
                  </a:srgbClr>
                </a:solidFill>
              </a:rPr>
              <a:t>Color EMCCD camera</a:t>
            </a:r>
          </a:p>
          <a:p>
            <a:r>
              <a:rPr lang="en-US" sz="1200" dirty="0" smtClean="0">
                <a:solidFill>
                  <a:srgbClr val="FFFFFF">
                    <a:lumMod val="85000"/>
                  </a:srgbClr>
                </a:solidFill>
              </a:rPr>
              <a:t>Electron Multiplying Charge Coupled Device</a:t>
            </a:r>
          </a:p>
          <a:p>
            <a:r>
              <a:rPr lang="en-US" sz="1200" dirty="0">
                <a:solidFill>
                  <a:srgbClr val="FFFFFF">
                    <a:lumMod val="85000"/>
                  </a:srgbClr>
                </a:solidFill>
              </a:rPr>
              <a:t>Circular Fisheye </a:t>
            </a:r>
            <a:r>
              <a:rPr lang="en-US" sz="1200" dirty="0" smtClean="0">
                <a:solidFill>
                  <a:srgbClr val="FFFFFF">
                    <a:lumMod val="85000"/>
                  </a:srgbClr>
                </a:solidFill>
              </a:rPr>
              <a:t>185°</a:t>
            </a:r>
            <a:r>
              <a:rPr lang="en-US" sz="1200" dirty="0">
                <a:solidFill>
                  <a:srgbClr val="FFFFFF">
                    <a:lumMod val="85000"/>
                  </a:srgbClr>
                </a:solidFill>
              </a:rPr>
              <a:t> </a:t>
            </a:r>
            <a:endParaRPr lang="en-US" sz="1200" dirty="0" smtClean="0">
              <a:solidFill>
                <a:srgbClr val="FFFFFF">
                  <a:lumMod val="85000"/>
                </a:srgbClr>
              </a:solidFill>
            </a:endParaRPr>
          </a:p>
          <a:p>
            <a:r>
              <a:rPr lang="en-US" sz="1200" dirty="0" smtClean="0">
                <a:solidFill>
                  <a:srgbClr val="FFFFFF">
                    <a:lumMod val="85000"/>
                  </a:srgbClr>
                </a:solidFill>
              </a:rPr>
              <a:t>Time </a:t>
            </a:r>
            <a:r>
              <a:rPr lang="en-US" sz="1200" dirty="0">
                <a:solidFill>
                  <a:srgbClr val="FFFFFF">
                    <a:lumMod val="85000"/>
                  </a:srgbClr>
                </a:solidFill>
              </a:rPr>
              <a:t>resolution: </a:t>
            </a:r>
            <a:r>
              <a:rPr lang="en-US" sz="1200" dirty="0" smtClean="0">
                <a:solidFill>
                  <a:srgbClr val="FFFFFF">
                    <a:lumMod val="85000"/>
                  </a:srgbClr>
                </a:solidFill>
              </a:rPr>
              <a:t>25 msec (real time)</a:t>
            </a:r>
            <a:r>
              <a:rPr lang="en-US" sz="1200" dirty="0">
                <a:solidFill>
                  <a:srgbClr val="FFFFFF">
                    <a:lumMod val="85000"/>
                  </a:srgbClr>
                </a:solidFill>
              </a:rPr>
              <a:t> </a:t>
            </a:r>
            <a:endParaRPr lang="en-US" sz="1200" dirty="0" smtClean="0">
              <a:solidFill>
                <a:srgbClr val="FFFFFF">
                  <a:lumMod val="85000"/>
                </a:srgbClr>
              </a:solidFill>
            </a:endParaRPr>
          </a:p>
          <a:p>
            <a:r>
              <a:rPr lang="en-US" sz="1200" dirty="0" smtClean="0">
                <a:solidFill>
                  <a:srgbClr val="FFFFFF">
                    <a:lumMod val="85000"/>
                  </a:srgbClr>
                </a:solidFill>
              </a:rPr>
              <a:t>Camera</a:t>
            </a:r>
            <a:r>
              <a:rPr lang="en-US" sz="1200" dirty="0">
                <a:solidFill>
                  <a:srgbClr val="FFFFFF">
                    <a:lumMod val="85000"/>
                  </a:srgbClr>
                </a:solidFill>
              </a:rPr>
              <a:t>: </a:t>
            </a:r>
            <a:r>
              <a:rPr lang="en-US" sz="1200" dirty="0" smtClean="0">
                <a:solidFill>
                  <a:srgbClr val="FFFFFF">
                    <a:lumMod val="85000"/>
                  </a:srgbClr>
                </a:solidFill>
              </a:rPr>
              <a:t>Raptor Hawk EM246</a:t>
            </a:r>
            <a:r>
              <a:rPr lang="en-US" sz="1200" dirty="0">
                <a:solidFill>
                  <a:srgbClr val="FFFFFF">
                    <a:lumMod val="85000"/>
                  </a:srgbClr>
                </a:solidFill>
              </a:rPr>
              <a:t/>
            </a:r>
            <a:br>
              <a:rPr lang="en-US" sz="1200" dirty="0">
                <a:solidFill>
                  <a:srgbClr val="FFFFFF">
                    <a:lumMod val="85000"/>
                  </a:srgbClr>
                </a:solidFill>
              </a:rPr>
            </a:br>
            <a:r>
              <a:rPr lang="en-US" sz="1200" dirty="0" smtClean="0">
                <a:solidFill>
                  <a:srgbClr val="FFFFFF">
                    <a:lumMod val="85000"/>
                  </a:srgbClr>
                </a:solidFill>
              </a:rPr>
              <a:t>PAL:  25 frames / second</a:t>
            </a:r>
            <a:r>
              <a:rPr lang="en-US" sz="1200" dirty="0">
                <a:solidFill>
                  <a:srgbClr val="FFFFFF">
                    <a:lumMod val="85000"/>
                  </a:srgbClr>
                </a:solidFill>
              </a:rPr>
              <a:t> </a:t>
            </a:r>
            <a:br>
              <a:rPr lang="en-US" sz="1200" dirty="0">
                <a:solidFill>
                  <a:srgbClr val="FFFFFF">
                    <a:lumMod val="85000"/>
                  </a:srgbClr>
                </a:solidFill>
              </a:rPr>
            </a:br>
            <a:r>
              <a:rPr lang="en-US" sz="1200" dirty="0" smtClean="0">
                <a:solidFill>
                  <a:srgbClr val="FFFFFF">
                    <a:lumMod val="85000"/>
                  </a:srgbClr>
                </a:solidFill>
              </a:rPr>
              <a:t>Color matrix: CYMG</a:t>
            </a:r>
          </a:p>
          <a:p>
            <a:r>
              <a:rPr lang="en-US" sz="1200" dirty="0" smtClean="0">
                <a:solidFill>
                  <a:srgbClr val="FFFFFF">
                    <a:lumMod val="85000"/>
                  </a:srgbClr>
                </a:solidFill>
              </a:rPr>
              <a:t>Frame accumulation ~1s (25 frames)</a:t>
            </a:r>
            <a:endParaRPr lang="en-US" sz="1200" dirty="0">
              <a:solidFill>
                <a:srgbClr val="FFFFFF">
                  <a:lumMod val="85000"/>
                </a:srgbClr>
              </a:solidFill>
            </a:endParaRPr>
          </a:p>
        </p:txBody>
      </p:sp>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87459" y="5769910"/>
            <a:ext cx="1944216" cy="1062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descr="Photo of the FMI all-sky camer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3848" y="5759471"/>
            <a:ext cx="1650482" cy="10584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86959" y="5769910"/>
            <a:ext cx="1768309" cy="105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520" y="5750296"/>
            <a:ext cx="1304544" cy="105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5" name="Picture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98563" y="5768649"/>
            <a:ext cx="1582971" cy="1040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5001" y="5491650"/>
            <a:ext cx="8316178" cy="276999"/>
          </a:xfrm>
          <a:prstGeom prst="rect">
            <a:avLst/>
          </a:prstGeom>
          <a:noFill/>
        </p:spPr>
        <p:txBody>
          <a:bodyPr wrap="square" rtlCol="0">
            <a:spAutoFit/>
          </a:bodyPr>
          <a:lstStyle/>
          <a:p>
            <a:r>
              <a:rPr lang="en-US" sz="1200" dirty="0" smtClean="0">
                <a:solidFill>
                  <a:srgbClr val="FFFFFF"/>
                </a:solidFill>
              </a:rPr>
              <a:t>Price (US $) : ~ 1K               ~ 2K                                ~ 60K                                60 - 90K                                ~9K        </a:t>
            </a:r>
            <a:endParaRPr lang="en-US" sz="1200" dirty="0">
              <a:solidFill>
                <a:srgbClr val="FFFFFF"/>
              </a:solidFill>
            </a:endParaRPr>
          </a:p>
        </p:txBody>
      </p:sp>
      <p:sp>
        <p:nvSpPr>
          <p:cNvPr id="3" name="Rectangle 2"/>
          <p:cNvSpPr/>
          <p:nvPr/>
        </p:nvSpPr>
        <p:spPr>
          <a:xfrm>
            <a:off x="4522213" y="176171"/>
            <a:ext cx="2497799" cy="646331"/>
          </a:xfrm>
          <a:prstGeom prst="rect">
            <a:avLst/>
          </a:prstGeom>
        </p:spPr>
        <p:txBody>
          <a:bodyPr wrap="none">
            <a:spAutoFit/>
          </a:bodyPr>
          <a:lstStyle/>
          <a:p>
            <a:r>
              <a:rPr lang="en-US" altLang="en-US" b="1" dirty="0" smtClean="0">
                <a:solidFill>
                  <a:srgbClr val="FFFFFF"/>
                </a:solidFill>
              </a:rPr>
              <a:t>KHO</a:t>
            </a:r>
            <a:endParaRPr lang="en-US" altLang="en-US" b="1" dirty="0">
              <a:solidFill>
                <a:srgbClr val="FFFFFF"/>
              </a:solidFill>
            </a:endParaRPr>
          </a:p>
          <a:p>
            <a:r>
              <a:rPr lang="en-US" altLang="en-US" b="1" dirty="0" smtClean="0">
                <a:solidFill>
                  <a:srgbClr val="FFFFFF"/>
                </a:solidFill>
              </a:rPr>
              <a:t>4</a:t>
            </a:r>
            <a:r>
              <a:rPr lang="en-US" altLang="en-US" b="1" baseline="30000" dirty="0" smtClean="0">
                <a:solidFill>
                  <a:srgbClr val="FFFFFF"/>
                </a:solidFill>
              </a:rPr>
              <a:t>th</a:t>
            </a:r>
            <a:r>
              <a:rPr lang="en-US" altLang="en-US" b="1" dirty="0" smtClean="0">
                <a:solidFill>
                  <a:srgbClr val="FFFFFF"/>
                </a:solidFill>
              </a:rPr>
              <a:t> of December 2013</a:t>
            </a:r>
          </a:p>
        </p:txBody>
      </p:sp>
      <p:pic>
        <p:nvPicPr>
          <p:cNvPr id="7" name="12-04-2013-DSLR_640x48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2855" y="1323113"/>
            <a:ext cx="2883253" cy="2162440"/>
          </a:xfrm>
          <a:prstGeom prst="rect">
            <a:avLst/>
          </a:prstGeom>
        </p:spPr>
      </p:pic>
      <p:pic>
        <p:nvPicPr>
          <p:cNvPr id="8" name="12-04-2013-ALSC-Sum.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2895951" y="1323113"/>
            <a:ext cx="2883253" cy="2162440"/>
          </a:xfrm>
          <a:prstGeom prst="rect">
            <a:avLst/>
          </a:prstGeom>
        </p:spPr>
      </p:pic>
      <p:pic>
        <p:nvPicPr>
          <p:cNvPr id="9" name="12-04-2013-EMCCD.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5828231" y="1323113"/>
            <a:ext cx="2883253" cy="2162440"/>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269858" y="356292"/>
            <a:ext cx="1329612" cy="1329612"/>
          </a:xfrm>
          <a:prstGeom prst="rect">
            <a:avLst/>
          </a:prstGeom>
        </p:spPr>
      </p:pic>
      <p:pic>
        <p:nvPicPr>
          <p:cNvPr id="21" name="Picture 13" descr="NY_UNIS_logoPNG_transp_b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0731" y="110140"/>
            <a:ext cx="504825" cy="4587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7904" y="237726"/>
            <a:ext cx="2784288" cy="523220"/>
          </a:xfrm>
          <a:prstGeom prst="rect">
            <a:avLst/>
          </a:prstGeom>
          <a:noFill/>
        </p:spPr>
        <p:txBody>
          <a:bodyPr wrap="none" rtlCol="0">
            <a:spAutoFit/>
          </a:bodyPr>
          <a:lstStyle/>
          <a:p>
            <a:r>
              <a:rPr lang="en-US" sz="2800" b="1" dirty="0" smtClean="0">
                <a:solidFill>
                  <a:schemeClr val="bg1"/>
                </a:solidFill>
              </a:rPr>
              <a:t>1. MOTIVATION</a:t>
            </a:r>
            <a:endParaRPr lang="en-US" sz="2800" b="1" dirty="0">
              <a:solidFill>
                <a:schemeClr val="bg1"/>
              </a:solidFill>
            </a:endParaRPr>
          </a:p>
        </p:txBody>
      </p:sp>
    </p:spTree>
    <p:extLst>
      <p:ext uri="{BB962C8B-B14F-4D97-AF65-F5344CB8AC3E}">
        <p14:creationId xmlns:p14="http://schemas.microsoft.com/office/powerpoint/2010/main" val="325225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1044"/>
                                        </p:tgtEl>
                                        <p:attrNameLst>
                                          <p:attrName>style.visibility</p:attrName>
                                        </p:attrNameLst>
                                      </p:cBhvr>
                                      <p:to>
                                        <p:strVal val="visible"/>
                                      </p:to>
                                    </p:set>
                                    <p:animEffect transition="in" filter="fade">
                                      <p:cBhvr>
                                        <p:cTn id="16" dur="5000"/>
                                        <p:tgtEl>
                                          <p:spTgt spid="1044"/>
                                        </p:tgtEl>
                                      </p:cBhvr>
                                    </p:animEffect>
                                  </p:childTnLst>
                                </p:cTn>
                              </p:par>
                              <p:par>
                                <p:cTn id="17" presetID="10" presetClass="entr" presetSubtype="0" fill="hold" nodeType="withEffect">
                                  <p:stCondLst>
                                    <p:cond delay="0"/>
                                  </p:stCondLst>
                                  <p:childTnLst>
                                    <p:set>
                                      <p:cBhvr>
                                        <p:cTn id="18" dur="1" fill="hold">
                                          <p:stCondLst>
                                            <p:cond delay="0"/>
                                          </p:stCondLst>
                                        </p:cTn>
                                        <p:tgtEl>
                                          <p:spTgt spid="1045"/>
                                        </p:tgtEl>
                                        <p:attrNameLst>
                                          <p:attrName>style.visibility</p:attrName>
                                        </p:attrNameLst>
                                      </p:cBhvr>
                                      <p:to>
                                        <p:strVal val="visible"/>
                                      </p:to>
                                    </p:set>
                                    <p:animEffect transition="in" filter="fade">
                                      <p:cBhvr>
                                        <p:cTn id="19" dur="5000"/>
                                        <p:tgtEl>
                                          <p:spTgt spid="1045"/>
                                        </p:tgtEl>
                                      </p:cBhvr>
                                    </p:animEffect>
                                  </p:childTnLst>
                                </p:cTn>
                              </p:par>
                              <p:par>
                                <p:cTn id="20" presetID="10" presetClass="entr" presetSubtype="0" fill="hold" nodeType="withEffect">
                                  <p:stCondLst>
                                    <p:cond delay="0"/>
                                  </p:stCondLst>
                                  <p:childTnLst>
                                    <p:set>
                                      <p:cBhvr>
                                        <p:cTn id="21" dur="1" fill="hold">
                                          <p:stCondLst>
                                            <p:cond delay="0"/>
                                          </p:stCondLst>
                                        </p:cTn>
                                        <p:tgtEl>
                                          <p:spTgt spid="1035"/>
                                        </p:tgtEl>
                                        <p:attrNameLst>
                                          <p:attrName>style.visibility</p:attrName>
                                        </p:attrNameLst>
                                      </p:cBhvr>
                                      <p:to>
                                        <p:strVal val="visible"/>
                                      </p:to>
                                    </p:set>
                                    <p:animEffect transition="in" filter="fade">
                                      <p:cBhvr>
                                        <p:cTn id="22" dur="5000"/>
                                        <p:tgtEl>
                                          <p:spTgt spid="1035"/>
                                        </p:tgtEl>
                                      </p:cBhvr>
                                    </p:animEffect>
                                  </p:childTnLst>
                                </p:cTn>
                              </p:par>
                              <p:par>
                                <p:cTn id="23" presetID="10" presetClass="entr" presetSubtype="0" fill="hold" nodeType="withEffect">
                                  <p:stCondLst>
                                    <p:cond delay="0"/>
                                  </p:stCondLst>
                                  <p:childTnLst>
                                    <p:set>
                                      <p:cBhvr>
                                        <p:cTn id="24" dur="1" fill="hold">
                                          <p:stCondLst>
                                            <p:cond delay="0"/>
                                          </p:stCondLst>
                                        </p:cTn>
                                        <p:tgtEl>
                                          <p:spTgt spid="1040"/>
                                        </p:tgtEl>
                                        <p:attrNameLst>
                                          <p:attrName>style.visibility</p:attrName>
                                        </p:attrNameLst>
                                      </p:cBhvr>
                                      <p:to>
                                        <p:strVal val="visible"/>
                                      </p:to>
                                    </p:set>
                                    <p:animEffect transition="in" filter="fade">
                                      <p:cBhvr>
                                        <p:cTn id="25" dur="5000"/>
                                        <p:tgtEl>
                                          <p:spTgt spid="1040"/>
                                        </p:tgtEl>
                                      </p:cBhvr>
                                    </p:animEffect>
                                  </p:childTnLst>
                                </p:cTn>
                              </p:par>
                              <p:par>
                                <p:cTn id="26" presetID="10" presetClass="entr" presetSubtype="0" fill="hold" nodeType="withEffect">
                                  <p:stCondLst>
                                    <p:cond delay="0"/>
                                  </p:stCondLst>
                                  <p:childTnLst>
                                    <p:set>
                                      <p:cBhvr>
                                        <p:cTn id="27" dur="1" fill="hold">
                                          <p:stCondLst>
                                            <p:cond delay="0"/>
                                          </p:stCondLst>
                                        </p:cTn>
                                        <p:tgtEl>
                                          <p:spTgt spid="1033"/>
                                        </p:tgtEl>
                                        <p:attrNameLst>
                                          <p:attrName>style.visibility</p:attrName>
                                        </p:attrNameLst>
                                      </p:cBhvr>
                                      <p:to>
                                        <p:strVal val="visible"/>
                                      </p:to>
                                    </p:set>
                                    <p:animEffect transition="in" filter="fade">
                                      <p:cBhvr>
                                        <p:cTn id="28" dur="5000"/>
                                        <p:tgtEl>
                                          <p:spTgt spid="1033"/>
                                        </p:tgtEl>
                                      </p:cBhvr>
                                    </p:animEffect>
                                  </p:childTnLst>
                                </p:cTn>
                              </p:par>
                              <p:par>
                                <p:cTn id="29" presetID="1" presetClass="entr" presetSubtype="0" fill="hold" grpId="0" nodeType="withEffect">
                                  <p:stCondLst>
                                    <p:cond delay="0"/>
                                  </p:stCondLst>
                                  <p:childTnLst>
                                    <p:set>
                                      <p:cBhvr>
                                        <p:cTn id="30" dur="1" fill="hold">
                                          <p:stCondLst>
                                            <p:cond delay="4999"/>
                                          </p:stCondLst>
                                        </p:cTn>
                                        <p:tgtEl>
                                          <p:spTgt spid="2"/>
                                        </p:tgtEl>
                                        <p:attrNameLst>
                                          <p:attrName>style.visibility</p:attrName>
                                        </p:attrNameLst>
                                      </p:cBhvr>
                                      <p:to>
                                        <p:strVal val="visible"/>
                                      </p:to>
                                    </p:set>
                                  </p:childTnLst>
                                </p:cTn>
                              </p:par>
                            </p:childTnLst>
                          </p:cTn>
                        </p:par>
                        <p:par>
                          <p:cTn id="31" fill="hold">
                            <p:stCondLst>
                              <p:cond delay="5000"/>
                            </p:stCondLst>
                            <p:childTnLst>
                              <p:par>
                                <p:cTn id="32" presetID="1" presetClass="mediacall" presetSubtype="0" fill="hold" nodeType="afterEffect">
                                  <p:stCondLst>
                                    <p:cond delay="0"/>
                                  </p:stCondLst>
                                  <p:childTnLst>
                                    <p:cmd type="call" cmd="playFrom(0.0)">
                                      <p:cBhvr>
                                        <p:cTn id="33" dur="128920" fill="hold"/>
                                        <p:tgtEl>
                                          <p:spTgt spid="7"/>
                                        </p:tgtEl>
                                      </p:cBhvr>
                                    </p:cmd>
                                  </p:childTnLst>
                                </p:cTn>
                              </p:par>
                              <p:par>
                                <p:cTn id="34" presetID="1" presetClass="mediacall" presetSubtype="0" fill="hold" nodeType="withEffect">
                                  <p:stCondLst>
                                    <p:cond delay="0"/>
                                  </p:stCondLst>
                                  <p:childTnLst>
                                    <p:cmd type="call" cmd="playFrom(0.0)">
                                      <p:cBhvr>
                                        <p:cTn id="35" dur="144000" fill="hold"/>
                                        <p:tgtEl>
                                          <p:spTgt spid="8"/>
                                        </p:tgtEl>
                                      </p:cBhvr>
                                    </p:cmd>
                                  </p:childTnLst>
                                </p:cTn>
                              </p:par>
                              <p:par>
                                <p:cTn id="36" presetID="1" presetClass="mediacall" presetSubtype="0" fill="hold" nodeType="withEffect">
                                  <p:stCondLst>
                                    <p:cond delay="0"/>
                                  </p:stCondLst>
                                  <p:childTnLst>
                                    <p:cmd type="call" cmd="playFrom(0.0)">
                                      <p:cBhvr>
                                        <p:cTn id="37" dur="144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7"/>
                </p:tgtEl>
              </p:cMediaNode>
            </p:video>
            <p:video>
              <p:cMediaNode vol="80000">
                <p:cTn id="39" fill="hold" display="0">
                  <p:stCondLst>
                    <p:cond delay="indefinite"/>
                  </p:stCondLst>
                </p:cTn>
                <p:tgtEl>
                  <p:spTgt spid="8"/>
                </p:tgtEl>
              </p:cMediaNode>
            </p:video>
            <p:video>
              <p:cMediaNode vol="80000">
                <p:cTn id="40" fill="hold" display="0">
                  <p:stCondLst>
                    <p:cond delay="indefinite"/>
                  </p:stCondLst>
                </p:cTn>
                <p:tgtEl>
                  <p:spTgt spid="9"/>
                </p:tgtEl>
              </p:cMediaNode>
            </p:video>
          </p:childTnLst>
        </p:cTn>
      </p:par>
    </p:tnLst>
    <p:bldLst>
      <p:bldP spid="12" grpId="0"/>
      <p:bldP spid="22" grpId="0"/>
      <p:bldP spid="23"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https://www.framos.com/products/media/catalog/product/cache/2/image/345x345/9df78eab33525d08d6e5fb8d27136e95/sony_imx-174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002" y="4524918"/>
            <a:ext cx="2232247"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0"/>
            <a:ext cx="8729291" cy="1255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0060" y="0"/>
            <a:ext cx="41218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731" y="110140"/>
            <a:ext cx="504825" cy="458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9858" y="356292"/>
            <a:ext cx="1329612" cy="1329612"/>
          </a:xfrm>
          <a:prstGeom prst="rect">
            <a:avLst/>
          </a:prstGeom>
        </p:spPr>
      </p:pic>
      <p:sp>
        <p:nvSpPr>
          <p:cNvPr id="7" name="TextBox 6"/>
          <p:cNvSpPr txBox="1"/>
          <p:nvPr/>
        </p:nvSpPr>
        <p:spPr>
          <a:xfrm>
            <a:off x="346357" y="1424294"/>
            <a:ext cx="3861955" cy="523220"/>
          </a:xfrm>
          <a:prstGeom prst="rect">
            <a:avLst/>
          </a:prstGeom>
          <a:noFill/>
        </p:spPr>
        <p:txBody>
          <a:bodyPr wrap="none" rtlCol="0">
            <a:spAutoFit/>
          </a:bodyPr>
          <a:lstStyle/>
          <a:p>
            <a:r>
              <a:rPr lang="en-US" sz="2800" b="1" dirty="0" smtClean="0"/>
              <a:t>2. </a:t>
            </a:r>
            <a:r>
              <a:rPr lang="en-US" sz="2800" b="1" dirty="0"/>
              <a:t>The camera</a:t>
            </a:r>
            <a:r>
              <a:rPr lang="nb-NO" sz="2800" b="1" dirty="0"/>
              <a:t> </a:t>
            </a:r>
            <a:r>
              <a:rPr lang="en-US" sz="2800" b="1" dirty="0" smtClean="0"/>
              <a:t>station</a:t>
            </a:r>
            <a:endParaRPr lang="en-US" sz="2800" b="1" dirty="0"/>
          </a:p>
        </p:txBody>
      </p:sp>
      <p:pic>
        <p:nvPicPr>
          <p:cNvPr id="8" name="Picture 7" descr="D:\ZWO\papers\ZWO_Camera_Drawing_Net.bmp"/>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5949" y="1804813"/>
            <a:ext cx="2943521" cy="3836229"/>
          </a:xfrm>
          <a:prstGeom prst="rect">
            <a:avLst/>
          </a:prstGeom>
          <a:noFill/>
          <a:ln>
            <a:noFill/>
          </a:ln>
        </p:spPr>
      </p:pic>
      <p:sp>
        <p:nvSpPr>
          <p:cNvPr id="2" name="Rectangle 1"/>
          <p:cNvSpPr/>
          <p:nvPr/>
        </p:nvSpPr>
        <p:spPr>
          <a:xfrm>
            <a:off x="5704380" y="5517232"/>
            <a:ext cx="2612478" cy="646331"/>
          </a:xfrm>
          <a:prstGeom prst="rect">
            <a:avLst/>
          </a:prstGeom>
        </p:spPr>
        <p:txBody>
          <a:bodyPr wrap="square">
            <a:spAutoFit/>
          </a:bodyPr>
          <a:lstStyle/>
          <a:p>
            <a:r>
              <a:rPr lang="en-US" sz="1200" dirty="0" smtClean="0"/>
              <a:t>Drawing </a:t>
            </a:r>
            <a:r>
              <a:rPr lang="en-US" sz="1200" dirty="0"/>
              <a:t>of the ZWO ASI174MC camera head and the Fujinon F/1.4 all-sky lens. All numbers are in mm.</a:t>
            </a:r>
          </a:p>
        </p:txBody>
      </p:sp>
      <p:graphicFrame>
        <p:nvGraphicFramePr>
          <p:cNvPr id="3" name="Table 2"/>
          <p:cNvGraphicFramePr>
            <a:graphicFrameLocks noGrp="1"/>
          </p:cNvGraphicFramePr>
          <p:nvPr>
            <p:extLst>
              <p:ext uri="{D42A27DB-BD31-4B8C-83A1-F6EECF244321}">
                <p14:modId xmlns:p14="http://schemas.microsoft.com/office/powerpoint/2010/main" val="244023032"/>
              </p:ext>
            </p:extLst>
          </p:nvPr>
        </p:nvGraphicFramePr>
        <p:xfrm>
          <a:off x="349311" y="2420888"/>
          <a:ext cx="5158793" cy="2313432"/>
        </p:xfrm>
        <a:graphic>
          <a:graphicData uri="http://schemas.openxmlformats.org/drawingml/2006/table">
            <a:tbl>
              <a:tblPr firstRow="1" firstCol="1" bandRow="1">
                <a:tableStyleId>{5C22544A-7EE6-4342-B048-85BDC9FD1C3A}</a:tableStyleId>
              </a:tblPr>
              <a:tblGrid>
                <a:gridCol w="348488"/>
                <a:gridCol w="2127472"/>
                <a:gridCol w="2682833"/>
              </a:tblGrid>
              <a:tr h="144839">
                <a:tc>
                  <a:txBody>
                    <a:bodyPr/>
                    <a:lstStyle/>
                    <a:p>
                      <a:pPr algn="ctr">
                        <a:lnSpc>
                          <a:spcPct val="115000"/>
                        </a:lnSpc>
                        <a:spcAft>
                          <a:spcPts val="0"/>
                        </a:spcAft>
                      </a:pPr>
                      <a:r>
                        <a:rPr lang="en-US" sz="1200" dirty="0">
                          <a:solidFill>
                            <a:schemeClr val="tx1"/>
                          </a:solidFill>
                          <a:effectLst/>
                        </a:rPr>
                        <a:t>#</a:t>
                      </a:r>
                      <a:endParaRPr lang="nb-NO" sz="11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a:solidFill>
                            <a:schemeClr val="tx1"/>
                          </a:solidFill>
                          <a:effectLst/>
                        </a:rPr>
                        <a:t>Item</a:t>
                      </a:r>
                      <a:endParaRPr lang="nb-NO" sz="11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smtClean="0">
                          <a:solidFill>
                            <a:schemeClr val="tx1"/>
                          </a:solidFill>
                          <a:effectLst/>
                        </a:rPr>
                        <a:t>Description (US$)</a:t>
                      </a:r>
                      <a:endParaRPr lang="nb-NO" sz="1100" dirty="0">
                        <a:solidFill>
                          <a:schemeClr val="tx1"/>
                        </a:solidFill>
                        <a:effectLst/>
                        <a:latin typeface="Calibri"/>
                        <a:ea typeface="Calibri"/>
                        <a:cs typeface="Times New Roman"/>
                      </a:endParaRPr>
                    </a:p>
                  </a:txBody>
                  <a:tcPr marL="68580" marR="68580" marT="0" marB="0"/>
                </a:tc>
              </a:tr>
              <a:tr h="167005">
                <a:tc>
                  <a:txBody>
                    <a:bodyPr/>
                    <a:lstStyle/>
                    <a:p>
                      <a:pPr algn="ctr">
                        <a:lnSpc>
                          <a:spcPct val="115000"/>
                        </a:lnSpc>
                        <a:spcAft>
                          <a:spcPts val="0"/>
                        </a:spcAft>
                      </a:pPr>
                      <a:r>
                        <a:rPr lang="en-US" sz="1200" dirty="0">
                          <a:solidFill>
                            <a:schemeClr val="tx1"/>
                          </a:solidFill>
                          <a:effectLst/>
                        </a:rPr>
                        <a:t>1</a:t>
                      </a:r>
                      <a:endParaRPr lang="nb-NO" sz="11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a:effectLst/>
                        </a:rPr>
                        <a:t>Fujinon F/1.4 fish-eye lens</a:t>
                      </a:r>
                      <a:endParaRPr lang="nb-NO" sz="110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200" dirty="0">
                          <a:effectLst/>
                        </a:rPr>
                        <a:t>All-sky camera front </a:t>
                      </a:r>
                      <a:r>
                        <a:rPr lang="en-US" sz="1200" dirty="0" smtClean="0">
                          <a:effectLst/>
                        </a:rPr>
                        <a:t>optics         </a:t>
                      </a:r>
                      <a:r>
                        <a:rPr lang="en-US" sz="1200" baseline="0" dirty="0" smtClean="0">
                          <a:effectLst/>
                        </a:rPr>
                        <a:t>  </a:t>
                      </a:r>
                      <a:r>
                        <a:rPr lang="en-US" sz="1200" dirty="0" smtClean="0">
                          <a:effectLst/>
                        </a:rPr>
                        <a:t>800</a:t>
                      </a:r>
                      <a:endParaRPr lang="nb-NO" sz="1100" dirty="0">
                        <a:effectLst/>
                        <a:latin typeface="Calibri"/>
                        <a:ea typeface="Calibri"/>
                        <a:cs typeface="Times New Roman"/>
                      </a:endParaRPr>
                    </a:p>
                  </a:txBody>
                  <a:tcPr marL="68580" marR="68580" marT="0" marB="0"/>
                </a:tc>
              </a:tr>
              <a:tr h="167005">
                <a:tc>
                  <a:txBody>
                    <a:bodyPr/>
                    <a:lstStyle/>
                    <a:p>
                      <a:pPr algn="ctr">
                        <a:lnSpc>
                          <a:spcPct val="115000"/>
                        </a:lnSpc>
                        <a:spcAft>
                          <a:spcPts val="0"/>
                        </a:spcAft>
                      </a:pPr>
                      <a:r>
                        <a:rPr lang="en-US" sz="1200" dirty="0">
                          <a:solidFill>
                            <a:schemeClr val="tx1"/>
                          </a:solidFill>
                          <a:effectLst/>
                        </a:rPr>
                        <a:t>2</a:t>
                      </a:r>
                      <a:endParaRPr lang="nb-NO" sz="11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a:effectLst/>
                        </a:rPr>
                        <a:t>C-mount to T2 Extension ring</a:t>
                      </a:r>
                      <a:endParaRPr lang="nb-NO" sz="11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200" dirty="0">
                          <a:effectLst/>
                        </a:rPr>
                        <a:t>Lens to camera head adapter </a:t>
                      </a:r>
                      <a:r>
                        <a:rPr lang="en-US" sz="1200" dirty="0" smtClean="0">
                          <a:effectLst/>
                        </a:rPr>
                        <a:t>     </a:t>
                      </a:r>
                      <a:r>
                        <a:rPr lang="en-US" sz="1200" baseline="0" dirty="0" smtClean="0">
                          <a:effectLst/>
                        </a:rPr>
                        <a:t>  </a:t>
                      </a:r>
                      <a:r>
                        <a:rPr lang="en-US" sz="1200" dirty="0" smtClean="0">
                          <a:effectLst/>
                        </a:rPr>
                        <a:t>60</a:t>
                      </a:r>
                      <a:endParaRPr lang="nb-NO" sz="1100" dirty="0">
                        <a:effectLst/>
                        <a:latin typeface="Calibri"/>
                        <a:ea typeface="Calibri"/>
                        <a:cs typeface="Times New Roman"/>
                      </a:endParaRPr>
                    </a:p>
                  </a:txBody>
                  <a:tcPr marL="68580" marR="68580" marT="0" marB="0"/>
                </a:tc>
              </a:tr>
              <a:tr h="167005">
                <a:tc>
                  <a:txBody>
                    <a:bodyPr/>
                    <a:lstStyle/>
                    <a:p>
                      <a:pPr algn="ctr">
                        <a:lnSpc>
                          <a:spcPct val="115000"/>
                        </a:lnSpc>
                        <a:spcAft>
                          <a:spcPts val="0"/>
                        </a:spcAft>
                      </a:pPr>
                      <a:r>
                        <a:rPr lang="en-US" sz="1200" dirty="0">
                          <a:solidFill>
                            <a:schemeClr val="tx1"/>
                          </a:solidFill>
                          <a:effectLst/>
                        </a:rPr>
                        <a:t>3</a:t>
                      </a:r>
                      <a:endParaRPr lang="nb-NO" sz="11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smtClean="0">
                          <a:effectLst/>
                        </a:rPr>
                        <a:t>ASI174MC</a:t>
                      </a:r>
                      <a:endParaRPr lang="nb-NO"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a:effectLst/>
                        </a:rPr>
                        <a:t>Color camera CMOS </a:t>
                      </a:r>
                      <a:r>
                        <a:rPr lang="en-US" sz="1200" dirty="0" smtClean="0">
                          <a:effectLst/>
                        </a:rPr>
                        <a:t>head         </a:t>
                      </a:r>
                      <a:r>
                        <a:rPr lang="en-US" sz="1200" baseline="0" dirty="0" smtClean="0">
                          <a:effectLst/>
                        </a:rPr>
                        <a:t>  </a:t>
                      </a:r>
                      <a:r>
                        <a:rPr lang="en-US" sz="1200" dirty="0" smtClean="0">
                          <a:effectLst/>
                        </a:rPr>
                        <a:t>800</a:t>
                      </a:r>
                      <a:endParaRPr lang="nb-NO" sz="1100" dirty="0">
                        <a:effectLst/>
                        <a:latin typeface="Calibri"/>
                        <a:ea typeface="Calibri"/>
                        <a:cs typeface="Times New Roman"/>
                      </a:endParaRPr>
                    </a:p>
                  </a:txBody>
                  <a:tcPr marL="68580" marR="68580" marT="0" marB="0"/>
                </a:tc>
              </a:tr>
              <a:tr h="167005">
                <a:tc>
                  <a:txBody>
                    <a:bodyPr/>
                    <a:lstStyle/>
                    <a:p>
                      <a:pPr algn="ctr">
                        <a:lnSpc>
                          <a:spcPct val="115000"/>
                        </a:lnSpc>
                        <a:spcAft>
                          <a:spcPts val="0"/>
                        </a:spcAft>
                      </a:pPr>
                      <a:r>
                        <a:rPr lang="en-US" sz="1200" dirty="0">
                          <a:solidFill>
                            <a:schemeClr val="tx1"/>
                          </a:solidFill>
                          <a:effectLst/>
                        </a:rPr>
                        <a:t>4</a:t>
                      </a:r>
                      <a:endParaRPr lang="nb-NO" sz="11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a:effectLst/>
                        </a:rPr>
                        <a:t>USB Cables </a:t>
                      </a:r>
                      <a:endParaRPr lang="nb-NO" sz="110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200" dirty="0">
                          <a:effectLst/>
                        </a:rPr>
                        <a:t>5m USB cable from </a:t>
                      </a:r>
                      <a:r>
                        <a:rPr lang="en-US" sz="1200" dirty="0" smtClean="0">
                          <a:effectLst/>
                        </a:rPr>
                        <a:t>computer      235</a:t>
                      </a:r>
                      <a:endParaRPr lang="nb-NO" sz="1100" dirty="0">
                        <a:effectLst/>
                        <a:latin typeface="Calibri"/>
                        <a:ea typeface="Calibri"/>
                        <a:cs typeface="Times New Roman"/>
                      </a:endParaRPr>
                    </a:p>
                  </a:txBody>
                  <a:tcPr marL="68580" marR="68580" marT="0" marB="0"/>
                </a:tc>
              </a:tr>
              <a:tr h="177800">
                <a:tc>
                  <a:txBody>
                    <a:bodyPr/>
                    <a:lstStyle/>
                    <a:p>
                      <a:pPr algn="ctr">
                        <a:lnSpc>
                          <a:spcPct val="115000"/>
                        </a:lnSpc>
                        <a:spcAft>
                          <a:spcPts val="0"/>
                        </a:spcAft>
                      </a:pPr>
                      <a:r>
                        <a:rPr lang="en-US" sz="1200" dirty="0">
                          <a:solidFill>
                            <a:schemeClr val="tx1"/>
                          </a:solidFill>
                          <a:effectLst/>
                        </a:rPr>
                        <a:t>5</a:t>
                      </a:r>
                      <a:endParaRPr lang="nb-NO" sz="11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a:effectLst/>
                        </a:rPr>
                        <a:t>BASH Camera housing </a:t>
                      </a:r>
                      <a:endParaRPr lang="nb-NO" sz="110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200" dirty="0">
                          <a:effectLst/>
                        </a:rPr>
                        <a:t>Protective outdoor dome </a:t>
                      </a:r>
                      <a:r>
                        <a:rPr lang="en-US" sz="1200" dirty="0" smtClean="0">
                          <a:effectLst/>
                        </a:rPr>
                        <a:t>cover    </a:t>
                      </a:r>
                      <a:r>
                        <a:rPr lang="en-US" sz="1200" baseline="0" dirty="0" smtClean="0">
                          <a:effectLst/>
                        </a:rPr>
                        <a:t> </a:t>
                      </a:r>
                      <a:r>
                        <a:rPr lang="en-US" sz="1200" dirty="0" smtClean="0">
                          <a:effectLst/>
                        </a:rPr>
                        <a:t>700</a:t>
                      </a:r>
                      <a:endParaRPr lang="nb-NO" sz="1100" dirty="0">
                        <a:effectLst/>
                        <a:latin typeface="Calibri"/>
                        <a:ea typeface="Calibri"/>
                        <a:cs typeface="Times New Roman"/>
                      </a:endParaRPr>
                    </a:p>
                  </a:txBody>
                  <a:tcPr marL="68580" marR="68580" marT="0" marB="0"/>
                </a:tc>
              </a:tr>
              <a:tr h="167005">
                <a:tc>
                  <a:txBody>
                    <a:bodyPr/>
                    <a:lstStyle/>
                    <a:p>
                      <a:pPr algn="ctr">
                        <a:lnSpc>
                          <a:spcPct val="115000"/>
                        </a:lnSpc>
                        <a:spcAft>
                          <a:spcPts val="0"/>
                        </a:spcAft>
                      </a:pPr>
                      <a:r>
                        <a:rPr lang="en-US" sz="1200" dirty="0">
                          <a:solidFill>
                            <a:schemeClr val="tx1"/>
                          </a:solidFill>
                          <a:effectLst/>
                        </a:rPr>
                        <a:t>6</a:t>
                      </a:r>
                      <a:endParaRPr lang="nb-NO" sz="11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a:effectLst/>
                        </a:rPr>
                        <a:t>Computer</a:t>
                      </a:r>
                      <a:endParaRPr lang="nb-NO" sz="110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200" dirty="0">
                          <a:effectLst/>
                        </a:rPr>
                        <a:t>PC windows 10 </a:t>
                      </a:r>
                      <a:r>
                        <a:rPr lang="en-US" sz="1200" dirty="0" smtClean="0">
                          <a:effectLst/>
                        </a:rPr>
                        <a:t>64-bit                 1200</a:t>
                      </a:r>
                      <a:endParaRPr lang="nb-NO" sz="1100" dirty="0">
                        <a:effectLst/>
                        <a:latin typeface="Calibri"/>
                        <a:ea typeface="Calibri"/>
                        <a:cs typeface="Times New Roman"/>
                      </a:endParaRPr>
                    </a:p>
                  </a:txBody>
                  <a:tcPr marL="68580" marR="68580" marT="0" marB="0"/>
                </a:tc>
              </a:tr>
              <a:tr h="167005">
                <a:tc>
                  <a:txBody>
                    <a:bodyPr/>
                    <a:lstStyle/>
                    <a:p>
                      <a:pPr algn="ctr">
                        <a:lnSpc>
                          <a:spcPct val="115000"/>
                        </a:lnSpc>
                        <a:spcAft>
                          <a:spcPts val="0"/>
                        </a:spcAft>
                      </a:pPr>
                      <a:r>
                        <a:rPr lang="en-US" sz="1200" dirty="0">
                          <a:solidFill>
                            <a:schemeClr val="tx1"/>
                          </a:solidFill>
                          <a:effectLst/>
                        </a:rPr>
                        <a:t>7</a:t>
                      </a:r>
                      <a:endParaRPr lang="nb-NO" sz="11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a:effectLst/>
                        </a:rPr>
                        <a:t>Software</a:t>
                      </a:r>
                      <a:endParaRPr lang="nb-NO" sz="1100">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a:effectLst/>
                        </a:rPr>
                        <a:t>VNC license / Delphi </a:t>
                      </a:r>
                      <a:r>
                        <a:rPr lang="en-US" sz="1200" dirty="0" smtClean="0">
                          <a:effectLst/>
                        </a:rPr>
                        <a:t>10                650</a:t>
                      </a:r>
                      <a:endParaRPr lang="nb-NO" sz="1100" dirty="0">
                        <a:effectLst/>
                        <a:latin typeface="Calibri"/>
                        <a:ea typeface="Calibri"/>
                        <a:cs typeface="Times New Roman"/>
                      </a:endParaRPr>
                    </a:p>
                  </a:txBody>
                  <a:tcPr marL="68580" marR="68580" marT="0" marB="0"/>
                </a:tc>
              </a:tr>
              <a:tr h="177800">
                <a:tc>
                  <a:txBody>
                    <a:bodyPr/>
                    <a:lstStyle/>
                    <a:p>
                      <a:pPr algn="ctr">
                        <a:lnSpc>
                          <a:spcPct val="115000"/>
                        </a:lnSpc>
                        <a:spcAft>
                          <a:spcPts val="0"/>
                        </a:spcAft>
                      </a:pPr>
                      <a:r>
                        <a:rPr lang="en-US" sz="1200" dirty="0">
                          <a:solidFill>
                            <a:schemeClr val="tx1"/>
                          </a:solidFill>
                          <a:effectLst/>
                        </a:rPr>
                        <a:t>8</a:t>
                      </a:r>
                      <a:endParaRPr lang="nb-NO" sz="11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a:effectLst/>
                        </a:rPr>
                        <a:t>Misc.</a:t>
                      </a:r>
                      <a:endParaRPr lang="nb-NO" sz="1100">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a:effectLst/>
                        </a:rPr>
                        <a:t>Packing, freight </a:t>
                      </a:r>
                      <a:r>
                        <a:rPr lang="en-US" sz="1200" dirty="0" smtClean="0">
                          <a:effectLst/>
                        </a:rPr>
                        <a:t>etc.                      470</a:t>
                      </a:r>
                      <a:endParaRPr lang="nb-NO" sz="1100" dirty="0">
                        <a:effectLst/>
                        <a:latin typeface="Calibri"/>
                        <a:ea typeface="Calibri"/>
                        <a:cs typeface="Times New Roman"/>
                      </a:endParaRPr>
                    </a:p>
                  </a:txBody>
                  <a:tcPr marL="68580" marR="68580" marT="0" marB="0"/>
                </a:tc>
              </a:tr>
              <a:tr h="167005">
                <a:tc>
                  <a:txBody>
                    <a:bodyPr/>
                    <a:lstStyle/>
                    <a:p>
                      <a:pPr algn="ctr">
                        <a:lnSpc>
                          <a:spcPct val="115000"/>
                        </a:lnSpc>
                        <a:spcAft>
                          <a:spcPts val="0"/>
                        </a:spcAft>
                      </a:pPr>
                      <a:r>
                        <a:rPr lang="en-US" sz="1200" dirty="0">
                          <a:solidFill>
                            <a:schemeClr val="tx1"/>
                          </a:solidFill>
                          <a:effectLst/>
                        </a:rPr>
                        <a:t>9</a:t>
                      </a:r>
                      <a:endParaRPr lang="nb-NO" sz="11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a:effectLst/>
                        </a:rPr>
                        <a:t>Calibration</a:t>
                      </a:r>
                      <a:endParaRPr lang="nb-NO" sz="1100">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a:effectLst/>
                        </a:rPr>
                        <a:t>Mounting, focus and </a:t>
                      </a:r>
                      <a:r>
                        <a:rPr lang="en-US" sz="1200" dirty="0" smtClean="0">
                          <a:effectLst/>
                        </a:rPr>
                        <a:t>sensitivity   1200</a:t>
                      </a:r>
                      <a:endParaRPr lang="nb-NO" sz="1100" dirty="0">
                        <a:effectLst/>
                        <a:latin typeface="Calibri"/>
                        <a:ea typeface="Calibri"/>
                        <a:cs typeface="Times New Roman"/>
                      </a:endParaRPr>
                    </a:p>
                  </a:txBody>
                  <a:tcPr marL="68580" marR="68580" marT="0" marB="0"/>
                </a:tc>
              </a:tr>
              <a:tr h="177800">
                <a:tc>
                  <a:txBody>
                    <a:bodyPr/>
                    <a:lstStyle/>
                    <a:p>
                      <a:pPr>
                        <a:lnSpc>
                          <a:spcPct val="115000"/>
                        </a:lnSpc>
                        <a:spcAft>
                          <a:spcPts val="0"/>
                        </a:spcAft>
                      </a:pPr>
                      <a:r>
                        <a:rPr lang="en-US" sz="1200" dirty="0">
                          <a:solidFill>
                            <a:schemeClr val="tx1"/>
                          </a:solidFill>
                          <a:effectLst/>
                        </a:rPr>
                        <a:t> </a:t>
                      </a:r>
                      <a:endParaRPr lang="nb-NO" sz="11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a:effectLst/>
                        </a:rPr>
                        <a:t> </a:t>
                      </a:r>
                      <a:endParaRPr lang="nb-NO" sz="1100">
                        <a:effectLst/>
                        <a:latin typeface="Calibri"/>
                        <a:ea typeface="Calibri"/>
                        <a:cs typeface="Times New Roman"/>
                      </a:endParaRPr>
                    </a:p>
                  </a:txBody>
                  <a:tcPr marL="68580" marR="68580" marT="0" marB="0"/>
                </a:tc>
                <a:tc>
                  <a:txBody>
                    <a:bodyPr/>
                    <a:lstStyle/>
                    <a:p>
                      <a:pPr algn="r">
                        <a:lnSpc>
                          <a:spcPct val="115000"/>
                        </a:lnSpc>
                        <a:spcAft>
                          <a:spcPts val="0"/>
                        </a:spcAft>
                      </a:pPr>
                      <a:r>
                        <a:rPr lang="en-US" sz="1200" b="1" dirty="0" smtClean="0">
                          <a:effectLst/>
                        </a:rPr>
                        <a:t>Total</a:t>
                      </a:r>
                      <a:r>
                        <a:rPr lang="en-US" sz="1200" b="1" baseline="0" dirty="0" smtClean="0">
                          <a:effectLst/>
                        </a:rPr>
                        <a:t> $6116</a:t>
                      </a:r>
                      <a:r>
                        <a:rPr lang="en-US" sz="1200" dirty="0">
                          <a:effectLst/>
                        </a:rPr>
                        <a:t> </a:t>
                      </a:r>
                      <a:endParaRPr lang="nb-NO" sz="1100" dirty="0">
                        <a:effectLst/>
                        <a:latin typeface="Calibri"/>
                        <a:ea typeface="Calibri"/>
                        <a:cs typeface="Times New Roman"/>
                      </a:endParaRPr>
                    </a:p>
                  </a:txBody>
                  <a:tcPr marL="68580" marR="68580" marT="0" marB="0"/>
                </a:tc>
              </a:tr>
            </a:tbl>
          </a:graphicData>
        </a:graphic>
      </p:graphicFrame>
      <p:sp>
        <p:nvSpPr>
          <p:cNvPr id="4" name="Rectangle 1"/>
          <p:cNvSpPr>
            <a:spLocks noChangeArrowheads="1"/>
          </p:cNvSpPr>
          <p:nvPr/>
        </p:nvSpPr>
        <p:spPr bwMode="auto">
          <a:xfrm>
            <a:off x="346357" y="2013951"/>
            <a:ext cx="282962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nb-NO" sz="1400" b="1" i="0" u="none" strike="noStrike" cap="none" normalizeH="0" baseline="0" dirty="0" smtClean="0">
                <a:ln>
                  <a:noFill/>
                </a:ln>
                <a:solidFill>
                  <a:schemeClr val="tx1"/>
                </a:solidFill>
                <a:effectLst/>
                <a:ea typeface="Times New Roman" pitchFamily="18" charset="0"/>
                <a:cs typeface="Times New Roman" pitchFamily="18" charset="0"/>
              </a:rPr>
              <a:t>Parts and cost camera station</a:t>
            </a:r>
            <a:r>
              <a:rPr kumimoji="0" lang="en-US" altLang="nb-NO" sz="1400" b="0" i="0" u="none" strike="noStrike" cap="none" normalizeH="0" baseline="0" dirty="0" smtClean="0">
                <a:ln>
                  <a:noFill/>
                </a:ln>
                <a:solidFill>
                  <a:schemeClr val="tx1"/>
                </a:solidFill>
                <a:effectLst/>
                <a:ea typeface="Times New Roman" pitchFamily="18" charset="0"/>
                <a:cs typeface="Times New Roman" pitchFamily="18" charset="0"/>
              </a:rPr>
              <a:t>. </a:t>
            </a:r>
            <a:endParaRPr kumimoji="0" lang="en-US" altLang="nb-NO" sz="1400" b="0" i="0" u="none" strike="noStrike" cap="none" normalizeH="0" baseline="0" dirty="0" smtClean="0">
              <a:ln>
                <a:noFill/>
              </a:ln>
              <a:solidFill>
                <a:schemeClr val="tx1"/>
              </a:solidFill>
              <a:effectLst/>
              <a:cs typeface="Arial" pitchFamily="34" charset="0"/>
            </a:endParaRPr>
          </a:p>
        </p:txBody>
      </p:sp>
      <p:sp>
        <p:nvSpPr>
          <p:cNvPr id="5" name="Rectangle 4"/>
          <p:cNvSpPr/>
          <p:nvPr/>
        </p:nvSpPr>
        <p:spPr>
          <a:xfrm>
            <a:off x="346356" y="4948543"/>
            <a:ext cx="2569459" cy="1384995"/>
          </a:xfrm>
          <a:prstGeom prst="rect">
            <a:avLst/>
          </a:prstGeom>
        </p:spPr>
        <p:txBody>
          <a:bodyPr wrap="square">
            <a:spAutoFit/>
          </a:bodyPr>
          <a:lstStyle/>
          <a:p>
            <a:pPr fontAlgn="base"/>
            <a:r>
              <a:rPr lang="nb-NO" sz="1200" b="1" dirty="0"/>
              <a:t>IMX174 SONY </a:t>
            </a:r>
            <a:r>
              <a:rPr lang="en-US" sz="1200" b="1" dirty="0" smtClean="0"/>
              <a:t>Pregius</a:t>
            </a:r>
          </a:p>
          <a:p>
            <a:pPr fontAlgn="base">
              <a:buFont typeface="Arial"/>
              <a:buChar char="•"/>
            </a:pPr>
            <a:r>
              <a:rPr lang="nb-NO" sz="1200" dirty="0" smtClean="0">
                <a:solidFill>
                  <a:srgbClr val="505050"/>
                </a:solidFill>
              </a:rPr>
              <a:t> Resolution</a:t>
            </a:r>
            <a:r>
              <a:rPr lang="nb-NO" sz="1200" dirty="0">
                <a:solidFill>
                  <a:srgbClr val="505050"/>
                </a:solidFill>
              </a:rPr>
              <a:t>: 2.3 MP, 1920 x 1200</a:t>
            </a:r>
          </a:p>
          <a:p>
            <a:pPr fontAlgn="base">
              <a:buFont typeface="Arial"/>
              <a:buChar char="•"/>
            </a:pPr>
            <a:r>
              <a:rPr lang="nb-NO" sz="1200" dirty="0" smtClean="0">
                <a:solidFill>
                  <a:srgbClr val="505050"/>
                </a:solidFill>
              </a:rPr>
              <a:t> </a:t>
            </a:r>
            <a:r>
              <a:rPr lang="en-US" sz="1200" dirty="0" smtClean="0">
                <a:solidFill>
                  <a:srgbClr val="505050"/>
                </a:solidFill>
              </a:rPr>
              <a:t>Manufacturer</a:t>
            </a:r>
            <a:r>
              <a:rPr lang="nb-NO" sz="1200" dirty="0" smtClean="0">
                <a:solidFill>
                  <a:srgbClr val="505050"/>
                </a:solidFill>
              </a:rPr>
              <a:t>: </a:t>
            </a:r>
            <a:r>
              <a:rPr lang="nb-NO" sz="1200" dirty="0">
                <a:solidFill>
                  <a:srgbClr val="505050"/>
                </a:solidFill>
              </a:rPr>
              <a:t>Sony</a:t>
            </a:r>
          </a:p>
          <a:p>
            <a:pPr fontAlgn="base">
              <a:buFont typeface="Arial"/>
              <a:buChar char="•"/>
            </a:pPr>
            <a:r>
              <a:rPr lang="nb-NO" sz="1200" dirty="0" smtClean="0">
                <a:solidFill>
                  <a:srgbClr val="505050"/>
                </a:solidFill>
              </a:rPr>
              <a:t> </a:t>
            </a:r>
            <a:r>
              <a:rPr lang="en-US" sz="1200" dirty="0" smtClean="0">
                <a:solidFill>
                  <a:srgbClr val="505050"/>
                </a:solidFill>
              </a:rPr>
              <a:t>Frame</a:t>
            </a:r>
            <a:r>
              <a:rPr lang="nb-NO" sz="1200" dirty="0" smtClean="0">
                <a:solidFill>
                  <a:srgbClr val="505050"/>
                </a:solidFill>
              </a:rPr>
              <a:t> </a:t>
            </a:r>
            <a:r>
              <a:rPr lang="nb-NO" sz="1200" dirty="0">
                <a:solidFill>
                  <a:srgbClr val="505050"/>
                </a:solidFill>
              </a:rPr>
              <a:t>rate </a:t>
            </a:r>
            <a:r>
              <a:rPr lang="nb-NO" sz="1200" dirty="0" smtClean="0">
                <a:solidFill>
                  <a:srgbClr val="505050"/>
                </a:solidFill>
              </a:rPr>
              <a:t>[</a:t>
            </a:r>
            <a:r>
              <a:rPr lang="en-US" sz="1200" dirty="0" smtClean="0">
                <a:solidFill>
                  <a:srgbClr val="505050"/>
                </a:solidFill>
              </a:rPr>
              <a:t>fps</a:t>
            </a:r>
            <a:r>
              <a:rPr lang="nb-NO" sz="1200" dirty="0" smtClean="0">
                <a:solidFill>
                  <a:srgbClr val="505050"/>
                </a:solidFill>
              </a:rPr>
              <a:t>]: </a:t>
            </a:r>
            <a:r>
              <a:rPr lang="nb-NO" sz="1200" dirty="0">
                <a:solidFill>
                  <a:srgbClr val="505050"/>
                </a:solidFill>
              </a:rPr>
              <a:t>164.5</a:t>
            </a:r>
          </a:p>
          <a:p>
            <a:pPr fontAlgn="base">
              <a:buFont typeface="Arial"/>
              <a:buChar char="•"/>
            </a:pPr>
            <a:r>
              <a:rPr lang="nb-NO" sz="1200" dirty="0" smtClean="0">
                <a:solidFill>
                  <a:srgbClr val="505050"/>
                </a:solidFill>
              </a:rPr>
              <a:t> Sensor </a:t>
            </a:r>
            <a:r>
              <a:rPr lang="en-US" sz="1200" dirty="0" smtClean="0">
                <a:solidFill>
                  <a:srgbClr val="505050"/>
                </a:solidFill>
              </a:rPr>
              <a:t>technology</a:t>
            </a:r>
            <a:r>
              <a:rPr lang="nb-NO" sz="1200" dirty="0" smtClean="0">
                <a:solidFill>
                  <a:srgbClr val="505050"/>
                </a:solidFill>
              </a:rPr>
              <a:t>: </a:t>
            </a:r>
            <a:r>
              <a:rPr lang="nb-NO" sz="1200" dirty="0">
                <a:solidFill>
                  <a:srgbClr val="505050"/>
                </a:solidFill>
              </a:rPr>
              <a:t>CMOS</a:t>
            </a:r>
          </a:p>
          <a:p>
            <a:pPr fontAlgn="base">
              <a:buFont typeface="Arial"/>
              <a:buChar char="•"/>
            </a:pPr>
            <a:r>
              <a:rPr lang="nb-NO" sz="1200" dirty="0" smtClean="0">
                <a:solidFill>
                  <a:srgbClr val="505050"/>
                </a:solidFill>
              </a:rPr>
              <a:t> </a:t>
            </a:r>
            <a:r>
              <a:rPr lang="en-US" sz="1200" dirty="0" smtClean="0">
                <a:solidFill>
                  <a:srgbClr val="505050"/>
                </a:solidFill>
              </a:rPr>
              <a:t>Shutter</a:t>
            </a:r>
            <a:r>
              <a:rPr lang="nb-NO" sz="1200" dirty="0" smtClean="0">
                <a:solidFill>
                  <a:srgbClr val="505050"/>
                </a:solidFill>
              </a:rPr>
              <a:t> </a:t>
            </a:r>
            <a:r>
              <a:rPr lang="nb-NO" sz="1200" dirty="0">
                <a:solidFill>
                  <a:srgbClr val="505050"/>
                </a:solidFill>
              </a:rPr>
              <a:t>type: Global </a:t>
            </a:r>
            <a:r>
              <a:rPr lang="en-US" sz="1200" dirty="0" smtClean="0">
                <a:solidFill>
                  <a:srgbClr val="505050"/>
                </a:solidFill>
              </a:rPr>
              <a:t>shutter</a:t>
            </a:r>
          </a:p>
          <a:p>
            <a:pPr fontAlgn="base">
              <a:buFont typeface="Arial"/>
              <a:buChar char="•"/>
            </a:pPr>
            <a:r>
              <a:rPr lang="nb-NO" sz="1200" dirty="0" smtClean="0">
                <a:solidFill>
                  <a:srgbClr val="505050"/>
                </a:solidFill>
              </a:rPr>
              <a:t> </a:t>
            </a:r>
            <a:r>
              <a:rPr lang="en-US" sz="1200" dirty="0" smtClean="0">
                <a:solidFill>
                  <a:srgbClr val="505050"/>
                </a:solidFill>
              </a:rPr>
              <a:t>Pixel</a:t>
            </a:r>
            <a:r>
              <a:rPr lang="nb-NO" sz="1200" dirty="0" smtClean="0">
                <a:solidFill>
                  <a:srgbClr val="505050"/>
                </a:solidFill>
              </a:rPr>
              <a:t> </a:t>
            </a:r>
            <a:r>
              <a:rPr lang="en-US" sz="1200" dirty="0" smtClean="0">
                <a:solidFill>
                  <a:srgbClr val="505050"/>
                </a:solidFill>
              </a:rPr>
              <a:t>size</a:t>
            </a:r>
            <a:r>
              <a:rPr lang="nb-NO" sz="1200" dirty="0" smtClean="0">
                <a:solidFill>
                  <a:srgbClr val="505050"/>
                </a:solidFill>
              </a:rPr>
              <a:t> </a:t>
            </a:r>
            <a:r>
              <a:rPr lang="nb-NO" sz="1200" dirty="0">
                <a:solidFill>
                  <a:srgbClr val="505050"/>
                </a:solidFill>
              </a:rPr>
              <a:t>[µm]: 5.86 x 5.86</a:t>
            </a:r>
            <a:endParaRPr lang="nb-NO" sz="1200" b="0" i="0" dirty="0">
              <a:solidFill>
                <a:srgbClr val="505050"/>
              </a:solidFill>
              <a:effectLst/>
            </a:endParaRPr>
          </a:p>
        </p:txBody>
      </p:sp>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7944" y="5014952"/>
            <a:ext cx="1391574" cy="1460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0651" y="6180226"/>
            <a:ext cx="808819" cy="58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694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0"/>
            <a:ext cx="8729291" cy="1255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0"/>
            <a:ext cx="41218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731" y="110140"/>
            <a:ext cx="504825" cy="458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9858" y="356292"/>
            <a:ext cx="1329612" cy="1329612"/>
          </a:xfrm>
          <a:prstGeom prst="rect">
            <a:avLst/>
          </a:prstGeom>
        </p:spPr>
      </p:pic>
      <p:sp>
        <p:nvSpPr>
          <p:cNvPr id="7" name="TextBox 6"/>
          <p:cNvSpPr txBox="1"/>
          <p:nvPr/>
        </p:nvSpPr>
        <p:spPr>
          <a:xfrm>
            <a:off x="346357" y="1424294"/>
            <a:ext cx="5917004" cy="523220"/>
          </a:xfrm>
          <a:prstGeom prst="rect">
            <a:avLst/>
          </a:prstGeom>
          <a:noFill/>
        </p:spPr>
        <p:txBody>
          <a:bodyPr wrap="none" rtlCol="0">
            <a:spAutoFit/>
          </a:bodyPr>
          <a:lstStyle/>
          <a:p>
            <a:r>
              <a:rPr lang="en-US" sz="2800" b="1" dirty="0"/>
              <a:t>3</a:t>
            </a:r>
            <a:r>
              <a:rPr lang="en-US" sz="2800" b="1" dirty="0" smtClean="0"/>
              <a:t>. </a:t>
            </a:r>
            <a:r>
              <a:rPr lang="en-US" sz="2800" b="1" dirty="0"/>
              <a:t>Sensitivity</a:t>
            </a:r>
            <a:r>
              <a:rPr lang="nb-NO" sz="2800" b="1" dirty="0"/>
              <a:t> and </a:t>
            </a:r>
            <a:r>
              <a:rPr lang="en-US" sz="2800" b="1" dirty="0"/>
              <a:t>laboratory</a:t>
            </a:r>
            <a:r>
              <a:rPr lang="nb-NO" sz="2800" b="1" dirty="0"/>
              <a:t> </a:t>
            </a:r>
            <a:r>
              <a:rPr lang="en-US" sz="2800" b="1" dirty="0" smtClean="0"/>
              <a:t>work</a:t>
            </a:r>
            <a:endParaRPr lang="en-US" sz="2800" b="1" dirty="0"/>
          </a:p>
        </p:txBody>
      </p:sp>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a:off x="405487" y="2051661"/>
            <a:ext cx="5030609" cy="3105531"/>
          </a:xfrm>
          <a:prstGeom prst="rect">
            <a:avLst/>
          </a:prstGeom>
          <a:noFill/>
          <a:ln>
            <a:noFill/>
          </a:ln>
          <a:extLst/>
        </p:spPr>
      </p:pic>
      <p:sp>
        <p:nvSpPr>
          <p:cNvPr id="2" name="Rectangle 1"/>
          <p:cNvSpPr/>
          <p:nvPr/>
        </p:nvSpPr>
        <p:spPr>
          <a:xfrm>
            <a:off x="388888" y="5301208"/>
            <a:ext cx="5244539" cy="1015663"/>
          </a:xfrm>
          <a:prstGeom prst="rect">
            <a:avLst/>
          </a:prstGeom>
        </p:spPr>
        <p:txBody>
          <a:bodyPr wrap="square">
            <a:spAutoFit/>
          </a:bodyPr>
          <a:lstStyle/>
          <a:p>
            <a:r>
              <a:rPr lang="en-US" sz="1200" b="1" dirty="0">
                <a:solidFill>
                  <a:srgbClr val="000000"/>
                </a:solidFill>
                <a:ea typeface="Times New Roman"/>
                <a:cs typeface="Times New Roman"/>
              </a:rPr>
              <a:t>Experimental setup at UNIS optical lab</a:t>
            </a:r>
            <a:r>
              <a:rPr lang="en-US" sz="1200" dirty="0">
                <a:solidFill>
                  <a:srgbClr val="000000"/>
                </a:solidFill>
                <a:ea typeface="Times New Roman"/>
                <a:cs typeface="Times New Roman"/>
              </a:rPr>
              <a:t>: (1) Labsphere 1m diameter integrating sphere, (2) source lamp sphere, (3) Oriel 45W tungsten Lamp (FEL),  (4) fiber bundle probe, (5) Oriel FICS 77443 spectrograph, (6) rail road, (7) Keo Alcor-RC lamp, (8) Lambertian screen, (9) adjustable table on rails, and (10) table jacks.</a:t>
            </a:r>
            <a:endParaRPr lang="en-US" sz="1200" dirty="0"/>
          </a:p>
        </p:txBody>
      </p:sp>
      <p:sp>
        <p:nvSpPr>
          <p:cNvPr id="3" name="TextBox 2"/>
          <p:cNvSpPr txBox="1"/>
          <p:nvPr/>
        </p:nvSpPr>
        <p:spPr>
          <a:xfrm>
            <a:off x="5721998" y="2076237"/>
            <a:ext cx="2888932" cy="1077218"/>
          </a:xfrm>
          <a:prstGeom prst="rect">
            <a:avLst/>
          </a:prstGeom>
          <a:noFill/>
        </p:spPr>
        <p:txBody>
          <a:bodyPr wrap="none" rtlCol="0">
            <a:spAutoFit/>
          </a:bodyPr>
          <a:lstStyle/>
          <a:p>
            <a:r>
              <a:rPr lang="en-US" sz="1600" b="1" dirty="0" smtClean="0"/>
              <a:t>3 step method:</a:t>
            </a:r>
          </a:p>
          <a:p>
            <a:pPr marL="342900" indent="-342900">
              <a:buAutoNum type="arabicPeriod"/>
            </a:pPr>
            <a:r>
              <a:rPr lang="en-US" sz="1600" dirty="0" smtClean="0"/>
              <a:t>Focus and radial mapping</a:t>
            </a:r>
          </a:p>
          <a:p>
            <a:pPr marL="342900" indent="-342900">
              <a:buAutoNum type="arabicPeriod"/>
            </a:pPr>
            <a:r>
              <a:rPr lang="en-US" sz="1600" dirty="0" smtClean="0"/>
              <a:t>Flat-field correction</a:t>
            </a:r>
          </a:p>
          <a:p>
            <a:pPr marL="342900" indent="-342900">
              <a:buAutoNum type="arabicPeriod"/>
            </a:pPr>
            <a:r>
              <a:rPr lang="en-US" sz="1600" dirty="0" smtClean="0"/>
              <a:t>Spectral responsivity</a:t>
            </a:r>
            <a:endParaRPr lang="en-US" sz="1600" dirty="0"/>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1125" y="3207306"/>
            <a:ext cx="3687897" cy="2649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940152" y="5856892"/>
            <a:ext cx="2996002" cy="461665"/>
          </a:xfrm>
          <a:prstGeom prst="rect">
            <a:avLst/>
          </a:prstGeom>
          <a:noFill/>
        </p:spPr>
        <p:txBody>
          <a:bodyPr wrap="square" rtlCol="0">
            <a:spAutoFit/>
          </a:bodyPr>
          <a:lstStyle/>
          <a:p>
            <a:r>
              <a:rPr lang="en-US" sz="1200" dirty="0" smtClean="0"/>
              <a:t>Monochromator output for calibration of spectral responsivity of color cameras</a:t>
            </a:r>
            <a:endParaRPr lang="en-US" sz="1200" dirty="0"/>
          </a:p>
        </p:txBody>
      </p:sp>
    </p:spTree>
    <p:extLst>
      <p:ext uri="{BB962C8B-B14F-4D97-AF65-F5344CB8AC3E}">
        <p14:creationId xmlns:p14="http://schemas.microsoft.com/office/powerpoint/2010/main" val="2639923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ZWO\papers\ZWO_Camera_Philosofy.bm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556" y="1280914"/>
            <a:ext cx="6826764" cy="5460453"/>
          </a:xfrm>
          <a:prstGeom prst="rect">
            <a:avLst/>
          </a:prstGeom>
          <a:noFill/>
          <a:ln>
            <a:noFill/>
          </a:ln>
        </p:spPr>
      </p:pic>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0"/>
            <a:ext cx="8729291" cy="1255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0060" y="0"/>
            <a:ext cx="41218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731" y="110140"/>
            <a:ext cx="504825" cy="458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9858" y="356292"/>
            <a:ext cx="1329612" cy="1329612"/>
          </a:xfrm>
          <a:prstGeom prst="rect">
            <a:avLst/>
          </a:prstGeom>
        </p:spPr>
      </p:pic>
      <p:sp>
        <p:nvSpPr>
          <p:cNvPr id="7" name="TextBox 6"/>
          <p:cNvSpPr txBox="1"/>
          <p:nvPr/>
        </p:nvSpPr>
        <p:spPr>
          <a:xfrm>
            <a:off x="662668" y="318427"/>
            <a:ext cx="6598281" cy="523220"/>
          </a:xfrm>
          <a:prstGeom prst="rect">
            <a:avLst/>
          </a:prstGeom>
          <a:noFill/>
        </p:spPr>
        <p:txBody>
          <a:bodyPr wrap="none" rtlCol="0">
            <a:spAutoFit/>
          </a:bodyPr>
          <a:lstStyle/>
          <a:p>
            <a:r>
              <a:rPr lang="en-US" sz="2800" b="1" dirty="0" smtClean="0">
                <a:solidFill>
                  <a:schemeClr val="bg1"/>
                </a:solidFill>
              </a:rPr>
              <a:t>4. </a:t>
            </a:r>
            <a:r>
              <a:rPr lang="nb-NO" sz="2800" b="1" dirty="0">
                <a:solidFill>
                  <a:schemeClr val="bg1"/>
                </a:solidFill>
              </a:rPr>
              <a:t>The </a:t>
            </a:r>
            <a:r>
              <a:rPr lang="en-US" sz="2800" b="1" dirty="0">
                <a:solidFill>
                  <a:schemeClr val="bg1"/>
                </a:solidFill>
              </a:rPr>
              <a:t>camera</a:t>
            </a:r>
            <a:r>
              <a:rPr lang="nb-NO" sz="2800" b="1" dirty="0">
                <a:solidFill>
                  <a:schemeClr val="bg1"/>
                </a:solidFill>
              </a:rPr>
              <a:t> </a:t>
            </a:r>
            <a:r>
              <a:rPr lang="en-US" sz="2800" b="1" dirty="0">
                <a:solidFill>
                  <a:schemeClr val="bg1"/>
                </a:solidFill>
              </a:rPr>
              <a:t>network - </a:t>
            </a:r>
            <a:r>
              <a:rPr lang="en-US" sz="2800" b="1" dirty="0" smtClean="0">
                <a:solidFill>
                  <a:schemeClr val="bg1"/>
                </a:solidFill>
              </a:rPr>
              <a:t>constellation</a:t>
            </a:r>
            <a:endParaRPr lang="en-US" sz="2800" b="1" dirty="0">
              <a:solidFill>
                <a:schemeClr val="bg1"/>
              </a:solidFill>
            </a:endParaRPr>
          </a:p>
        </p:txBody>
      </p:sp>
    </p:spTree>
    <p:extLst>
      <p:ext uri="{BB962C8B-B14F-4D97-AF65-F5344CB8AC3E}">
        <p14:creationId xmlns:p14="http://schemas.microsoft.com/office/powerpoint/2010/main" val="19903473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0"/>
            <a:ext cx="8729291" cy="1255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0060" y="0"/>
            <a:ext cx="41218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731" y="110140"/>
            <a:ext cx="504825" cy="458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9858" y="356292"/>
            <a:ext cx="1329612" cy="1329612"/>
          </a:xfrm>
          <a:prstGeom prst="rect">
            <a:avLst/>
          </a:prstGeom>
        </p:spPr>
      </p:pic>
      <p:sp>
        <p:nvSpPr>
          <p:cNvPr id="4" name="Rectangle 3"/>
          <p:cNvSpPr/>
          <p:nvPr/>
        </p:nvSpPr>
        <p:spPr>
          <a:xfrm>
            <a:off x="6620660" y="1916832"/>
            <a:ext cx="1978810" cy="646331"/>
          </a:xfrm>
          <a:prstGeom prst="rect">
            <a:avLst/>
          </a:prstGeom>
        </p:spPr>
        <p:txBody>
          <a:bodyPr wrap="square">
            <a:spAutoFit/>
          </a:bodyPr>
          <a:lstStyle/>
          <a:p>
            <a:r>
              <a:rPr lang="en-US" b="1" dirty="0" smtClean="0">
                <a:solidFill>
                  <a:schemeClr val="bg1"/>
                </a:solidFill>
                <a:ea typeface="Times New Roman"/>
                <a:cs typeface="Times New Roman"/>
              </a:rPr>
              <a:t>5. Pre </a:t>
            </a:r>
            <a:r>
              <a:rPr lang="en-US" b="1" dirty="0">
                <a:solidFill>
                  <a:schemeClr val="bg1"/>
                </a:solidFill>
                <a:ea typeface="Times New Roman"/>
                <a:cs typeface="Times New Roman"/>
              </a:rPr>
              <a:t>noon </a:t>
            </a:r>
            <a:r>
              <a:rPr lang="en-US" b="1" dirty="0" smtClean="0">
                <a:solidFill>
                  <a:schemeClr val="bg1"/>
                </a:solidFill>
                <a:ea typeface="Times New Roman"/>
                <a:cs typeface="Times New Roman"/>
              </a:rPr>
              <a:t>Dayside </a:t>
            </a:r>
            <a:r>
              <a:rPr lang="en-US" b="1" dirty="0">
                <a:solidFill>
                  <a:schemeClr val="bg1"/>
                </a:solidFill>
                <a:ea typeface="Times New Roman"/>
                <a:cs typeface="Times New Roman"/>
              </a:rPr>
              <a:t>aurora </a:t>
            </a:r>
            <a:endParaRPr lang="en-US" b="1" dirty="0">
              <a:solidFill>
                <a:schemeClr val="bg1"/>
              </a:solidFill>
            </a:endParaRPr>
          </a:p>
        </p:txBody>
      </p:sp>
      <p:pic>
        <p:nvPicPr>
          <p:cNvPr id="2" name="Zwo_pre_noon_sampl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20000" y="720000"/>
            <a:ext cx="5791200" cy="5791200"/>
          </a:xfrm>
          <a:prstGeom prst="rect">
            <a:avLst/>
          </a:prstGeom>
        </p:spPr>
      </p:pic>
    </p:spTree>
    <p:extLst>
      <p:ext uri="{BB962C8B-B14F-4D97-AF65-F5344CB8AC3E}">
        <p14:creationId xmlns:p14="http://schemas.microsoft.com/office/powerpoint/2010/main" val="388644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0"/>
            <a:ext cx="8729291" cy="1255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0060" y="0"/>
            <a:ext cx="41218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731" y="110140"/>
            <a:ext cx="504825" cy="458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9858" y="356292"/>
            <a:ext cx="1329612" cy="1329612"/>
          </a:xfrm>
          <a:prstGeom prst="rect">
            <a:avLst/>
          </a:prstGeom>
        </p:spPr>
      </p:pic>
      <p:sp>
        <p:nvSpPr>
          <p:cNvPr id="4" name="Rectangle 3"/>
          <p:cNvSpPr/>
          <p:nvPr/>
        </p:nvSpPr>
        <p:spPr>
          <a:xfrm>
            <a:off x="6620660" y="1916832"/>
            <a:ext cx="1978810" cy="646331"/>
          </a:xfrm>
          <a:prstGeom prst="rect">
            <a:avLst/>
          </a:prstGeom>
        </p:spPr>
        <p:txBody>
          <a:bodyPr wrap="square">
            <a:spAutoFit/>
          </a:bodyPr>
          <a:lstStyle/>
          <a:p>
            <a:r>
              <a:rPr lang="en-US" b="1" dirty="0" smtClean="0">
                <a:solidFill>
                  <a:srgbClr val="FFFFFF"/>
                </a:solidFill>
                <a:ea typeface="Times New Roman"/>
                <a:cs typeface="Times New Roman"/>
              </a:rPr>
              <a:t>5. Post </a:t>
            </a:r>
            <a:r>
              <a:rPr lang="en-US" b="1" dirty="0">
                <a:solidFill>
                  <a:srgbClr val="FFFFFF"/>
                </a:solidFill>
                <a:ea typeface="Times New Roman"/>
                <a:cs typeface="Times New Roman"/>
              </a:rPr>
              <a:t>noon </a:t>
            </a:r>
            <a:r>
              <a:rPr lang="en-US" b="1" dirty="0" smtClean="0">
                <a:solidFill>
                  <a:srgbClr val="FFFFFF"/>
                </a:solidFill>
                <a:ea typeface="Times New Roman"/>
                <a:cs typeface="Times New Roman"/>
              </a:rPr>
              <a:t>Dayside </a:t>
            </a:r>
            <a:r>
              <a:rPr lang="en-US" b="1" dirty="0">
                <a:solidFill>
                  <a:srgbClr val="FFFFFF"/>
                </a:solidFill>
                <a:ea typeface="Times New Roman"/>
                <a:cs typeface="Times New Roman"/>
              </a:rPr>
              <a:t>aurora </a:t>
            </a:r>
            <a:endParaRPr lang="en-US" b="1" dirty="0">
              <a:solidFill>
                <a:srgbClr val="FFFFFF"/>
              </a:solidFill>
            </a:endParaRPr>
          </a:p>
        </p:txBody>
      </p:sp>
      <p:pic>
        <p:nvPicPr>
          <p:cNvPr id="2" name="Zwo_post_noon_sampl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20000" y="720000"/>
            <a:ext cx="5791200" cy="5791200"/>
          </a:xfrm>
          <a:prstGeom prst="rect">
            <a:avLst/>
          </a:prstGeom>
        </p:spPr>
      </p:pic>
    </p:spTree>
    <p:extLst>
      <p:ext uri="{BB962C8B-B14F-4D97-AF65-F5344CB8AC3E}">
        <p14:creationId xmlns:p14="http://schemas.microsoft.com/office/powerpoint/2010/main" val="79835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0"/>
            <a:ext cx="8729291" cy="1255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0"/>
            <a:ext cx="41218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731" y="110140"/>
            <a:ext cx="504825" cy="458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9858" y="356292"/>
            <a:ext cx="1329612" cy="132961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730" y="110140"/>
            <a:ext cx="7121884" cy="6649759"/>
          </a:xfrm>
          <a:prstGeom prst="rect">
            <a:avLst/>
          </a:prstGeom>
        </p:spPr>
      </p:pic>
    </p:spTree>
    <p:extLst>
      <p:ext uri="{BB962C8B-B14F-4D97-AF65-F5344CB8AC3E}">
        <p14:creationId xmlns:p14="http://schemas.microsoft.com/office/powerpoint/2010/main" val="305578679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1889</TotalTime>
  <Words>548</Words>
  <Application>Microsoft Office PowerPoint</Application>
  <PresentationFormat>On-screen Show (4:3)</PresentationFormat>
  <Paragraphs>108</Paragraphs>
  <Slides>12</Slides>
  <Notes>0</Notes>
  <HiddenSlides>0</HiddenSlides>
  <MMClips>5</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 Sigernes 1993 - 2013 </dc:title>
  <dc:creator>Fred Sigernes</dc:creator>
  <cp:lastModifiedBy>Fred Sigernes</cp:lastModifiedBy>
  <cp:revision>167</cp:revision>
  <cp:lastPrinted>2016-08-04T12:21:05Z</cp:lastPrinted>
  <dcterms:created xsi:type="dcterms:W3CDTF">2013-09-06T08:49:52Z</dcterms:created>
  <dcterms:modified xsi:type="dcterms:W3CDTF">2016-08-04T14:30:41Z</dcterms:modified>
</cp:coreProperties>
</file>