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avi" ContentType="video/avi"/>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8" r:id="rId3"/>
    <p:sldId id="262" r:id="rId4"/>
    <p:sldId id="264" r:id="rId5"/>
    <p:sldId id="265" r:id="rId6"/>
    <p:sldId id="263" r:id="rId7"/>
    <p:sldId id="266" r:id="rId8"/>
    <p:sldId id="267" r:id="rId9"/>
    <p:sldId id="257" r:id="rId10"/>
    <p:sldId id="269" r:id="rId11"/>
    <p:sldId id="259" r:id="rId12"/>
    <p:sldId id="260" r:id="rId13"/>
    <p:sldId id="261" r:id="rId14"/>
    <p:sldId id="268" r:id="rId15"/>
    <p:sldId id="271" r:id="rId16"/>
    <p:sldId id="273" r:id="rId17"/>
    <p:sldId id="274" r:id="rId18"/>
    <p:sldId id="272" r:id="rId19"/>
    <p:sldId id="27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33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DB5BF4-683C-4B45-B0F5-8A8BA8CDB6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334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CE69EA4-FAE5-4C83-8221-7E1B786434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720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E5AA7A0-5BFF-460F-BCD7-179E7CDB33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406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802A7C-B0B9-4E5C-8D45-8EFC5B86A57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020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C8979BF-010D-469F-B0B0-D4E63C0AD9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2686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960C88-7F0C-49F0-B490-8E3C0722916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8212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8D92B4-68AB-4525-ACC7-3712BD0392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0841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77335EA-EB48-4F69-A459-9418344E6B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547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738B711-B4D3-4BDA-917D-EA4CCE833F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457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59EB5A1-C603-4B2A-A925-659FDC97A3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9605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A3C5FC-82F8-4D27-9F78-1D4C33B1CE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2848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03C836-DE9A-4D71-A47B-EAD47A9A2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73628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A18B09-5705-4061-A872-2895D27344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2923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5A19AA-FCF0-4392-8837-67C5FF6D096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7915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AC94C7E-7E20-4711-B654-0C89CDAED69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203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B61D02-EE98-4287-B858-7B938C0A96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943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1744363-BE21-4693-8CBA-67BA0BBBB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723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B86CB17-C77F-4883-AD6E-8D4A1ACF87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9907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58C4981-2238-42E0-9E86-2CC2734C50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09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8273ED3-DF90-45FC-8F67-170FCE0AC1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243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8F9A630-5A77-4E32-8DE8-F48F5D709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405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53BAD35-731C-4227-A060-0639E8CA29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2876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F8AB6AF-983F-4E23-9D13-E6DC21EDE50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73303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3C312415-B362-4F6A-BF18-B4E4471FC6AA}"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9989739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hyperlink" Target="//upload.wikimedia.org/wikipedia/commons/3/31/Reflex_camera_numeric.svg"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hyperlink" Target="http://en.wikipedia.org/wiki/File:Bayer_pattern_on_sensor.svg" TargetMode="Externa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en.wikipedia.org/wiki/File:Photoelectric_effect.svg" TargetMode="Externa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13.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em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0.png"/><Relationship Id="rId18" Type="http://schemas.openxmlformats.org/officeDocument/2006/relationships/image" Target="../media/image24.png"/><Relationship Id="rId3" Type="http://schemas.microsoft.com/office/2007/relationships/media" Target="../media/media2.avi"/><Relationship Id="rId7" Type="http://schemas.openxmlformats.org/officeDocument/2006/relationships/slideLayout" Target="../slideLayouts/slideLayout1.xml"/><Relationship Id="rId12" Type="http://schemas.openxmlformats.org/officeDocument/2006/relationships/image" Target="../media/image13.jpeg"/><Relationship Id="rId17" Type="http://schemas.openxmlformats.org/officeDocument/2006/relationships/image" Target="../media/image23.png"/><Relationship Id="rId2" Type="http://schemas.openxmlformats.org/officeDocument/2006/relationships/video" Target="../media/media1.avi"/><Relationship Id="rId16" Type="http://schemas.openxmlformats.org/officeDocument/2006/relationships/image" Target="../media/image22.png"/><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16.png"/><Relationship Id="rId5" Type="http://schemas.microsoft.com/office/2007/relationships/media" Target="../media/media3.avi"/><Relationship Id="rId1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video" Target="../media/media2.avi"/><Relationship Id="rId9" Type="http://schemas.openxmlformats.org/officeDocument/2006/relationships/image" Target="../media/image2.pn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27.png"/><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28.png"/><Relationship Id="rId5" Type="http://schemas.openxmlformats.org/officeDocument/2006/relationships/image" Target="../media/image2.png"/><Relationship Id="rId10" Type="http://schemas.openxmlformats.org/officeDocument/2006/relationships/image" Target="../media/image26.wmf"/><Relationship Id="rId4" Type="http://schemas.openxmlformats.org/officeDocument/2006/relationships/image" Target="../media/image1.png"/><Relationship Id="rId9"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99592" y="2132856"/>
            <a:ext cx="6696744" cy="1231106"/>
          </a:xfrm>
          <a:prstGeom prst="rect">
            <a:avLst/>
          </a:prstGeom>
        </p:spPr>
        <p:txBody>
          <a:bodyPr wrap="square">
            <a:spAutoFit/>
          </a:bodyPr>
          <a:lstStyle/>
          <a:p>
            <a:pPr algn="ctr"/>
            <a:r>
              <a:rPr lang="de-DE" altLang="en-US" sz="2400" b="1" dirty="0" smtClean="0"/>
              <a:t>Color </a:t>
            </a:r>
            <a:r>
              <a:rPr lang="en-US" altLang="en-US" sz="2400" b="1" dirty="0" smtClean="0"/>
              <a:t>matching</a:t>
            </a:r>
            <a:r>
              <a:rPr lang="de-DE" altLang="en-US" sz="2400" b="1" dirty="0" smtClean="0"/>
              <a:t> </a:t>
            </a:r>
            <a:r>
              <a:rPr lang="en-US" altLang="en-US" sz="2400" b="1" dirty="0" smtClean="0"/>
              <a:t>the</a:t>
            </a:r>
            <a:r>
              <a:rPr lang="de-DE" altLang="en-US" sz="2400" b="1" dirty="0" smtClean="0"/>
              <a:t> </a:t>
            </a:r>
            <a:r>
              <a:rPr lang="en-US" altLang="en-US" sz="2400" b="1" dirty="0" smtClean="0"/>
              <a:t>aurora</a:t>
            </a:r>
          </a:p>
          <a:p>
            <a:pPr algn="ctr"/>
            <a:endParaRPr lang="de-DE" altLang="en-US" b="1" u="sng" dirty="0"/>
          </a:p>
          <a:p>
            <a:pPr algn="ctr"/>
            <a:r>
              <a:rPr lang="en-US" altLang="en-US" sz="1600" b="1" u="sng" dirty="0"/>
              <a:t>Fred </a:t>
            </a:r>
            <a:r>
              <a:rPr lang="en-US" altLang="en-US" sz="1600" b="1" u="sng" dirty="0" smtClean="0"/>
              <a:t>Sigernes</a:t>
            </a:r>
            <a:r>
              <a:rPr lang="en-US" altLang="en-US" sz="1600" b="1" dirty="0" smtClean="0"/>
              <a:t>,</a:t>
            </a:r>
            <a:r>
              <a:rPr lang="en-US" altLang="en-US" sz="1600" b="1" baseline="30000" dirty="0" smtClean="0"/>
              <a:t>1,*</a:t>
            </a:r>
            <a:r>
              <a:rPr lang="en-US" altLang="en-US" sz="1600" b="1" dirty="0" smtClean="0"/>
              <a:t> </a:t>
            </a:r>
            <a:r>
              <a:rPr lang="en-US" altLang="en-US" sz="1600" b="1" dirty="0" smtClean="0"/>
              <a:t>Jyrki </a:t>
            </a:r>
            <a:r>
              <a:rPr lang="en-US" altLang="en-US" sz="1600" b="1" dirty="0" smtClean="0"/>
              <a:t>Mattanen,</a:t>
            </a:r>
            <a:r>
              <a:rPr lang="en-US" altLang="en-US" sz="1600" b="1" baseline="30000" dirty="0" smtClean="0"/>
              <a:t>2</a:t>
            </a:r>
            <a:r>
              <a:rPr lang="en-US" altLang="en-US" sz="1600" b="1" dirty="0" smtClean="0"/>
              <a:t> </a:t>
            </a:r>
            <a:r>
              <a:rPr lang="en-US" altLang="en-US" sz="1600" b="1" dirty="0" smtClean="0"/>
              <a:t>Dag </a:t>
            </a:r>
            <a:r>
              <a:rPr lang="en-US" altLang="en-US" sz="1600" b="1" dirty="0" smtClean="0"/>
              <a:t>Arne </a:t>
            </a:r>
            <a:r>
              <a:rPr lang="en-US" altLang="en-US" sz="1600" b="1" dirty="0" smtClean="0"/>
              <a:t>Lorentzen,</a:t>
            </a:r>
            <a:r>
              <a:rPr lang="en-US" altLang="en-US" sz="1600" b="1" baseline="30000" dirty="0" smtClean="0"/>
              <a:t>1</a:t>
            </a:r>
            <a:r>
              <a:rPr lang="en-US" altLang="en-US" sz="1600" b="1" baseline="30000" dirty="0" smtClean="0"/>
              <a:t>,* </a:t>
            </a:r>
            <a:r>
              <a:rPr lang="en-US" altLang="en-US" sz="1600" b="1" dirty="0" smtClean="0"/>
              <a:t>and Charles Sterling </a:t>
            </a:r>
            <a:r>
              <a:rPr lang="en-US" altLang="en-US" sz="1600" b="1" dirty="0" smtClean="0"/>
              <a:t>Deehr </a:t>
            </a:r>
            <a:r>
              <a:rPr lang="en-US" altLang="en-US" sz="1600" b="1" baseline="30000" dirty="0" smtClean="0"/>
              <a:t>3</a:t>
            </a:r>
            <a:endParaRPr lang="en-US" altLang="en-US" sz="1600" b="1" baseline="30000" dirty="0"/>
          </a:p>
        </p:txBody>
      </p:sp>
      <p:sp>
        <p:nvSpPr>
          <p:cNvPr id="12" name="Text Box 3"/>
          <p:cNvSpPr txBox="1">
            <a:spLocks noChangeArrowheads="1"/>
          </p:cNvSpPr>
          <p:nvPr/>
        </p:nvSpPr>
        <p:spPr bwMode="auto">
          <a:xfrm>
            <a:off x="505221" y="3861048"/>
            <a:ext cx="802798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aseline="30000" dirty="0"/>
              <a:t>1</a:t>
            </a:r>
            <a:r>
              <a:rPr lang="en-US" altLang="en-US" dirty="0"/>
              <a:t> The University Centre in Svalbard (UNIS), N-9171 Longyearbyen, Norway</a:t>
            </a:r>
          </a:p>
          <a:p>
            <a:r>
              <a:rPr lang="en-US" altLang="en-US" baseline="30000" dirty="0" smtClean="0"/>
              <a:t>2</a:t>
            </a:r>
            <a:r>
              <a:rPr lang="en-US" altLang="en-US" dirty="0"/>
              <a:t> </a:t>
            </a:r>
            <a:r>
              <a:rPr lang="en-US" altLang="en-US" dirty="0" smtClean="0"/>
              <a:t>Arctic </a:t>
            </a:r>
            <a:r>
              <a:rPr lang="en-US" altLang="en-US" dirty="0"/>
              <a:t>R</a:t>
            </a:r>
            <a:r>
              <a:rPr lang="en-US" altLang="en-US" dirty="0" smtClean="0"/>
              <a:t>esearch Centre of the Finnish Meteorological Institute, Finland. </a:t>
            </a:r>
          </a:p>
          <a:p>
            <a:r>
              <a:rPr lang="en-US" altLang="en-US" baseline="30000" dirty="0" smtClean="0"/>
              <a:t>3</a:t>
            </a:r>
            <a:r>
              <a:rPr lang="en-US" altLang="en-US" dirty="0"/>
              <a:t> </a:t>
            </a:r>
            <a:r>
              <a:rPr lang="en-US" dirty="0" smtClean="0"/>
              <a:t>Geophysical </a:t>
            </a:r>
            <a:r>
              <a:rPr lang="en-US" dirty="0"/>
              <a:t>Institute, University of Alaska, Fairbanks, USA</a:t>
            </a:r>
            <a:endParaRPr lang="en-US" altLang="en-US" dirty="0"/>
          </a:p>
          <a:p>
            <a:endParaRPr lang="en-US" altLang="en-US" baseline="30000" dirty="0"/>
          </a:p>
        </p:txBody>
      </p:sp>
      <p:sp>
        <p:nvSpPr>
          <p:cNvPr id="13" name="TextBox 1"/>
          <p:cNvSpPr txBox="1">
            <a:spLocks noChangeArrowheads="1"/>
          </p:cNvSpPr>
          <p:nvPr/>
        </p:nvSpPr>
        <p:spPr bwMode="auto">
          <a:xfrm>
            <a:off x="4572000" y="6254773"/>
            <a:ext cx="3992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b-NO" altLang="en-US" dirty="0"/>
              <a:t>* </a:t>
            </a:r>
            <a:r>
              <a:rPr lang="en-US" altLang="en-US" dirty="0"/>
              <a:t>Birkeland Center for Space Science</a:t>
            </a: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8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de-DE" altLang="en-US" sz="2400" b="1" dirty="0"/>
              <a:t>C</a:t>
            </a:r>
            <a:r>
              <a:rPr lang="de-DE" altLang="en-US" sz="2400" b="1" dirty="0" smtClean="0"/>
              <a:t>olor </a:t>
            </a:r>
            <a:r>
              <a:rPr lang="en-US" altLang="en-US" sz="2400" b="1" dirty="0"/>
              <a:t>s</a:t>
            </a:r>
            <a:r>
              <a:rPr lang="en-US" altLang="en-US" sz="2400" b="1" dirty="0" smtClean="0"/>
              <a:t>pace to use on Auroral images ?</a:t>
            </a: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26841" y="1946449"/>
            <a:ext cx="2069797" cy="1812131"/>
            <a:chOff x="226841" y="1946449"/>
            <a:chExt cx="2069797" cy="1812131"/>
          </a:xfrm>
        </p:grpSpPr>
        <p:pic>
          <p:nvPicPr>
            <p:cNvPr id="1028" name="Picture 4" descr="http://www.niwa.nu/wp-content/uploads/2013/05/197px-RGB_Cube_Show_lowgamma_cutout_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348880"/>
              <a:ext cx="1876425" cy="14097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841" y="1946449"/>
              <a:ext cx="2069797" cy="369332"/>
            </a:xfrm>
            <a:prstGeom prst="rect">
              <a:avLst/>
            </a:prstGeom>
            <a:noFill/>
          </p:spPr>
          <p:txBody>
            <a:bodyPr wrap="none" rtlCol="0">
              <a:spAutoFit/>
            </a:bodyPr>
            <a:lstStyle/>
            <a:p>
              <a:r>
                <a:rPr lang="en-US" dirty="0" smtClean="0"/>
                <a:t>RGB (Normalized)</a:t>
              </a:r>
              <a:endParaRPr lang="en-US" dirty="0"/>
            </a:p>
          </p:txBody>
        </p:sp>
      </p:grpSp>
      <p:grpSp>
        <p:nvGrpSpPr>
          <p:cNvPr id="10" name="Group 9"/>
          <p:cNvGrpSpPr/>
          <p:nvPr/>
        </p:nvGrpSpPr>
        <p:grpSpPr>
          <a:xfrm>
            <a:off x="2296638" y="2091157"/>
            <a:ext cx="2826087" cy="3334846"/>
            <a:chOff x="2296638" y="2091157"/>
            <a:chExt cx="2826087" cy="3334846"/>
          </a:xfrm>
        </p:grpSpPr>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2091157"/>
              <a:ext cx="2638957" cy="3334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296638" y="2909714"/>
              <a:ext cx="4751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5436096" y="2051556"/>
            <a:ext cx="2788543" cy="1766748"/>
            <a:chOff x="5436096" y="2051556"/>
            <a:chExt cx="2788543" cy="1766748"/>
          </a:xfrm>
        </p:grpSpPr>
        <p:pic>
          <p:nvPicPr>
            <p:cNvPr id="1026" name="Picture 2" descr="http://upload.wikimedia.org/wikipedia/commons/thumb/c/cb/HSL_color_solid_cylinder_alpha_lowgamma.png/197px-HSL_color_solid_cylinder_alpha_lowgamm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48214" y="2408604"/>
              <a:ext cx="1876425" cy="14097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5436096" y="2938071"/>
              <a:ext cx="4751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969674" y="2051556"/>
              <a:ext cx="633507" cy="369332"/>
            </a:xfrm>
            <a:prstGeom prst="rect">
              <a:avLst/>
            </a:prstGeom>
            <a:noFill/>
          </p:spPr>
          <p:txBody>
            <a:bodyPr wrap="none" rtlCol="0">
              <a:spAutoFit/>
            </a:bodyPr>
            <a:lstStyle/>
            <a:p>
              <a:r>
                <a:rPr lang="en-US" dirty="0" smtClean="0"/>
                <a:t>HSL</a:t>
              </a:r>
              <a:endParaRPr lang="en-US" dirty="0"/>
            </a:p>
          </p:txBody>
        </p:sp>
      </p:grpSp>
      <p:grpSp>
        <p:nvGrpSpPr>
          <p:cNvPr id="23" name="Group 22"/>
          <p:cNvGrpSpPr/>
          <p:nvPr/>
        </p:nvGrpSpPr>
        <p:grpSpPr>
          <a:xfrm>
            <a:off x="6339084" y="4077072"/>
            <a:ext cx="1876425" cy="2467871"/>
            <a:chOff x="6339084" y="4077072"/>
            <a:chExt cx="1876425" cy="2467871"/>
          </a:xfrm>
        </p:grpSpPr>
        <p:pic>
          <p:nvPicPr>
            <p:cNvPr id="1030" name="Picture 6" descr="Hu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9084" y="4892971"/>
              <a:ext cx="1876425" cy="16519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893216" y="4523639"/>
              <a:ext cx="768159" cy="369332"/>
            </a:xfrm>
            <a:prstGeom prst="rect">
              <a:avLst/>
            </a:prstGeom>
            <a:noFill/>
          </p:spPr>
          <p:txBody>
            <a:bodyPr wrap="none" rtlCol="0">
              <a:spAutoFit/>
            </a:bodyPr>
            <a:lstStyle/>
            <a:p>
              <a:r>
                <a:rPr lang="en-US" dirty="0" smtClean="0"/>
                <a:t>L=0.5</a:t>
              </a:r>
              <a:endParaRPr lang="en-US" dirty="0"/>
            </a:p>
          </p:txBody>
        </p:sp>
        <p:cxnSp>
          <p:nvCxnSpPr>
            <p:cNvPr id="22" name="Straight Arrow Connector 21"/>
            <p:cNvCxnSpPr/>
            <p:nvPr/>
          </p:nvCxnSpPr>
          <p:spPr>
            <a:xfrm>
              <a:off x="7277294" y="4077072"/>
              <a:ext cx="1" cy="37455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TextBox 23"/>
          <p:cNvSpPr txBox="1"/>
          <p:nvPr/>
        </p:nvSpPr>
        <p:spPr>
          <a:xfrm>
            <a:off x="144016" y="6535262"/>
            <a:ext cx="3944413" cy="276999"/>
          </a:xfrm>
          <a:prstGeom prst="rect">
            <a:avLst/>
          </a:prstGeom>
          <a:noFill/>
        </p:spPr>
        <p:txBody>
          <a:bodyPr wrap="none" rtlCol="0">
            <a:spAutoFit/>
          </a:bodyPr>
          <a:lstStyle/>
          <a:p>
            <a:r>
              <a:rPr lang="en-US" sz="1200" dirty="0" smtClean="0"/>
              <a:t>Figures and equations from Wikipedia: “HSL and HSV”</a:t>
            </a:r>
            <a:endParaRPr lang="en-US" sz="1200" dirty="0"/>
          </a:p>
        </p:txBody>
      </p:sp>
      <p:sp>
        <p:nvSpPr>
          <p:cNvPr id="25" name="Rectangle 24"/>
          <p:cNvSpPr/>
          <p:nvPr/>
        </p:nvSpPr>
        <p:spPr>
          <a:xfrm>
            <a:off x="382836" y="5589240"/>
            <a:ext cx="5940152" cy="830997"/>
          </a:xfrm>
          <a:prstGeom prst="rect">
            <a:avLst/>
          </a:prstGeom>
        </p:spPr>
        <p:txBody>
          <a:bodyPr wrap="square">
            <a:spAutoFit/>
          </a:bodyPr>
          <a:lstStyle/>
          <a:p>
            <a:r>
              <a:rPr lang="en-US" sz="1600" b="1" dirty="0"/>
              <a:t>H</a:t>
            </a:r>
            <a:r>
              <a:rPr lang="en-US" sz="1600" dirty="0"/>
              <a:t> – Hue represent the basic colors 0 – 360</a:t>
            </a:r>
            <a:r>
              <a:rPr lang="en-US" sz="1600" baseline="30000" dirty="0"/>
              <a:t>o</a:t>
            </a:r>
          </a:p>
          <a:p>
            <a:r>
              <a:rPr lang="en-US" sz="1600" b="1" dirty="0"/>
              <a:t>S</a:t>
            </a:r>
            <a:r>
              <a:rPr lang="en-US" sz="1600" dirty="0"/>
              <a:t> – Saturation is </a:t>
            </a:r>
            <a:r>
              <a:rPr lang="en-US" sz="1600" dirty="0" smtClean="0"/>
              <a:t>purity </a:t>
            </a:r>
            <a:r>
              <a:rPr lang="en-US" sz="1600" dirty="0"/>
              <a:t>of the color </a:t>
            </a:r>
            <a:r>
              <a:rPr lang="en-US" sz="1600" dirty="0" smtClean="0"/>
              <a:t>in % </a:t>
            </a:r>
            <a:r>
              <a:rPr lang="en-US" sz="1600" dirty="0"/>
              <a:t>(white mixed with hue).</a:t>
            </a:r>
          </a:p>
          <a:p>
            <a:r>
              <a:rPr lang="en-US" sz="1600" b="1" dirty="0"/>
              <a:t>L</a:t>
            </a:r>
            <a:r>
              <a:rPr lang="en-US" sz="1600" dirty="0"/>
              <a:t> – Lightness represent intensity in %.</a:t>
            </a:r>
          </a:p>
        </p:txBody>
      </p:sp>
    </p:spTree>
    <p:extLst>
      <p:ext uri="{BB962C8B-B14F-4D97-AF65-F5344CB8AC3E}">
        <p14:creationId xmlns:p14="http://schemas.microsoft.com/office/powerpoint/2010/main" val="234992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t>Why</a:t>
            </a:r>
            <a:r>
              <a:rPr lang="de-DE" altLang="en-US" sz="2400" b="1" dirty="0" smtClean="0"/>
              <a:t> </a:t>
            </a:r>
            <a:r>
              <a:rPr lang="en-US" altLang="en-US" sz="2400" b="1" dirty="0" smtClean="0"/>
              <a:t>use</a:t>
            </a:r>
            <a:r>
              <a:rPr lang="de-DE" altLang="en-US" sz="2400" b="1" dirty="0" smtClean="0"/>
              <a:t> </a:t>
            </a:r>
            <a:r>
              <a:rPr lang="en-US" altLang="en-US" sz="2400" b="1" dirty="0" smtClean="0"/>
              <a:t>the</a:t>
            </a:r>
            <a:r>
              <a:rPr lang="de-DE" altLang="en-US" sz="2400" b="1" dirty="0" smtClean="0"/>
              <a:t> HSL </a:t>
            </a:r>
            <a:r>
              <a:rPr lang="en-US" altLang="en-US" sz="2400" b="1" dirty="0" smtClean="0"/>
              <a:t>color</a:t>
            </a:r>
            <a:r>
              <a:rPr lang="de-DE" altLang="en-US" sz="2400" b="1" dirty="0" smtClean="0"/>
              <a:t> </a:t>
            </a:r>
            <a:r>
              <a:rPr lang="en-US" altLang="en-US" sz="2400" b="1" dirty="0" smtClean="0"/>
              <a:t>space ?</a:t>
            </a: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5871" y="2132856"/>
            <a:ext cx="7131076" cy="286232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Based on Human color perception. Humans distinguishes H easily, but not S and L when it comes to colors separation.</a:t>
            </a:r>
          </a:p>
          <a:p>
            <a:endParaRPr lang="en-US" dirty="0" smtClean="0"/>
          </a:p>
          <a:p>
            <a:pPr marL="285750" indent="-285750">
              <a:buFont typeface="Arial" panose="020B0604020202020204" pitchFamily="34" charset="0"/>
              <a:buChar char="•"/>
            </a:pPr>
            <a:r>
              <a:rPr lang="en-US" dirty="0" smtClean="0"/>
              <a:t>Gray-level algorithms works fine on L.</a:t>
            </a:r>
          </a:p>
          <a:p>
            <a:endParaRPr lang="en-US" dirty="0"/>
          </a:p>
          <a:p>
            <a:pPr marL="285750" indent="-285750">
              <a:buFont typeface="Arial" panose="020B0604020202020204" pitchFamily="34" charset="0"/>
              <a:buChar char="•"/>
            </a:pPr>
            <a:r>
              <a:rPr lang="en-US" dirty="0" smtClean="0"/>
              <a:t>Useful where illumination levels varies, because H is invariant to certain types of highlights, shading and shadows. H can be useful for separating objects with different colors.       </a:t>
            </a:r>
          </a:p>
          <a:p>
            <a:r>
              <a:rPr lang="en-US" dirty="0"/>
              <a:t> </a:t>
            </a:r>
            <a:r>
              <a:rPr lang="en-US" dirty="0" smtClean="0"/>
              <a:t>   </a:t>
            </a:r>
          </a:p>
          <a:p>
            <a:r>
              <a:rPr lang="en-US" dirty="0" smtClean="0"/>
              <a:t>                             Simple example: </a:t>
            </a:r>
          </a:p>
        </p:txBody>
      </p:sp>
      <p:sp>
        <p:nvSpPr>
          <p:cNvPr id="4" name="TextBox 3"/>
          <p:cNvSpPr txBox="1"/>
          <p:nvPr/>
        </p:nvSpPr>
        <p:spPr>
          <a:xfrm>
            <a:off x="144016" y="6311843"/>
            <a:ext cx="8532440" cy="461665"/>
          </a:xfrm>
          <a:prstGeom prst="rect">
            <a:avLst/>
          </a:prstGeom>
          <a:noFill/>
        </p:spPr>
        <p:txBody>
          <a:bodyPr wrap="square" rtlCol="0">
            <a:spAutoFit/>
          </a:bodyPr>
          <a:lstStyle/>
          <a:p>
            <a:r>
              <a:rPr lang="en-US" sz="1200" b="1" dirty="0" smtClean="0"/>
              <a:t>Reference:</a:t>
            </a:r>
            <a:r>
              <a:rPr lang="en-US" sz="1200" dirty="0" smtClean="0"/>
              <a:t> H.D. Cheng, X.H, Jiang, Y. Sun, and J. Wang,  Color image segmentation: advances and prospects, </a:t>
            </a:r>
          </a:p>
          <a:p>
            <a:r>
              <a:rPr lang="en-US" sz="1200" dirty="0" smtClean="0"/>
              <a:t>Pattern Recognition, 34, 2259-2281, 2001.</a:t>
            </a:r>
          </a:p>
        </p:txBody>
      </p:sp>
      <p:graphicFrame>
        <p:nvGraphicFramePr>
          <p:cNvPr id="6" name="Table 5"/>
          <p:cNvGraphicFramePr>
            <a:graphicFrameLocks noGrp="1"/>
          </p:cNvGraphicFramePr>
          <p:nvPr>
            <p:extLst>
              <p:ext uri="{D42A27DB-BD31-4B8C-83A1-F6EECF244321}">
                <p14:modId xmlns:p14="http://schemas.microsoft.com/office/powerpoint/2010/main" val="3183808952"/>
              </p:ext>
            </p:extLst>
          </p:nvPr>
        </p:nvGraphicFramePr>
        <p:xfrm>
          <a:off x="4222618" y="4509120"/>
          <a:ext cx="3131185" cy="771144"/>
        </p:xfrm>
        <a:graphic>
          <a:graphicData uri="http://schemas.openxmlformats.org/drawingml/2006/table">
            <a:tbl>
              <a:tblPr firstRow="1" firstCol="1" bandRow="1"/>
              <a:tblGrid>
                <a:gridCol w="518795"/>
                <a:gridCol w="361950"/>
                <a:gridCol w="450215"/>
                <a:gridCol w="450215"/>
                <a:gridCol w="449580"/>
                <a:gridCol w="450215"/>
                <a:gridCol w="450215"/>
              </a:tblGrid>
              <a:tr h="0">
                <a:tc>
                  <a:txBody>
                    <a:bodyPr/>
                    <a:lstStyle/>
                    <a:p>
                      <a:pPr>
                        <a:lnSpc>
                          <a:spcPct val="115000"/>
                        </a:lnSpc>
                        <a:spcAft>
                          <a:spcPts val="0"/>
                        </a:spcAft>
                      </a:pPr>
                      <a:r>
                        <a:rPr lang="en-US" sz="1100" b="1" dirty="0">
                          <a:effectLst/>
                          <a:latin typeface="Calibri"/>
                          <a:ea typeface="Calibri"/>
                          <a:cs typeface="Times New Roman"/>
                        </a:rPr>
                        <a:t>Color</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a:effectLst/>
                          <a:latin typeface="Calibri"/>
                          <a:ea typeface="Calibri"/>
                          <a:cs typeface="Times New Roman"/>
                        </a:rPr>
                        <a:t>R</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dirty="0">
                          <a:effectLst/>
                          <a:latin typeface="Calibri"/>
                          <a:ea typeface="Calibri"/>
                          <a:cs typeface="Times New Roman"/>
                        </a:rPr>
                        <a:t>G</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dirty="0">
                          <a:effectLst/>
                          <a:latin typeface="Calibri"/>
                          <a:ea typeface="Calibri"/>
                          <a:cs typeface="Times New Roman"/>
                        </a:rPr>
                        <a:t>B</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dirty="0">
                          <a:effectLst/>
                          <a:latin typeface="Calibri"/>
                          <a:ea typeface="Calibri"/>
                          <a:cs typeface="Times New Roman"/>
                        </a:rPr>
                        <a:t>H</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a:effectLst/>
                          <a:latin typeface="Calibri"/>
                          <a:ea typeface="Calibri"/>
                          <a:cs typeface="Times New Roman"/>
                        </a:rPr>
                        <a:t>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US" sz="1100" b="1">
                          <a:effectLst/>
                          <a:latin typeface="Calibri"/>
                          <a:ea typeface="Calibri"/>
                          <a:cs typeface="Times New Roman"/>
                        </a:rPr>
                        <a:t>L</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67326"/>
                    </a:solidFill>
                  </a:tcPr>
                </a:tc>
                <a:tc>
                  <a:txBody>
                    <a:bodyPr/>
                    <a:lstStyle/>
                    <a:p>
                      <a:pPr algn="ctr">
                        <a:lnSpc>
                          <a:spcPct val="115000"/>
                        </a:lnSpc>
                        <a:spcAft>
                          <a:spcPts val="0"/>
                        </a:spcAft>
                      </a:pPr>
                      <a:r>
                        <a:rPr lang="en-US" sz="1100">
                          <a:effectLst/>
                          <a:latin typeface="Calibri"/>
                          <a:ea typeface="Calibri"/>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115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effectLst/>
                          <a:latin typeface="Calibri"/>
                          <a:ea typeface="Calibri"/>
                          <a:cs typeface="Times New Roman"/>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effectLst/>
                          <a:latin typeface="Calibri"/>
                          <a:ea typeface="Calibri"/>
                          <a:cs typeface="Times New Roman"/>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BF40"/>
                    </a:solidFill>
                  </a:tcPr>
                </a:tc>
                <a:tc>
                  <a:txBody>
                    <a:bodyPr/>
                    <a:lstStyle/>
                    <a:p>
                      <a:pPr algn="ctr">
                        <a:lnSpc>
                          <a:spcPct val="115000"/>
                        </a:lnSpc>
                        <a:spcAft>
                          <a:spcPts val="0"/>
                        </a:spcAft>
                      </a:pPr>
                      <a:r>
                        <a:rPr lang="en-US" sz="1100">
                          <a:effectLst/>
                          <a:latin typeface="Calibri"/>
                          <a:ea typeface="Calibri"/>
                          <a:cs typeface="Times New Roman"/>
                        </a:rPr>
                        <a:t>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191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64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E6B3"/>
                    </a:solidFill>
                  </a:tcPr>
                </a:tc>
                <a:tc>
                  <a:txBody>
                    <a:bodyPr/>
                    <a:lstStyle/>
                    <a:p>
                      <a:pPr algn="ctr">
                        <a:lnSpc>
                          <a:spcPct val="115000"/>
                        </a:lnSpc>
                        <a:spcAft>
                          <a:spcPts val="0"/>
                        </a:spcAft>
                      </a:pPr>
                      <a:r>
                        <a:rPr lang="en-US" sz="1100">
                          <a:effectLst/>
                          <a:latin typeface="Calibri"/>
                          <a:ea typeface="Calibri"/>
                          <a:cs typeface="Times New Roman"/>
                        </a:rPr>
                        <a:t>179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230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179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120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a:effectLst/>
                          <a:latin typeface="Calibri"/>
                          <a:ea typeface="Calibri"/>
                          <a:cs typeface="Times New Roman"/>
                        </a:rPr>
                        <a:t>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100" dirty="0">
                          <a:effectLst/>
                          <a:latin typeface="Calibri"/>
                          <a:ea typeface="Calibri"/>
                          <a:cs typeface="Times New Roman"/>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TextBox 10"/>
          <p:cNvSpPr txBox="1"/>
          <p:nvPr/>
        </p:nvSpPr>
        <p:spPr>
          <a:xfrm>
            <a:off x="781651" y="5301208"/>
            <a:ext cx="7128792" cy="923330"/>
          </a:xfrm>
          <a:prstGeom prst="rect">
            <a:avLst/>
          </a:prstGeom>
          <a:noFill/>
        </p:spPr>
        <p:txBody>
          <a:bodyPr wrap="square" rtlCol="0">
            <a:spAutoFit/>
          </a:bodyPr>
          <a:lstStyle/>
          <a:p>
            <a:r>
              <a:rPr lang="en-US" b="1" dirty="0" smtClean="0"/>
              <a:t>Disadvantages: </a:t>
            </a:r>
            <a:r>
              <a:rPr lang="en-US" dirty="0" smtClean="0"/>
              <a:t>Non-removable singularity near center axis and numerical unstable at low S due to nonlinear transformations.  HSL is device dependent!</a:t>
            </a:r>
            <a:endParaRPr lang="en-US" dirty="0"/>
          </a:p>
        </p:txBody>
      </p:sp>
    </p:spTree>
    <p:extLst>
      <p:ext uri="{BB962C8B-B14F-4D97-AF65-F5344CB8AC3E}">
        <p14:creationId xmlns:p14="http://schemas.microsoft.com/office/powerpoint/2010/main" val="17508410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t>Color segmentation by HSL thresholds</a:t>
            </a: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23928" y="2060848"/>
            <a:ext cx="3961210" cy="3139321"/>
          </a:xfrm>
          <a:prstGeom prst="rect">
            <a:avLst/>
          </a:prstGeom>
          <a:noFill/>
        </p:spPr>
        <p:txBody>
          <a:bodyPr wrap="square" rtlCol="0">
            <a:spAutoFit/>
          </a:bodyPr>
          <a:lstStyle/>
          <a:p>
            <a:r>
              <a:rPr lang="en-US" b="1" dirty="0" smtClean="0"/>
              <a:t>Method:</a:t>
            </a:r>
            <a:r>
              <a:rPr lang="en-US" dirty="0" smtClean="0"/>
              <a:t> We define the target to have colors that are defined inside a </a:t>
            </a:r>
            <a:r>
              <a:rPr lang="en-US" i="1" dirty="0" smtClean="0"/>
              <a:t>color cake slice</a:t>
            </a:r>
            <a:r>
              <a:rPr lang="en-US" i="1" dirty="0"/>
              <a:t> </a:t>
            </a:r>
            <a:r>
              <a:rPr lang="en-US" dirty="0" smtClean="0"/>
              <a:t>as sketched to the left. The sweep angle of the </a:t>
            </a:r>
            <a:r>
              <a:rPr lang="en-US" i="1" dirty="0" smtClean="0"/>
              <a:t>cake slice </a:t>
            </a:r>
            <a:r>
              <a:rPr lang="en-US" dirty="0" smtClean="0"/>
              <a:t>is </a:t>
            </a:r>
            <a:r>
              <a:rPr lang="en-US" i="1" dirty="0" smtClean="0"/>
              <a:t>dH</a:t>
            </a:r>
            <a:r>
              <a:rPr lang="en-US" dirty="0"/>
              <a:t>,</a:t>
            </a:r>
            <a:r>
              <a:rPr lang="en-US" dirty="0" smtClean="0"/>
              <a:t> the length </a:t>
            </a:r>
            <a:r>
              <a:rPr lang="en-US" dirty="0" smtClean="0">
                <a:latin typeface="Symbol" panose="05050102010706020507" pitchFamily="18" charset="2"/>
              </a:rPr>
              <a:t>D</a:t>
            </a:r>
            <a:r>
              <a:rPr lang="en-US" dirty="0"/>
              <a:t>S</a:t>
            </a:r>
            <a:r>
              <a:rPr lang="en-US" dirty="0" smtClean="0"/>
              <a:t>=(</a:t>
            </a:r>
            <a:r>
              <a:rPr lang="en-US" i="1" dirty="0" smtClean="0"/>
              <a:t>S</a:t>
            </a:r>
            <a:r>
              <a:rPr lang="en-US" i="1" baseline="-25000" dirty="0" smtClean="0"/>
              <a:t>max</a:t>
            </a:r>
            <a:r>
              <a:rPr lang="en-US" i="1" dirty="0" smtClean="0"/>
              <a:t>-S</a:t>
            </a:r>
            <a:r>
              <a:rPr lang="en-US" i="1" baseline="-25000" dirty="0" smtClean="0"/>
              <a:t>min</a:t>
            </a:r>
            <a:r>
              <a:rPr lang="en-US" dirty="0" smtClean="0"/>
              <a:t>) and the height </a:t>
            </a:r>
            <a:r>
              <a:rPr lang="en-US" dirty="0" smtClean="0">
                <a:latin typeface="Symbol" panose="05050102010706020507" pitchFamily="18" charset="2"/>
              </a:rPr>
              <a:t>D</a:t>
            </a:r>
            <a:r>
              <a:rPr lang="en-US" dirty="0" smtClean="0"/>
              <a:t>L= </a:t>
            </a:r>
            <a:r>
              <a:rPr lang="en-US" dirty="0"/>
              <a:t>(</a:t>
            </a:r>
            <a:r>
              <a:rPr lang="en-US" i="1" dirty="0" smtClean="0"/>
              <a:t>L</a:t>
            </a:r>
            <a:r>
              <a:rPr lang="en-US" i="1" baseline="-25000" dirty="0" smtClean="0"/>
              <a:t>max</a:t>
            </a:r>
            <a:r>
              <a:rPr lang="en-US" i="1" dirty="0" smtClean="0"/>
              <a:t>-L</a:t>
            </a:r>
            <a:r>
              <a:rPr lang="en-US" i="1" baseline="-25000" dirty="0" smtClean="0"/>
              <a:t>min</a:t>
            </a:r>
            <a:r>
              <a:rPr lang="en-US" dirty="0" smtClean="0"/>
              <a:t>). </a:t>
            </a:r>
          </a:p>
          <a:p>
            <a:endParaRPr lang="en-US" dirty="0"/>
          </a:p>
          <a:p>
            <a:r>
              <a:rPr lang="en-US" dirty="0" smtClean="0"/>
              <a:t>Each RGB color pixel in the images are converted to the HSL color space and classified according to the above criterion. </a:t>
            </a:r>
          </a:p>
        </p:txBody>
      </p:sp>
      <p:sp>
        <p:nvSpPr>
          <p:cNvPr id="3" name="TextBox 2"/>
          <p:cNvSpPr txBox="1"/>
          <p:nvPr/>
        </p:nvSpPr>
        <p:spPr>
          <a:xfrm>
            <a:off x="221292" y="5446777"/>
            <a:ext cx="8487260" cy="923330"/>
          </a:xfrm>
          <a:prstGeom prst="rect">
            <a:avLst/>
          </a:prstGeom>
          <a:noFill/>
        </p:spPr>
        <p:txBody>
          <a:bodyPr wrap="none" rtlCol="0">
            <a:spAutoFit/>
          </a:bodyPr>
          <a:lstStyle/>
          <a:p>
            <a:r>
              <a:rPr lang="en-US" b="1" dirty="0" smtClean="0"/>
              <a:t>Advantage:</a:t>
            </a:r>
          </a:p>
          <a:p>
            <a:r>
              <a:rPr lang="en-US" dirty="0" smtClean="0"/>
              <a:t>The algorithm is computer efficient (~10 msec on 320x240 pixels @ 25 frames/s). </a:t>
            </a:r>
          </a:p>
          <a:p>
            <a:r>
              <a:rPr lang="en-US" dirty="0" smtClean="0"/>
              <a:t>It can be performed in real-time to automatically now-cast auroral activity.</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165377"/>
            <a:ext cx="315543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1829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de-DE" altLang="en-US" sz="2400" b="1" dirty="0" smtClean="0"/>
              <a:t>DSLR Sample</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40" y="1979419"/>
            <a:ext cx="7128792" cy="445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979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de-DE" altLang="en-US" sz="2400" b="1" dirty="0" smtClean="0"/>
              <a:t>EMCCD Sample</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836" y="1981069"/>
            <a:ext cx="6652799" cy="412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0009" y="2348880"/>
            <a:ext cx="6592421" cy="412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73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solidFill>
                  <a:srgbClr val="000000"/>
                </a:solidFill>
              </a:rPr>
              <a:t>Sample: Post noon East – West aligned arc</a:t>
            </a:r>
            <a:r>
              <a:rPr lang="de-DE" altLang="en-US" sz="2400" b="1" dirty="0" smtClean="0">
                <a:solidFill>
                  <a:srgbClr val="000000"/>
                </a:solidFill>
              </a:rPr>
              <a:t> </a:t>
            </a:r>
            <a:endParaRPr lang="en-US" altLang="en-US" sz="2400" b="1" dirty="0" smtClean="0">
              <a:solidFill>
                <a:srgbClr val="000000"/>
              </a:solidFill>
            </a:endParaRP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g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204864"/>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53902" y="4636989"/>
            <a:ext cx="6198417" cy="2031325"/>
          </a:xfrm>
          <a:prstGeom prst="rect">
            <a:avLst/>
          </a:prstGeom>
        </p:spPr>
        <p:txBody>
          <a:bodyPr wrap="square">
            <a:spAutoFit/>
          </a:bodyPr>
          <a:lstStyle/>
          <a:p>
            <a:pPr algn="just"/>
            <a:r>
              <a:rPr lang="en-US" dirty="0"/>
              <a:t>Post noon East-West align auroral arc as seen from the Kjell Henriksen Observatory (KHO) on the 22</a:t>
            </a:r>
            <a:r>
              <a:rPr lang="en-US" baseline="30000" dirty="0"/>
              <a:t>nd</a:t>
            </a:r>
            <a:r>
              <a:rPr lang="en-US" dirty="0"/>
              <a:t> of January 2014 at 14:35:26 UT.  Panel (A) shows a 1 second all-sky video accumulated EMCCD color image. Panel (B) is the corresponding color matched image: (1) aurora, (2) background Sun/Moon illuminated sky and clouds, and (3) light pollution from Longyearbyen. </a:t>
            </a:r>
          </a:p>
        </p:txBody>
      </p:sp>
    </p:spTree>
    <p:extLst>
      <p:ext uri="{BB962C8B-B14F-4D97-AF65-F5344CB8AC3E}">
        <p14:creationId xmlns:p14="http://schemas.microsoft.com/office/powerpoint/2010/main" val="2633647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solidFill>
                  <a:srgbClr val="000000"/>
                </a:solidFill>
              </a:rPr>
              <a:t>Sample: </a:t>
            </a:r>
            <a:r>
              <a:rPr lang="en-US" altLang="en-US" sz="2400" b="1" dirty="0" smtClean="0">
                <a:solidFill>
                  <a:srgbClr val="000000"/>
                </a:solidFill>
              </a:rPr>
              <a:t>Pre-noon Dayside Aurora</a:t>
            </a:r>
            <a:r>
              <a:rPr lang="de-DE" altLang="en-US" sz="2400" b="1" dirty="0" smtClean="0">
                <a:solidFill>
                  <a:srgbClr val="000000"/>
                </a:solidFill>
              </a:rPr>
              <a:t> </a:t>
            </a:r>
            <a:endParaRPr lang="en-US" altLang="en-US" sz="2400" b="1" dirty="0" smtClean="0">
              <a:solidFill>
                <a:srgbClr val="000000"/>
              </a:solidFill>
            </a:endParaRPr>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ig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2236" y="2204863"/>
            <a:ext cx="609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61159" y="4653136"/>
            <a:ext cx="7298154" cy="2031325"/>
          </a:xfrm>
          <a:prstGeom prst="rect">
            <a:avLst/>
          </a:prstGeom>
        </p:spPr>
        <p:txBody>
          <a:bodyPr wrap="square">
            <a:spAutoFit/>
          </a:bodyPr>
          <a:lstStyle/>
          <a:p>
            <a:pPr marL="450215" marR="488950" indent="182880" algn="just"/>
            <a:r>
              <a:rPr lang="en-US" dirty="0" smtClean="0">
                <a:ea typeface="Times New Roman"/>
              </a:rPr>
              <a:t>Pre-noon </a:t>
            </a:r>
            <a:r>
              <a:rPr lang="en-US" dirty="0">
                <a:ea typeface="Times New Roman"/>
              </a:rPr>
              <a:t>dayside aurora as seen from the Kjell Henriksen Observatory (KHO) on the 4</a:t>
            </a:r>
            <a:r>
              <a:rPr lang="en-US" baseline="30000" dirty="0">
                <a:ea typeface="Times New Roman"/>
              </a:rPr>
              <a:t>th</a:t>
            </a:r>
            <a:r>
              <a:rPr lang="en-US" dirty="0">
                <a:ea typeface="Times New Roman"/>
              </a:rPr>
              <a:t> of February 2014 at 05:51:42 UT.  Panel (A) shows a 10 second exposed image from a Nikon D7000 DSLR all-sky color camera. Panel (B) is the corresponding color matched image: (1) green aurora, (2) light pollution from Longyearbyen, (3) red aurora, and (4) Rayleigh scattered light from the Sun.</a:t>
            </a:r>
            <a:endParaRPr lang="en-US" sz="2400" dirty="0">
              <a:effectLst/>
              <a:ea typeface="Times New Roman"/>
            </a:endParaRPr>
          </a:p>
        </p:txBody>
      </p:sp>
    </p:spTree>
    <p:extLst>
      <p:ext uri="{BB962C8B-B14F-4D97-AF65-F5344CB8AC3E}">
        <p14:creationId xmlns:p14="http://schemas.microsoft.com/office/powerpoint/2010/main" val="1292874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t>Improvements</a:t>
            </a:r>
            <a:r>
              <a:rPr lang="de-DE" altLang="en-US" sz="2400" b="1" dirty="0" smtClean="0"/>
              <a:t> </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71600" y="2204864"/>
            <a:ext cx="6840760" cy="2862322"/>
          </a:xfrm>
          <a:prstGeom prst="rect">
            <a:avLst/>
          </a:prstGeom>
          <a:noFill/>
        </p:spPr>
        <p:txBody>
          <a:bodyPr wrap="square" rtlCol="0">
            <a:spAutoFit/>
          </a:bodyPr>
          <a:lstStyle/>
          <a:p>
            <a:r>
              <a:rPr lang="en-US" dirty="0" smtClean="0"/>
              <a:t> </a:t>
            </a:r>
          </a:p>
          <a:p>
            <a:pPr marL="342900" indent="-342900">
              <a:buFont typeface="+mj-lt"/>
              <a:buAutoNum type="arabicPeriod"/>
            </a:pPr>
            <a:r>
              <a:rPr lang="en-US" dirty="0" smtClean="0"/>
              <a:t>The algorithm is only pixel by pixel based. Clustering to obtain target size and shape on a larger scale could improve the detection</a:t>
            </a:r>
            <a:r>
              <a:rPr lang="en-US" dirty="0"/>
              <a:t> </a:t>
            </a:r>
            <a:r>
              <a:rPr lang="en-US" dirty="0" smtClean="0"/>
              <a:t>decision / classification. </a:t>
            </a:r>
          </a:p>
          <a:p>
            <a:pPr marL="342900" indent="-342900">
              <a:buFont typeface="+mj-lt"/>
              <a:buAutoNum type="arabicPeriod"/>
            </a:pPr>
            <a:r>
              <a:rPr lang="en-US" dirty="0"/>
              <a:t>Auroras moves fast. Ambient light pollution does not move fast in-between frames. Movement could be implemented into the detection algorithm to improve classification of aurora</a:t>
            </a:r>
            <a:r>
              <a:rPr lang="en-US" dirty="0" smtClean="0"/>
              <a:t>.</a:t>
            </a:r>
          </a:p>
          <a:p>
            <a:pPr marL="342900" indent="-342900">
              <a:buFont typeface="+mj-lt"/>
              <a:buAutoNum type="arabicPeriod"/>
            </a:pPr>
            <a:r>
              <a:rPr lang="en-US" dirty="0" smtClean="0"/>
              <a:t>Combine 1. and 2.</a:t>
            </a:r>
          </a:p>
          <a:p>
            <a:pPr marL="342900" indent="-342900">
              <a:buFont typeface="+mj-lt"/>
              <a:buAutoNum type="arabicPeriod"/>
            </a:pPr>
            <a:r>
              <a:rPr lang="en-US" dirty="0" smtClean="0"/>
              <a:t>…. </a:t>
            </a:r>
            <a:endParaRPr lang="en-US" dirty="0"/>
          </a:p>
          <a:p>
            <a:pPr marL="342900" indent="-342900">
              <a:buFont typeface="+mj-lt"/>
              <a:buAutoNum type="arabicPeriod"/>
            </a:pPr>
            <a:endParaRPr lang="en-US" dirty="0"/>
          </a:p>
        </p:txBody>
      </p:sp>
    </p:spTree>
    <p:extLst>
      <p:ext uri="{BB962C8B-B14F-4D97-AF65-F5344CB8AC3E}">
        <p14:creationId xmlns:p14="http://schemas.microsoft.com/office/powerpoint/2010/main" val="11535869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en-US" altLang="en-US" sz="2400" b="1" dirty="0" smtClean="0"/>
              <a:t>Concluding remarks</a:t>
            </a:r>
            <a:r>
              <a:rPr lang="de-DE" altLang="en-US" sz="2400" b="1" dirty="0" smtClean="0"/>
              <a:t> </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7994" y="2132856"/>
            <a:ext cx="6884483" cy="3693319"/>
          </a:xfrm>
          <a:prstGeom prst="rect">
            <a:avLst/>
          </a:prstGeom>
          <a:noFill/>
        </p:spPr>
        <p:txBody>
          <a:bodyPr wrap="square" rtlCol="0">
            <a:spAutoFit/>
          </a:bodyPr>
          <a:lstStyle/>
          <a:p>
            <a:r>
              <a:rPr lang="en-US" dirty="0" smtClean="0"/>
              <a:t>A simple real-time method to automatically detect aurora by color is presented. Each RGB pixel in the all-sky images are converted to the Hue Saturation Lightness (HSL) color space. </a:t>
            </a:r>
            <a:endParaRPr lang="en-US" dirty="0" smtClean="0"/>
          </a:p>
          <a:p>
            <a:endParaRPr lang="en-US" dirty="0"/>
          </a:p>
          <a:p>
            <a:r>
              <a:rPr lang="en-US" dirty="0" smtClean="0"/>
              <a:t>The </a:t>
            </a:r>
            <a:r>
              <a:rPr lang="en-US" dirty="0" smtClean="0"/>
              <a:t>auroral color is defined to be within a green centered (H=120</a:t>
            </a:r>
            <a:r>
              <a:rPr lang="en-US" baseline="30000" dirty="0" smtClean="0"/>
              <a:t>o</a:t>
            </a:r>
            <a:r>
              <a:rPr lang="en-US" dirty="0" smtClean="0"/>
              <a:t>) cake sliced section of the cylindrical HSL space. The sweep angle dH of the cake slice is ~45</a:t>
            </a:r>
            <a:r>
              <a:rPr lang="en-US" baseline="30000" dirty="0" smtClean="0"/>
              <a:t>o</a:t>
            </a:r>
            <a:r>
              <a:rPr lang="en-US" dirty="0" smtClean="0"/>
              <a:t>. The length </a:t>
            </a:r>
            <a:r>
              <a:rPr lang="en-US" dirty="0" smtClean="0">
                <a:latin typeface="Symbol" panose="05050102010706020507" pitchFamily="18" charset="2"/>
              </a:rPr>
              <a:t>D</a:t>
            </a:r>
            <a:r>
              <a:rPr lang="en-US" dirty="0" smtClean="0"/>
              <a:t>S and height </a:t>
            </a:r>
            <a:r>
              <a:rPr lang="en-US" dirty="0" smtClean="0">
                <a:latin typeface="Symbol" panose="05050102010706020507" pitchFamily="18" charset="2"/>
              </a:rPr>
              <a:t>D</a:t>
            </a:r>
            <a:r>
              <a:rPr lang="en-US" dirty="0" smtClean="0"/>
              <a:t>L of the slice are within approximately 10 – 90%, respectively</a:t>
            </a:r>
            <a:r>
              <a:rPr lang="en-US" dirty="0" smtClean="0"/>
              <a:t>. </a:t>
            </a:r>
          </a:p>
          <a:p>
            <a:endParaRPr lang="en-US" dirty="0"/>
          </a:p>
          <a:p>
            <a:r>
              <a:rPr lang="en-US" dirty="0" smtClean="0"/>
              <a:t>The </a:t>
            </a:r>
            <a:r>
              <a:rPr lang="en-US" dirty="0"/>
              <a:t>method successfully detects aurora, light pollution, and background sky conditions including twilight and moon illuminated cloud cover.    </a:t>
            </a:r>
            <a:r>
              <a:rPr lang="en-GB" dirty="0"/>
              <a:t>   </a:t>
            </a:r>
            <a:endParaRPr lang="en-US" dirty="0"/>
          </a:p>
        </p:txBody>
      </p:sp>
    </p:spTree>
    <p:extLst>
      <p:ext uri="{BB962C8B-B14F-4D97-AF65-F5344CB8AC3E}">
        <p14:creationId xmlns:p14="http://schemas.microsoft.com/office/powerpoint/2010/main" val="1110838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74246" y="1484784"/>
            <a:ext cx="6696744" cy="461665"/>
          </a:xfrm>
          <a:prstGeom prst="rect">
            <a:avLst/>
          </a:prstGeom>
        </p:spPr>
        <p:txBody>
          <a:bodyPr wrap="square">
            <a:spAutoFit/>
          </a:bodyPr>
          <a:lstStyle/>
          <a:p>
            <a:pPr algn="ctr"/>
            <a:r>
              <a:rPr lang="de-DE" altLang="en-US" sz="2400" b="1" dirty="0" smtClean="0"/>
              <a:t>Motivation</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2586" y="1951402"/>
            <a:ext cx="7395798" cy="4801314"/>
          </a:xfrm>
          <a:prstGeom prst="rect">
            <a:avLst/>
          </a:prstGeom>
          <a:noFill/>
        </p:spPr>
        <p:txBody>
          <a:bodyPr wrap="square" rtlCol="0">
            <a:spAutoFit/>
          </a:bodyPr>
          <a:lstStyle/>
          <a:p>
            <a:r>
              <a:rPr lang="en-US" dirty="0" smtClean="0"/>
              <a:t>Color matrix EMCCD (Electron Multiplying Charged Coupled Devices) image detectors have become available to the auroral community to a reasonable price. The latter is due to increased surveillance and the astronomical use of this technology. </a:t>
            </a:r>
          </a:p>
          <a:p>
            <a:endParaRPr lang="en-US" dirty="0"/>
          </a:p>
          <a:p>
            <a:r>
              <a:rPr lang="en-US" dirty="0" smtClean="0"/>
              <a:t>The sensitivity of the EMCCD is close to the Intensified CCD (ICCD). Monochromatic all-sky ICCD’s cameras have been used for decades to study auroral morphology with no emphasis on image segmentation based on color.</a:t>
            </a:r>
          </a:p>
          <a:p>
            <a:endParaRPr lang="en-US" dirty="0"/>
          </a:p>
          <a:p>
            <a:r>
              <a:rPr lang="en-US" dirty="0"/>
              <a:t>A</a:t>
            </a:r>
            <a:r>
              <a:rPr lang="en-US" dirty="0" smtClean="0"/>
              <a:t> relatively low cost all-sky EMCCD camera has been assembled and tested at the Kjell Henriksen Observatory (KHO). The camera is able to automatically detect aurora based on color matching at high frame rates. The results are compared to corresponding images from a Digital Single Lens Reflex camera (DSLR).</a:t>
            </a:r>
          </a:p>
          <a:p>
            <a:endParaRPr lang="en-US" dirty="0"/>
          </a:p>
          <a:p>
            <a:r>
              <a:rPr lang="en-US" dirty="0" smtClean="0"/>
              <a:t> </a:t>
            </a:r>
            <a:endParaRPr lang="en-US" dirty="0"/>
          </a:p>
        </p:txBody>
      </p:sp>
    </p:spTree>
    <p:extLst>
      <p:ext uri="{BB962C8B-B14F-4D97-AF65-F5344CB8AC3E}">
        <p14:creationId xmlns:p14="http://schemas.microsoft.com/office/powerpoint/2010/main" val="3243932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1958975" y="3736975"/>
            <a:ext cx="4773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21512" name="Text Box 8"/>
          <p:cNvSpPr txBox="1">
            <a:spLocks noChangeArrowheads="1"/>
          </p:cNvSpPr>
          <p:nvPr/>
        </p:nvSpPr>
        <p:spPr bwMode="auto">
          <a:xfrm>
            <a:off x="452437" y="1544638"/>
            <a:ext cx="3234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t>THE DSLR </a:t>
            </a:r>
            <a:r>
              <a:rPr lang="en-US" altLang="en-US" sz="2400" b="1" dirty="0" smtClean="0"/>
              <a:t>CAMERA </a:t>
            </a:r>
            <a:endParaRPr lang="en-US" altLang="en-US" sz="2400" b="1" dirty="0"/>
          </a:p>
        </p:txBody>
      </p:sp>
      <p:pic>
        <p:nvPicPr>
          <p:cNvPr id="21514" name="Picture 10" descr="File:Reflex camera numeric.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773238"/>
            <a:ext cx="5688013" cy="4741862"/>
          </a:xfrm>
          <a:prstGeom prst="rect">
            <a:avLst/>
          </a:prstGeom>
          <a:noFill/>
          <a:extLst>
            <a:ext uri="{909E8E84-426E-40DD-AFC4-6F175D3DCCD1}">
              <a14:hiddenFill xmlns:a14="http://schemas.microsoft.com/office/drawing/2010/main">
                <a:solidFill>
                  <a:srgbClr val="FFFFFF"/>
                </a:solidFill>
              </a14:hiddenFill>
            </a:ext>
          </a:extLst>
        </p:spPr>
      </p:pic>
      <p:sp>
        <p:nvSpPr>
          <p:cNvPr id="21518" name="Rectangle 14"/>
          <p:cNvSpPr>
            <a:spLocks noChangeArrowheads="1"/>
          </p:cNvSpPr>
          <p:nvPr/>
        </p:nvSpPr>
        <p:spPr bwMode="auto">
          <a:xfrm>
            <a:off x="1547813" y="5876925"/>
            <a:ext cx="25923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DSLR Cross section (Wikipedia)</a:t>
            </a:r>
          </a:p>
        </p:txBody>
      </p:sp>
      <p:grpSp>
        <p:nvGrpSpPr>
          <p:cNvPr id="21524" name="Group 20"/>
          <p:cNvGrpSpPr>
            <a:grpSpLocks/>
          </p:cNvGrpSpPr>
          <p:nvPr/>
        </p:nvGrpSpPr>
        <p:grpSpPr bwMode="auto">
          <a:xfrm>
            <a:off x="6156325" y="2205038"/>
            <a:ext cx="2736850" cy="1397000"/>
            <a:chOff x="3878" y="1389"/>
            <a:chExt cx="1724" cy="880"/>
          </a:xfrm>
        </p:grpSpPr>
        <p:pic>
          <p:nvPicPr>
            <p:cNvPr id="21521" name="Picture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8" y="1389"/>
              <a:ext cx="1422" cy="786"/>
            </a:xfrm>
            <a:prstGeom prst="rect">
              <a:avLst/>
            </a:prstGeom>
            <a:noFill/>
            <a:extLst>
              <a:ext uri="{909E8E84-426E-40DD-AFC4-6F175D3DCCD1}">
                <a14:hiddenFill xmlns:a14="http://schemas.microsoft.com/office/drawing/2010/main">
                  <a:solidFill>
                    <a:srgbClr val="FFFFFF"/>
                  </a:solidFill>
                </a14:hiddenFill>
              </a:ext>
            </a:extLst>
          </p:spPr>
        </p:pic>
        <p:sp>
          <p:nvSpPr>
            <p:cNvPr id="21522" name="Rectangle 18"/>
            <p:cNvSpPr>
              <a:spLocks noChangeArrowheads="1"/>
            </p:cNvSpPr>
            <p:nvPr/>
          </p:nvSpPr>
          <p:spPr bwMode="auto">
            <a:xfrm>
              <a:off x="3969" y="2115"/>
              <a:ext cx="1633"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Optical Diagram Camera</a:t>
              </a:r>
            </a:p>
          </p:txBody>
        </p:sp>
      </p:grpSp>
      <p:grpSp>
        <p:nvGrpSpPr>
          <p:cNvPr id="21526" name="Group 22"/>
          <p:cNvGrpSpPr>
            <a:grpSpLocks/>
          </p:cNvGrpSpPr>
          <p:nvPr/>
        </p:nvGrpSpPr>
        <p:grpSpPr bwMode="auto">
          <a:xfrm>
            <a:off x="6084888" y="2492375"/>
            <a:ext cx="647700" cy="604838"/>
            <a:chOff x="4876" y="2523"/>
            <a:chExt cx="408" cy="381"/>
          </a:xfrm>
        </p:grpSpPr>
        <p:sp>
          <p:nvSpPr>
            <p:cNvPr id="21523" name="Line 19"/>
            <p:cNvSpPr>
              <a:spLocks noChangeShapeType="1"/>
            </p:cNvSpPr>
            <p:nvPr/>
          </p:nvSpPr>
          <p:spPr bwMode="auto">
            <a:xfrm>
              <a:off x="5057" y="2523"/>
              <a:ext cx="0" cy="227"/>
            </a:xfrm>
            <a:prstGeom prst="line">
              <a:avLst/>
            </a:prstGeom>
            <a:noFill/>
            <a:ln w="2857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5" name="Rectangle 21"/>
            <p:cNvSpPr>
              <a:spLocks noChangeArrowheads="1"/>
            </p:cNvSpPr>
            <p:nvPr/>
          </p:nvSpPr>
          <p:spPr bwMode="auto">
            <a:xfrm>
              <a:off x="4876" y="2750"/>
              <a:ext cx="40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 CCD</a:t>
              </a:r>
            </a:p>
          </p:txBody>
        </p:sp>
      </p:grpSp>
      <p:grpSp>
        <p:nvGrpSpPr>
          <p:cNvPr id="21534" name="Group 30"/>
          <p:cNvGrpSpPr>
            <a:grpSpLocks/>
          </p:cNvGrpSpPr>
          <p:nvPr/>
        </p:nvGrpSpPr>
        <p:grpSpPr bwMode="auto">
          <a:xfrm>
            <a:off x="6516688" y="1773238"/>
            <a:ext cx="1079500" cy="1654175"/>
            <a:chOff x="4513" y="2523"/>
            <a:chExt cx="680" cy="1088"/>
          </a:xfrm>
        </p:grpSpPr>
        <p:sp>
          <p:nvSpPr>
            <p:cNvPr id="21528" name="Line 24"/>
            <p:cNvSpPr>
              <a:spLocks noChangeShapeType="1"/>
            </p:cNvSpPr>
            <p:nvPr/>
          </p:nvSpPr>
          <p:spPr bwMode="auto">
            <a:xfrm>
              <a:off x="4830" y="2705"/>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29" name="Line 25"/>
            <p:cNvSpPr>
              <a:spLocks noChangeShapeType="1"/>
            </p:cNvSpPr>
            <p:nvPr/>
          </p:nvSpPr>
          <p:spPr bwMode="auto">
            <a:xfrm>
              <a:off x="4830" y="3475"/>
              <a:ext cx="0" cy="13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32" name="Rectangle 28"/>
            <p:cNvSpPr>
              <a:spLocks noChangeArrowheads="1"/>
            </p:cNvSpPr>
            <p:nvPr/>
          </p:nvSpPr>
          <p:spPr bwMode="auto">
            <a:xfrm>
              <a:off x="4513" y="2523"/>
              <a:ext cx="680"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000"/>
                <a:t>Aperture stop</a:t>
              </a:r>
            </a:p>
          </p:txBody>
        </p:sp>
      </p:grpSp>
      <p:pic>
        <p:nvPicPr>
          <p:cNvPr id="20" name="Picture 2" descr="Skyba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808" y="1968667"/>
            <a:ext cx="4108817" cy="369332"/>
          </a:xfrm>
          <a:prstGeom prst="rect">
            <a:avLst/>
          </a:prstGeom>
        </p:spPr>
        <p:txBody>
          <a:bodyPr wrap="none">
            <a:spAutoFit/>
          </a:bodyPr>
          <a:lstStyle/>
          <a:p>
            <a:r>
              <a:rPr lang="en-US" dirty="0" smtClean="0"/>
              <a:t>The Digital </a:t>
            </a:r>
            <a:r>
              <a:rPr lang="en-US" dirty="0"/>
              <a:t>Single Lens Reflex camera</a:t>
            </a:r>
          </a:p>
        </p:txBody>
      </p:sp>
      <p:pic>
        <p:nvPicPr>
          <p:cNvPr id="23"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2765" y="5373375"/>
            <a:ext cx="1304544" cy="10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282753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1524"/>
                                        </p:tgtEl>
                                        <p:attrNameLst>
                                          <p:attrName>style.visibility</p:attrName>
                                        </p:attrNameLst>
                                      </p:cBhvr>
                                      <p:to>
                                        <p:strVal val="visible"/>
                                      </p:to>
                                    </p:set>
                                    <p:anim calcmode="lin" valueType="num">
                                      <p:cBhvr additive="base">
                                        <p:cTn id="7" dur="500" fill="hold"/>
                                        <p:tgtEl>
                                          <p:spTgt spid="21524"/>
                                        </p:tgtEl>
                                        <p:attrNameLst>
                                          <p:attrName>ppt_x</p:attrName>
                                        </p:attrNameLst>
                                      </p:cBhvr>
                                      <p:tavLst>
                                        <p:tav tm="0">
                                          <p:val>
                                            <p:strVal val="0-#ppt_w/2"/>
                                          </p:val>
                                        </p:tav>
                                        <p:tav tm="100000">
                                          <p:val>
                                            <p:strVal val="#ppt_x"/>
                                          </p:val>
                                        </p:tav>
                                      </p:tavLst>
                                    </p:anim>
                                    <p:anim calcmode="lin" valueType="num">
                                      <p:cBhvr additive="base">
                                        <p:cTn id="8" dur="500" fill="hold"/>
                                        <p:tgtEl>
                                          <p:spTgt spid="215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1526"/>
                                        </p:tgtEl>
                                        <p:attrNameLst>
                                          <p:attrName>style.visibility</p:attrName>
                                        </p:attrNameLst>
                                      </p:cBhvr>
                                      <p:to>
                                        <p:strVal val="visible"/>
                                      </p:to>
                                    </p:set>
                                    <p:anim calcmode="lin" valueType="num">
                                      <p:cBhvr additive="base">
                                        <p:cTn id="13" dur="500" fill="hold"/>
                                        <p:tgtEl>
                                          <p:spTgt spid="21526"/>
                                        </p:tgtEl>
                                        <p:attrNameLst>
                                          <p:attrName>ppt_x</p:attrName>
                                        </p:attrNameLst>
                                      </p:cBhvr>
                                      <p:tavLst>
                                        <p:tav tm="0">
                                          <p:val>
                                            <p:strVal val="0-#ppt_w/2"/>
                                          </p:val>
                                        </p:tav>
                                        <p:tav tm="100000">
                                          <p:val>
                                            <p:strVal val="#ppt_x"/>
                                          </p:val>
                                        </p:tav>
                                      </p:tavLst>
                                    </p:anim>
                                    <p:anim calcmode="lin" valueType="num">
                                      <p:cBhvr additive="base">
                                        <p:cTn id="14" dur="500" fill="hold"/>
                                        <p:tgtEl>
                                          <p:spTgt spid="2152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1534"/>
                                        </p:tgtEl>
                                        <p:attrNameLst>
                                          <p:attrName>style.visibility</p:attrName>
                                        </p:attrNameLst>
                                      </p:cBhvr>
                                      <p:to>
                                        <p:strVal val="visible"/>
                                      </p:to>
                                    </p:set>
                                    <p:anim calcmode="lin" valueType="num">
                                      <p:cBhvr additive="base">
                                        <p:cTn id="19" dur="500" fill="hold"/>
                                        <p:tgtEl>
                                          <p:spTgt spid="21534"/>
                                        </p:tgtEl>
                                        <p:attrNameLst>
                                          <p:attrName>ppt_x</p:attrName>
                                        </p:attrNameLst>
                                      </p:cBhvr>
                                      <p:tavLst>
                                        <p:tav tm="0">
                                          <p:val>
                                            <p:strVal val="1+#ppt_w/2"/>
                                          </p:val>
                                        </p:tav>
                                        <p:tav tm="100000">
                                          <p:val>
                                            <p:strVal val="#ppt_x"/>
                                          </p:val>
                                        </p:tav>
                                      </p:tavLst>
                                    </p:anim>
                                    <p:anim calcmode="lin" valueType="num">
                                      <p:cBhvr additive="base">
                                        <p:cTn id="20" dur="500" fill="hold"/>
                                        <p:tgtEl>
                                          <p:spTgt spid="21534"/>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520" y="2176079"/>
            <a:ext cx="2513830" cy="1873300"/>
            <a:chOff x="3563888" y="1644648"/>
            <a:chExt cx="2513830" cy="1873300"/>
          </a:xfrm>
        </p:grpSpPr>
        <p:pic>
          <p:nvPicPr>
            <p:cNvPr id="22538" name="Picture 10" descr="220px-Bayer_pattern_on_senso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644648"/>
              <a:ext cx="2095500" cy="1362075"/>
            </a:xfrm>
            <a:prstGeom prst="rect">
              <a:avLst/>
            </a:prstGeom>
            <a:noFill/>
            <a:extLst>
              <a:ext uri="{909E8E84-426E-40DD-AFC4-6F175D3DCCD1}">
                <a14:hiddenFill xmlns:a14="http://schemas.microsoft.com/office/drawing/2010/main">
                  <a:solidFill>
                    <a:srgbClr val="FFFFFF"/>
                  </a:solidFill>
                </a14:hiddenFill>
              </a:ext>
            </a:extLst>
          </p:spPr>
        </p:pic>
        <p:sp>
          <p:nvSpPr>
            <p:cNvPr id="22539" name="Rectangle 11"/>
            <p:cNvSpPr>
              <a:spLocks noChangeArrowheads="1"/>
            </p:cNvSpPr>
            <p:nvPr/>
          </p:nvSpPr>
          <p:spPr bwMode="auto">
            <a:xfrm>
              <a:off x="3563888" y="3056283"/>
              <a:ext cx="25138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sz="1200" dirty="0" smtClean="0">
                  <a:solidFill>
                    <a:srgbClr val="000000"/>
                  </a:solidFill>
                </a:rPr>
                <a:t>CCD with Bayer color filter mosaic</a:t>
              </a:r>
            </a:p>
            <a:p>
              <a:pPr fontAlgn="base">
                <a:spcBef>
                  <a:spcPct val="0"/>
                </a:spcBef>
                <a:spcAft>
                  <a:spcPct val="0"/>
                </a:spcAft>
              </a:pPr>
              <a:r>
                <a:rPr lang="en-US" altLang="en-US" sz="1200" dirty="0" smtClean="0">
                  <a:solidFill>
                    <a:srgbClr val="000000"/>
                  </a:solidFill>
                </a:rPr>
                <a:t>(Wikipedia) </a:t>
              </a:r>
            </a:p>
          </p:txBody>
        </p:sp>
      </p:grpSp>
      <p:grpSp>
        <p:nvGrpSpPr>
          <p:cNvPr id="22547" name="Group 19"/>
          <p:cNvGrpSpPr>
            <a:grpSpLocks/>
          </p:cNvGrpSpPr>
          <p:nvPr/>
        </p:nvGrpSpPr>
        <p:grpSpPr bwMode="auto">
          <a:xfrm>
            <a:off x="1508435" y="2088297"/>
            <a:ext cx="3845471" cy="2047875"/>
            <a:chOff x="2161" y="1061"/>
            <a:chExt cx="2216" cy="1290"/>
          </a:xfrm>
        </p:grpSpPr>
        <p:grpSp>
          <p:nvGrpSpPr>
            <p:cNvPr id="22545" name="Group 17"/>
            <p:cNvGrpSpPr>
              <a:grpSpLocks/>
            </p:cNvGrpSpPr>
            <p:nvPr/>
          </p:nvGrpSpPr>
          <p:grpSpPr bwMode="auto">
            <a:xfrm>
              <a:off x="2971" y="1061"/>
              <a:ext cx="1406" cy="1290"/>
              <a:chOff x="567" y="2468"/>
              <a:chExt cx="1406" cy="1290"/>
            </a:xfrm>
          </p:grpSpPr>
          <p:pic>
            <p:nvPicPr>
              <p:cNvPr id="22541" name="Picture 13" descr="Photoelectric effect.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 y="2642"/>
                <a:ext cx="961" cy="756"/>
              </a:xfrm>
              <a:prstGeom prst="rect">
                <a:avLst/>
              </a:prstGeom>
              <a:noFill/>
              <a:extLst>
                <a:ext uri="{909E8E84-426E-40DD-AFC4-6F175D3DCCD1}">
                  <a14:hiddenFill xmlns:a14="http://schemas.microsoft.com/office/drawing/2010/main">
                    <a:solidFill>
                      <a:srgbClr val="FFFFFF"/>
                    </a:solidFill>
                  </a14:hiddenFill>
                </a:ext>
              </a:extLst>
            </p:spPr>
          </p:pic>
          <p:sp>
            <p:nvSpPr>
              <p:cNvPr id="22542" name="Rectangle 14"/>
              <p:cNvSpPr>
                <a:spLocks noChangeArrowheads="1"/>
              </p:cNvSpPr>
              <p:nvPr/>
            </p:nvSpPr>
            <p:spPr bwMode="auto">
              <a:xfrm>
                <a:off x="612" y="2468"/>
                <a:ext cx="1107"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altLang="en-US" sz="1200" b="1" dirty="0" smtClean="0">
                    <a:solidFill>
                      <a:srgbClr val="000000"/>
                    </a:solidFill>
                  </a:rPr>
                  <a:t>The photoelectric effect</a:t>
                </a:r>
              </a:p>
            </p:txBody>
          </p:sp>
          <p:sp>
            <p:nvSpPr>
              <p:cNvPr id="22544" name="Rectangle 16"/>
              <p:cNvSpPr>
                <a:spLocks noChangeArrowheads="1"/>
              </p:cNvSpPr>
              <p:nvPr/>
            </p:nvSpPr>
            <p:spPr bwMode="auto">
              <a:xfrm>
                <a:off x="567" y="3351"/>
                <a:ext cx="140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altLang="en-US" sz="1200" dirty="0" smtClean="0">
                    <a:solidFill>
                      <a:srgbClr val="000000"/>
                    </a:solidFill>
                  </a:rPr>
                  <a:t>Metals or non-metallic solids like</a:t>
                </a:r>
              </a:p>
              <a:p>
                <a:pPr fontAlgn="base">
                  <a:spcBef>
                    <a:spcPct val="0"/>
                  </a:spcBef>
                  <a:spcAft>
                    <a:spcPct val="0"/>
                  </a:spcAft>
                </a:pPr>
                <a:r>
                  <a:rPr lang="en-US" altLang="en-US" sz="1200" dirty="0" smtClean="0">
                    <a:solidFill>
                      <a:srgbClr val="000000"/>
                    </a:solidFill>
                  </a:rPr>
                  <a:t>phosphorus doped silicon.</a:t>
                </a:r>
              </a:p>
            </p:txBody>
          </p:sp>
        </p:grpSp>
        <p:sp>
          <p:nvSpPr>
            <p:cNvPr id="22546" name="Line 18"/>
            <p:cNvSpPr>
              <a:spLocks noChangeShapeType="1"/>
            </p:cNvSpPr>
            <p:nvPr/>
          </p:nvSpPr>
          <p:spPr bwMode="auto">
            <a:xfrm flipV="1">
              <a:off x="2161" y="1525"/>
              <a:ext cx="719" cy="15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grpSp>
      <p:grpSp>
        <p:nvGrpSpPr>
          <p:cNvPr id="22553" name="Group 25"/>
          <p:cNvGrpSpPr>
            <a:grpSpLocks/>
          </p:cNvGrpSpPr>
          <p:nvPr/>
        </p:nvGrpSpPr>
        <p:grpSpPr bwMode="auto">
          <a:xfrm>
            <a:off x="314064" y="4136173"/>
            <a:ext cx="5067917" cy="2208939"/>
            <a:chOff x="-1459" y="2296"/>
            <a:chExt cx="4383" cy="1964"/>
          </a:xfrm>
        </p:grpSpPr>
        <p:pic>
          <p:nvPicPr>
            <p:cNvPr id="22549" name="Picture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 y="2296"/>
              <a:ext cx="2844" cy="1964"/>
            </a:xfrm>
            <a:prstGeom prst="rect">
              <a:avLst/>
            </a:prstGeom>
            <a:noFill/>
            <a:extLst>
              <a:ext uri="{909E8E84-426E-40DD-AFC4-6F175D3DCCD1}">
                <a14:hiddenFill xmlns:a14="http://schemas.microsoft.com/office/drawing/2010/main">
                  <a:solidFill>
                    <a:srgbClr val="FFFFFF"/>
                  </a:solidFill>
                </a14:hiddenFill>
              </a:ext>
            </a:extLst>
          </p:spPr>
        </p:pic>
        <p:sp>
          <p:nvSpPr>
            <p:cNvPr id="22552" name="Text Box 24"/>
            <p:cNvSpPr txBox="1">
              <a:spLocks noChangeArrowheads="1"/>
            </p:cNvSpPr>
            <p:nvPr/>
          </p:nvSpPr>
          <p:spPr bwMode="auto">
            <a:xfrm>
              <a:off x="-1459" y="2296"/>
              <a:ext cx="1440"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altLang="en-US" sz="1600" b="1" dirty="0" smtClean="0">
                  <a:solidFill>
                    <a:srgbClr val="000000"/>
                  </a:solidFill>
                </a:rPr>
                <a:t>CCD Principle</a:t>
              </a:r>
            </a:p>
            <a:p>
              <a:pPr fontAlgn="base">
                <a:spcBef>
                  <a:spcPct val="0"/>
                </a:spcBef>
                <a:spcAft>
                  <a:spcPct val="0"/>
                </a:spcAft>
              </a:pPr>
              <a:r>
                <a:rPr lang="en-US" altLang="en-US" sz="1200" dirty="0" smtClean="0">
                  <a:solidFill>
                    <a:srgbClr val="000000"/>
                  </a:solidFill>
                </a:rPr>
                <a:t>Janesick et al. (1987)</a:t>
              </a:r>
            </a:p>
          </p:txBody>
        </p:sp>
      </p:grpSp>
      <p:pic>
        <p:nvPicPr>
          <p:cNvPr id="20" name="Picture 2" descr="Skybar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sp>
        <p:nvSpPr>
          <p:cNvPr id="23" name="Text Box 8"/>
          <p:cNvSpPr txBox="1">
            <a:spLocks noChangeArrowheads="1"/>
          </p:cNvSpPr>
          <p:nvPr/>
        </p:nvSpPr>
        <p:spPr bwMode="auto">
          <a:xfrm>
            <a:off x="174326" y="1407092"/>
            <a:ext cx="163859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t>THE </a:t>
            </a:r>
            <a:r>
              <a:rPr lang="en-US" altLang="en-US" sz="2400" b="1" dirty="0" smtClean="0"/>
              <a:t>CCD </a:t>
            </a:r>
            <a:endParaRPr lang="en-US" altLang="en-US" sz="2400" b="1" dirty="0"/>
          </a:p>
        </p:txBody>
      </p:sp>
      <p:sp>
        <p:nvSpPr>
          <p:cNvPr id="3" name="Rectangle 2"/>
          <p:cNvSpPr/>
          <p:nvPr/>
        </p:nvSpPr>
        <p:spPr>
          <a:xfrm>
            <a:off x="174326" y="1748187"/>
            <a:ext cx="3223959" cy="369332"/>
          </a:xfrm>
          <a:prstGeom prst="rect">
            <a:avLst/>
          </a:prstGeom>
        </p:spPr>
        <p:txBody>
          <a:bodyPr wrap="none">
            <a:spAutoFit/>
          </a:bodyPr>
          <a:lstStyle/>
          <a:p>
            <a:pPr fontAlgn="base">
              <a:spcBef>
                <a:spcPct val="0"/>
              </a:spcBef>
              <a:spcAft>
                <a:spcPct val="0"/>
              </a:spcAft>
            </a:pPr>
            <a:r>
              <a:rPr lang="en-US" altLang="en-US" dirty="0" smtClean="0">
                <a:solidFill>
                  <a:srgbClr val="000000"/>
                </a:solidFill>
              </a:rPr>
              <a:t>The Charged Coupled Device</a:t>
            </a:r>
            <a:endParaRPr lang="en-US" altLang="en-US" dirty="0">
              <a:solidFill>
                <a:srgbClr val="000000"/>
              </a:solidFill>
            </a:endParaRPr>
          </a:p>
        </p:txBody>
      </p:sp>
      <p:pic>
        <p:nvPicPr>
          <p:cNvPr id="2049"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08104" y="4146426"/>
            <a:ext cx="3009900"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884878"/>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2547"/>
                                        </p:tgtEl>
                                        <p:attrNameLst>
                                          <p:attrName>style.visibility</p:attrName>
                                        </p:attrNameLst>
                                      </p:cBhvr>
                                      <p:to>
                                        <p:strVal val="visible"/>
                                      </p:to>
                                    </p:set>
                                    <p:anim calcmode="lin" valueType="num">
                                      <p:cBhvr additive="base">
                                        <p:cTn id="7" dur="500" fill="hold"/>
                                        <p:tgtEl>
                                          <p:spTgt spid="22547"/>
                                        </p:tgtEl>
                                        <p:attrNameLst>
                                          <p:attrName>ppt_x</p:attrName>
                                        </p:attrNameLst>
                                      </p:cBhvr>
                                      <p:tavLst>
                                        <p:tav tm="0">
                                          <p:val>
                                            <p:strVal val="0-#ppt_w/2"/>
                                          </p:val>
                                        </p:tav>
                                        <p:tav tm="100000">
                                          <p:val>
                                            <p:strVal val="#ppt_x"/>
                                          </p:val>
                                        </p:tav>
                                      </p:tavLst>
                                    </p:anim>
                                    <p:anim calcmode="lin" valueType="num">
                                      <p:cBhvr additive="base">
                                        <p:cTn id="8" dur="500" fill="hold"/>
                                        <p:tgtEl>
                                          <p:spTgt spid="2254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22553"/>
                                        </p:tgtEl>
                                        <p:attrNameLst>
                                          <p:attrName>style.visibility</p:attrName>
                                        </p:attrNameLst>
                                      </p:cBhvr>
                                      <p:to>
                                        <p:strVal val="visible"/>
                                      </p:to>
                                    </p:set>
                                    <p:anim calcmode="lin" valueType="num">
                                      <p:cBhvr additive="base">
                                        <p:cTn id="13" dur="500" fill="hold"/>
                                        <p:tgtEl>
                                          <p:spTgt spid="22553"/>
                                        </p:tgtEl>
                                        <p:attrNameLst>
                                          <p:attrName>ppt_x</p:attrName>
                                        </p:attrNameLst>
                                      </p:cBhvr>
                                      <p:tavLst>
                                        <p:tav tm="0">
                                          <p:val>
                                            <p:strVal val="0-#ppt_w/2"/>
                                          </p:val>
                                        </p:tav>
                                        <p:tav tm="100000">
                                          <p:val>
                                            <p:strVal val="#ppt_x"/>
                                          </p:val>
                                        </p:tav>
                                      </p:tavLst>
                                    </p:anim>
                                    <p:anim calcmode="lin" valueType="num">
                                      <p:cBhvr additive="base">
                                        <p:cTn id="14" dur="500" fill="hold"/>
                                        <p:tgtEl>
                                          <p:spTgt spid="2255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89895" y="3485553"/>
            <a:ext cx="2867025" cy="3077349"/>
            <a:chOff x="971600" y="2583004"/>
            <a:chExt cx="2867025" cy="3077349"/>
          </a:xfrm>
        </p:grpSpPr>
        <p:sp>
          <p:nvSpPr>
            <p:cNvPr id="8" name="Rectangle 7"/>
            <p:cNvSpPr/>
            <p:nvPr/>
          </p:nvSpPr>
          <p:spPr>
            <a:xfrm>
              <a:off x="1115616" y="5383354"/>
              <a:ext cx="2260106" cy="276999"/>
            </a:xfrm>
            <a:prstGeom prst="rect">
              <a:avLst/>
            </a:prstGeom>
          </p:spPr>
          <p:txBody>
            <a:bodyPr wrap="none">
              <a:spAutoFit/>
            </a:bodyPr>
            <a:lstStyle/>
            <a:p>
              <a:r>
                <a:rPr lang="en-US" sz="1200" dirty="0"/>
                <a:t>http://www.olympusmicro.com/</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583004"/>
              <a:ext cx="2867025"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6" name="Picture 2" descr="Image Intensifier Tube - Compon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920" y="4304491"/>
            <a:ext cx="5612048" cy="21045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Photo of the FMI all-sky came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742" y="1484784"/>
            <a:ext cx="2806090" cy="17994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p:cNvSpPr txBox="1">
            <a:spLocks noChangeArrowheads="1"/>
          </p:cNvSpPr>
          <p:nvPr/>
        </p:nvSpPr>
        <p:spPr bwMode="auto">
          <a:xfrm>
            <a:off x="3275856" y="1484253"/>
            <a:ext cx="315003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smtClean="0"/>
              <a:t>THE ICCD CAMERA </a:t>
            </a:r>
            <a:endParaRPr lang="en-US" altLang="en-US" sz="2400" b="1" dirty="0"/>
          </a:p>
        </p:txBody>
      </p:sp>
      <p:sp>
        <p:nvSpPr>
          <p:cNvPr id="3" name="Rectangle 2"/>
          <p:cNvSpPr/>
          <p:nvPr/>
        </p:nvSpPr>
        <p:spPr>
          <a:xfrm>
            <a:off x="3275856" y="1876182"/>
            <a:ext cx="4339650" cy="369332"/>
          </a:xfrm>
          <a:prstGeom prst="rect">
            <a:avLst/>
          </a:prstGeom>
        </p:spPr>
        <p:txBody>
          <a:bodyPr wrap="none">
            <a:spAutoFit/>
          </a:bodyPr>
          <a:lstStyle/>
          <a:p>
            <a:pPr fontAlgn="base">
              <a:spcBef>
                <a:spcPct val="0"/>
              </a:spcBef>
              <a:spcAft>
                <a:spcPct val="0"/>
              </a:spcAft>
            </a:pPr>
            <a:r>
              <a:rPr lang="en-US" altLang="en-US" dirty="0">
                <a:solidFill>
                  <a:srgbClr val="000000"/>
                </a:solidFill>
              </a:rPr>
              <a:t>The </a:t>
            </a:r>
            <a:r>
              <a:rPr lang="en-US" altLang="en-US" dirty="0" smtClean="0">
                <a:solidFill>
                  <a:srgbClr val="000000"/>
                </a:solidFill>
              </a:rPr>
              <a:t>Intensified Charged </a:t>
            </a:r>
            <a:r>
              <a:rPr lang="en-US" altLang="en-US" dirty="0">
                <a:solidFill>
                  <a:srgbClr val="000000"/>
                </a:solidFill>
              </a:rPr>
              <a:t>Coupled Device</a:t>
            </a:r>
          </a:p>
        </p:txBody>
      </p:sp>
      <p:grpSp>
        <p:nvGrpSpPr>
          <p:cNvPr id="7" name="Group 6"/>
          <p:cNvGrpSpPr/>
          <p:nvPr/>
        </p:nvGrpSpPr>
        <p:grpSpPr>
          <a:xfrm>
            <a:off x="1656787" y="2060848"/>
            <a:ext cx="826981" cy="1368152"/>
            <a:chOff x="1656787" y="2060848"/>
            <a:chExt cx="826981" cy="1368152"/>
          </a:xfrm>
        </p:grpSpPr>
        <p:sp>
          <p:nvSpPr>
            <p:cNvPr id="4" name="Rectangle 3"/>
            <p:cNvSpPr/>
            <p:nvPr/>
          </p:nvSpPr>
          <p:spPr>
            <a:xfrm>
              <a:off x="1656787" y="2060848"/>
              <a:ext cx="826981"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stCxn id="4" idx="2"/>
            </p:cNvCxnSpPr>
            <p:nvPr/>
          </p:nvCxnSpPr>
          <p:spPr>
            <a:xfrm flipH="1">
              <a:off x="1979712" y="2564904"/>
              <a:ext cx="90566" cy="86409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Rectangle 11"/>
          <p:cNvSpPr/>
          <p:nvPr/>
        </p:nvSpPr>
        <p:spPr>
          <a:xfrm>
            <a:off x="5861827" y="6094731"/>
            <a:ext cx="1893019" cy="276999"/>
          </a:xfrm>
          <a:prstGeom prst="rect">
            <a:avLst/>
          </a:prstGeom>
        </p:spPr>
        <p:txBody>
          <a:bodyPr wrap="none">
            <a:spAutoFit/>
          </a:bodyPr>
          <a:lstStyle/>
          <a:p>
            <a:r>
              <a:rPr lang="en-US" sz="1200" dirty="0"/>
              <a:t>http://www.photonis.com/</a:t>
            </a:r>
          </a:p>
        </p:txBody>
      </p:sp>
      <p:pic>
        <p:nvPicPr>
          <p:cNvPr id="1028" name="Picture 4" descr="http://katodnv.com/upload/iblock/429/429b856e5704474bade295cc05ef264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2507" y="2305496"/>
            <a:ext cx="2823379" cy="187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65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98" y="3068960"/>
            <a:ext cx="3343275" cy="24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2437" y="1992923"/>
            <a:ext cx="5670376" cy="369332"/>
          </a:xfrm>
          <a:prstGeom prst="rect">
            <a:avLst/>
          </a:prstGeom>
        </p:spPr>
        <p:txBody>
          <a:bodyPr wrap="square">
            <a:spAutoFit/>
          </a:bodyPr>
          <a:lstStyle/>
          <a:p>
            <a:r>
              <a:rPr lang="en-US" dirty="0"/>
              <a:t>Electron Multiplying Charged Coupled Devices</a:t>
            </a:r>
          </a:p>
        </p:txBody>
      </p:sp>
      <p:sp>
        <p:nvSpPr>
          <p:cNvPr id="8" name="Text Box 8"/>
          <p:cNvSpPr txBox="1">
            <a:spLocks noChangeArrowheads="1"/>
          </p:cNvSpPr>
          <p:nvPr/>
        </p:nvSpPr>
        <p:spPr bwMode="auto">
          <a:xfrm>
            <a:off x="452437" y="1544638"/>
            <a:ext cx="352673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b="1" dirty="0"/>
              <a:t>THE </a:t>
            </a:r>
            <a:r>
              <a:rPr lang="en-US" altLang="en-US" sz="2400" b="1" dirty="0" smtClean="0"/>
              <a:t>EMCCD CAMERA </a:t>
            </a:r>
            <a:endParaRPr lang="en-US" altLang="en-US" sz="2400" b="1" dirty="0"/>
          </a:p>
        </p:txBody>
      </p:sp>
      <p:grpSp>
        <p:nvGrpSpPr>
          <p:cNvPr id="13" name="Group 12"/>
          <p:cNvGrpSpPr/>
          <p:nvPr/>
        </p:nvGrpSpPr>
        <p:grpSpPr>
          <a:xfrm>
            <a:off x="4820115" y="2388766"/>
            <a:ext cx="3844978" cy="3747794"/>
            <a:chOff x="4820115" y="2388766"/>
            <a:chExt cx="3844978" cy="3747794"/>
          </a:xfrm>
        </p:grpSpPr>
        <p:pic>
          <p:nvPicPr>
            <p:cNvPr id="1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2388766"/>
              <a:ext cx="2835539" cy="154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820115" y="4105235"/>
              <a:ext cx="3844978" cy="2031325"/>
            </a:xfrm>
            <a:prstGeom prst="rect">
              <a:avLst/>
            </a:prstGeom>
          </p:spPr>
          <p:txBody>
            <a:bodyPr wrap="square">
              <a:spAutoFit/>
            </a:bodyPr>
            <a:lstStyle/>
            <a:p>
              <a:r>
                <a:rPr lang="en-US" sz="1400" b="1" dirty="0" smtClean="0"/>
                <a:t>Raptor Hawk EM-246 </a:t>
              </a:r>
            </a:p>
            <a:p>
              <a:r>
                <a:rPr lang="en-US" sz="1400" b="1" dirty="0" smtClean="0"/>
                <a:t>Color </a:t>
              </a:r>
              <a:r>
                <a:rPr lang="en-US" sz="1400" b="1" dirty="0"/>
                <a:t>EMCCD </a:t>
              </a:r>
              <a:r>
                <a:rPr lang="en-US" sz="1400" b="1" dirty="0" smtClean="0"/>
                <a:t>camera </a:t>
              </a:r>
            </a:p>
            <a:p>
              <a:r>
                <a:rPr lang="en-US" sz="1400" dirty="0" smtClean="0"/>
                <a:t>Electron </a:t>
              </a:r>
              <a:r>
                <a:rPr lang="en-US" sz="1400" dirty="0"/>
                <a:t>Multiplying Charge Coupled Device</a:t>
              </a:r>
            </a:p>
            <a:p>
              <a:r>
                <a:rPr lang="en-US" sz="1400" dirty="0" smtClean="0"/>
                <a:t>Fujinon F1.4 Circular </a:t>
              </a:r>
              <a:r>
                <a:rPr lang="en-US" sz="1400" dirty="0"/>
                <a:t>Fisheye 185° </a:t>
              </a:r>
            </a:p>
            <a:p>
              <a:r>
                <a:rPr lang="en-US" sz="1400" dirty="0"/>
                <a:t>Time resolution: 25 msec (real time) </a:t>
              </a:r>
              <a:br>
                <a:rPr lang="en-US" sz="1400" dirty="0"/>
              </a:br>
              <a:r>
                <a:rPr lang="en-US" sz="1400" dirty="0" smtClean="0"/>
                <a:t>PAL 25 </a:t>
              </a:r>
              <a:r>
                <a:rPr lang="en-US" sz="1400" dirty="0"/>
                <a:t>frames </a:t>
              </a:r>
              <a:r>
                <a:rPr lang="en-US" sz="1400" dirty="0" smtClean="0"/>
                <a:t>/ second</a:t>
              </a:r>
              <a:r>
                <a:rPr lang="en-US" sz="1400" dirty="0"/>
                <a:t> </a:t>
              </a:r>
              <a:br>
                <a:rPr lang="en-US" sz="1400" dirty="0"/>
              </a:br>
              <a:r>
                <a:rPr lang="en-US" sz="1400" dirty="0"/>
                <a:t>Color matrix: CYMG</a:t>
              </a:r>
            </a:p>
            <a:p>
              <a:r>
                <a:rPr lang="en-US" sz="1400" dirty="0"/>
                <a:t>Frame accumulation ~</a:t>
              </a:r>
              <a:r>
                <a:rPr lang="en-US" sz="1400" dirty="0" smtClean="0"/>
                <a:t>1s</a:t>
              </a:r>
            </a:p>
            <a:p>
              <a:r>
                <a:rPr lang="en-US" sz="1400" dirty="0"/>
                <a:t>Dimension: 43 x 43 x 50 </a:t>
              </a:r>
              <a:r>
                <a:rPr lang="en-US" sz="1400" dirty="0" smtClean="0"/>
                <a:t>mm</a:t>
              </a:r>
              <a:r>
                <a:rPr lang="en-US" sz="1400" baseline="30000" dirty="0" smtClean="0"/>
                <a:t>3</a:t>
              </a:r>
              <a:endParaRPr lang="en-US" sz="1400" dirty="0"/>
            </a:p>
          </p:txBody>
        </p:sp>
      </p:grpSp>
      <p:sp>
        <p:nvSpPr>
          <p:cNvPr id="4" name="TextBox 3"/>
          <p:cNvSpPr txBox="1"/>
          <p:nvPr/>
        </p:nvSpPr>
        <p:spPr>
          <a:xfrm>
            <a:off x="323528" y="5589240"/>
            <a:ext cx="4364703" cy="461665"/>
          </a:xfrm>
          <a:prstGeom prst="rect">
            <a:avLst/>
          </a:prstGeom>
          <a:noFill/>
        </p:spPr>
        <p:txBody>
          <a:bodyPr wrap="square" rtlCol="0">
            <a:spAutoFit/>
          </a:bodyPr>
          <a:lstStyle/>
          <a:p>
            <a:r>
              <a:rPr lang="en-US" sz="1200" dirty="0" smtClean="0"/>
              <a:t>Photoelectrons from the CCD are amplified by impact ionization through a high voltage serial register.</a:t>
            </a:r>
            <a:endParaRPr lang="en-US" sz="1200" dirty="0"/>
          </a:p>
        </p:txBody>
      </p:sp>
      <p:grpSp>
        <p:nvGrpSpPr>
          <p:cNvPr id="11" name="Group 10"/>
          <p:cNvGrpSpPr/>
          <p:nvPr/>
        </p:nvGrpSpPr>
        <p:grpSpPr>
          <a:xfrm>
            <a:off x="2699792" y="4221088"/>
            <a:ext cx="720080" cy="1368152"/>
            <a:chOff x="2699792" y="4221088"/>
            <a:chExt cx="720080" cy="1368152"/>
          </a:xfrm>
        </p:grpSpPr>
        <p:sp>
          <p:nvSpPr>
            <p:cNvPr id="5" name="Rectangle 4"/>
            <p:cNvSpPr/>
            <p:nvPr/>
          </p:nvSpPr>
          <p:spPr>
            <a:xfrm>
              <a:off x="2699792" y="4221088"/>
              <a:ext cx="432048"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2915816" y="5013176"/>
              <a:ext cx="504056" cy="57606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88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3392" y="1628800"/>
            <a:ext cx="5574381" cy="461665"/>
          </a:xfrm>
          <a:prstGeom prst="rect">
            <a:avLst/>
          </a:prstGeom>
        </p:spPr>
        <p:txBody>
          <a:bodyPr wrap="square">
            <a:spAutoFit/>
          </a:bodyPr>
          <a:lstStyle/>
          <a:p>
            <a:pPr algn="ctr"/>
            <a:r>
              <a:rPr lang="en-US" altLang="en-US" sz="2400" b="1" dirty="0" smtClean="0"/>
              <a:t>The Substorm of December 4, </a:t>
            </a:r>
            <a:r>
              <a:rPr lang="de-DE" altLang="en-US" sz="2400" b="1" dirty="0" smtClean="0"/>
              <a:t> 2013</a:t>
            </a:r>
            <a:endParaRPr lang="en-US" altLang="en-US" sz="2400" b="1" dirty="0" smtClean="0"/>
          </a:p>
        </p:txBody>
      </p:sp>
      <p:pic>
        <p:nvPicPr>
          <p:cNvPr id="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7544" y="6051566"/>
            <a:ext cx="2012089" cy="369332"/>
          </a:xfrm>
          <a:prstGeom prst="rect">
            <a:avLst/>
          </a:prstGeom>
          <a:noFill/>
        </p:spPr>
        <p:txBody>
          <a:bodyPr wrap="none" rtlCol="0">
            <a:spAutoFit/>
          </a:bodyPr>
          <a:lstStyle/>
          <a:p>
            <a:r>
              <a:rPr lang="en-US" dirty="0" smtClean="0"/>
              <a:t>Estimated Kp  = 1</a:t>
            </a:r>
            <a:endParaRPr lang="en-US" dirty="0"/>
          </a:p>
        </p:txBody>
      </p:sp>
      <p:sp>
        <p:nvSpPr>
          <p:cNvPr id="3" name="Rectangle 2"/>
          <p:cNvSpPr/>
          <p:nvPr/>
        </p:nvSpPr>
        <p:spPr>
          <a:xfrm>
            <a:off x="3030793" y="5856947"/>
            <a:ext cx="5502415" cy="923330"/>
          </a:xfrm>
          <a:prstGeom prst="rect">
            <a:avLst/>
          </a:prstGeom>
        </p:spPr>
        <p:txBody>
          <a:bodyPr wrap="square">
            <a:spAutoFit/>
          </a:bodyPr>
          <a:lstStyle/>
          <a:p>
            <a:r>
              <a:rPr lang="en-US" dirty="0" smtClean="0"/>
              <a:t>An ordinary </a:t>
            </a:r>
            <a:r>
              <a:rPr lang="en-US" dirty="0"/>
              <a:t>aurora that was associated with a </a:t>
            </a:r>
            <a:r>
              <a:rPr lang="en-US" dirty="0" smtClean="0"/>
              <a:t>co -rotating </a:t>
            </a:r>
            <a:r>
              <a:rPr lang="en-US" dirty="0"/>
              <a:t>i</a:t>
            </a:r>
            <a:r>
              <a:rPr lang="en-US" dirty="0" smtClean="0"/>
              <a:t>nteraction </a:t>
            </a:r>
            <a:r>
              <a:rPr lang="en-US" dirty="0"/>
              <a:t>region, CIT, in the solar wind. </a:t>
            </a:r>
            <a:r>
              <a:rPr lang="en-US" dirty="0" smtClean="0"/>
              <a:t>Originate from coronal holes on the sun.</a:t>
            </a:r>
            <a:endParaRPr lang="en-US" dirty="0"/>
          </a:p>
        </p:txBody>
      </p:sp>
      <p:grpSp>
        <p:nvGrpSpPr>
          <p:cNvPr id="10" name="Group 9"/>
          <p:cNvGrpSpPr/>
          <p:nvPr/>
        </p:nvGrpSpPr>
        <p:grpSpPr>
          <a:xfrm>
            <a:off x="2754569" y="2471521"/>
            <a:ext cx="5905425" cy="3385426"/>
            <a:chOff x="341709" y="2132856"/>
            <a:chExt cx="8191500" cy="3429000"/>
          </a:xfrm>
        </p:grpSpPr>
        <p:pic>
          <p:nvPicPr>
            <p:cNvPr id="3074" name="Picture 2" descr="C:\Users\freds\AppData\Local\Microsoft\Windows\Temporary Internet Files\Content.Outlook\6ZP5T3QL\mkstackplo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709" y="2132856"/>
              <a:ext cx="8191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608" y="2808653"/>
              <a:ext cx="1718613" cy="246221"/>
            </a:xfrm>
            <a:prstGeom prst="rect">
              <a:avLst/>
            </a:prstGeom>
            <a:noFill/>
          </p:spPr>
          <p:txBody>
            <a:bodyPr wrap="square" rtlCol="0">
              <a:spAutoFit/>
            </a:bodyPr>
            <a:lstStyle/>
            <a:p>
              <a:r>
                <a:rPr lang="en-US" sz="1000" dirty="0" smtClean="0">
                  <a:solidFill>
                    <a:srgbClr val="FF0000"/>
                  </a:solidFill>
                </a:rPr>
                <a:t>Longyearbyen</a:t>
              </a:r>
              <a:endParaRPr lang="en-US" sz="1000" dirty="0">
                <a:solidFill>
                  <a:srgbClr val="FF0000"/>
                </a:solidFill>
              </a:endParaRPr>
            </a:p>
          </p:txBody>
        </p:sp>
        <p:sp>
          <p:nvSpPr>
            <p:cNvPr id="6" name="TextBox 5"/>
            <p:cNvSpPr txBox="1"/>
            <p:nvPr/>
          </p:nvSpPr>
          <p:spPr>
            <a:xfrm>
              <a:off x="1043608" y="3485553"/>
              <a:ext cx="1839394" cy="246221"/>
            </a:xfrm>
            <a:prstGeom prst="rect">
              <a:avLst/>
            </a:prstGeom>
            <a:noFill/>
          </p:spPr>
          <p:txBody>
            <a:bodyPr wrap="square" rtlCol="0">
              <a:spAutoFit/>
            </a:bodyPr>
            <a:lstStyle/>
            <a:p>
              <a:r>
                <a:rPr lang="en-US" sz="1000" dirty="0" smtClean="0">
                  <a:solidFill>
                    <a:srgbClr val="0070C0"/>
                  </a:solidFill>
                </a:rPr>
                <a:t>Tromsø</a:t>
              </a:r>
              <a:endParaRPr lang="en-US" sz="1000" dirty="0">
                <a:solidFill>
                  <a:srgbClr val="0070C0"/>
                </a:solidFill>
              </a:endParaRPr>
            </a:p>
          </p:txBody>
        </p:sp>
        <p:sp>
          <p:nvSpPr>
            <p:cNvPr id="8" name="TextBox 7"/>
            <p:cNvSpPr txBox="1"/>
            <p:nvPr/>
          </p:nvSpPr>
          <p:spPr>
            <a:xfrm>
              <a:off x="1043608" y="4437112"/>
              <a:ext cx="660758" cy="246221"/>
            </a:xfrm>
            <a:prstGeom prst="rect">
              <a:avLst/>
            </a:prstGeom>
            <a:noFill/>
          </p:spPr>
          <p:txBody>
            <a:bodyPr wrap="none" rtlCol="0">
              <a:spAutoFit/>
            </a:bodyPr>
            <a:lstStyle/>
            <a:p>
              <a:r>
                <a:rPr lang="en-US" sz="1000" dirty="0" smtClean="0">
                  <a:solidFill>
                    <a:srgbClr val="00B050"/>
                  </a:solidFill>
                </a:rPr>
                <a:t>Dombås</a:t>
              </a:r>
              <a:endParaRPr lang="en-US" sz="1000" dirty="0">
                <a:solidFill>
                  <a:srgbClr val="00B050"/>
                </a:solidFill>
              </a:endParaRPr>
            </a:p>
          </p:txBody>
        </p:sp>
      </p:gr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2432482"/>
            <a:ext cx="2160019" cy="339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8627" y="121412"/>
            <a:ext cx="22447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260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kybar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3" descr="NY_UNIS_logoPNG_transp_b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5001" y="3904301"/>
            <a:ext cx="2012089" cy="1846659"/>
          </a:xfrm>
          <a:prstGeom prst="rect">
            <a:avLst/>
          </a:prstGeom>
          <a:noFill/>
        </p:spPr>
        <p:txBody>
          <a:bodyPr wrap="none" rtlCol="0">
            <a:spAutoFit/>
          </a:bodyPr>
          <a:lstStyle/>
          <a:p>
            <a:r>
              <a:rPr lang="en-US" sz="1200" b="1" dirty="0">
                <a:solidFill>
                  <a:schemeClr val="bg1">
                    <a:lumMod val="95000"/>
                  </a:schemeClr>
                </a:solidFill>
              </a:rPr>
              <a:t>DSLR </a:t>
            </a:r>
            <a:endParaRPr lang="en-US" sz="1200" b="1" dirty="0" smtClean="0">
              <a:solidFill>
                <a:schemeClr val="bg1">
                  <a:lumMod val="95000"/>
                </a:schemeClr>
              </a:solidFill>
            </a:endParaRPr>
          </a:p>
          <a:p>
            <a:r>
              <a:rPr lang="en-US" sz="1200" dirty="0" smtClean="0">
                <a:solidFill>
                  <a:schemeClr val="bg1">
                    <a:lumMod val="85000"/>
                  </a:schemeClr>
                </a:solidFill>
              </a:rPr>
              <a:t>Digital </a:t>
            </a:r>
            <a:r>
              <a:rPr lang="en-US" sz="1200" dirty="0">
                <a:solidFill>
                  <a:schemeClr val="bg1">
                    <a:lumMod val="85000"/>
                  </a:schemeClr>
                </a:solidFill>
              </a:rPr>
              <a:t>Single Lens Reflex </a:t>
            </a:r>
            <a:endParaRPr lang="en-US" sz="1200" dirty="0" smtClean="0">
              <a:solidFill>
                <a:schemeClr val="bg1">
                  <a:lumMod val="85000"/>
                </a:schemeClr>
              </a:solidFill>
            </a:endParaRPr>
          </a:p>
          <a:p>
            <a:r>
              <a:rPr lang="en-US" sz="1200" dirty="0">
                <a:solidFill>
                  <a:schemeClr val="bg1">
                    <a:lumMod val="85000"/>
                  </a:schemeClr>
                </a:solidFill>
              </a:rPr>
              <a:t>Circular Fisheye 180</a:t>
            </a:r>
            <a:r>
              <a:rPr lang="en-US" sz="1200" dirty="0" smtClean="0">
                <a:solidFill>
                  <a:schemeClr val="bg1">
                    <a:lumMod val="85000"/>
                  </a:schemeClr>
                </a:solidFill>
              </a:rPr>
              <a:t>°</a:t>
            </a:r>
          </a:p>
          <a:p>
            <a:r>
              <a:rPr lang="en-US" sz="1200" dirty="0" smtClean="0">
                <a:solidFill>
                  <a:schemeClr val="bg1">
                    <a:lumMod val="85000"/>
                  </a:schemeClr>
                </a:solidFill>
              </a:rPr>
              <a:t>Time </a:t>
            </a:r>
            <a:r>
              <a:rPr lang="en-US" sz="1200" dirty="0">
                <a:solidFill>
                  <a:schemeClr val="bg1">
                    <a:lumMod val="85000"/>
                  </a:schemeClr>
                </a:solidFill>
              </a:rPr>
              <a:t>resolution: 5 - 30 s </a:t>
            </a:r>
            <a:endParaRPr lang="en-US" sz="1200" dirty="0" smtClean="0">
              <a:solidFill>
                <a:schemeClr val="bg1">
                  <a:lumMod val="85000"/>
                </a:schemeClr>
              </a:solidFill>
            </a:endParaRPr>
          </a:p>
          <a:p>
            <a:r>
              <a:rPr lang="en-US" sz="1200" dirty="0" smtClean="0">
                <a:solidFill>
                  <a:schemeClr val="bg1">
                    <a:lumMod val="85000"/>
                  </a:schemeClr>
                </a:solidFill>
              </a:rPr>
              <a:t>Camera</a:t>
            </a:r>
            <a:r>
              <a:rPr lang="en-US" sz="1200" dirty="0">
                <a:solidFill>
                  <a:schemeClr val="bg1">
                    <a:lumMod val="85000"/>
                  </a:schemeClr>
                </a:solidFill>
              </a:rPr>
              <a:t>: Nikon D7000</a:t>
            </a:r>
            <a:br>
              <a:rPr lang="en-US" sz="1200" dirty="0">
                <a:solidFill>
                  <a:schemeClr val="bg1">
                    <a:lumMod val="85000"/>
                  </a:schemeClr>
                </a:solidFill>
              </a:rPr>
            </a:br>
            <a:r>
              <a:rPr lang="en-US" sz="1200" dirty="0">
                <a:solidFill>
                  <a:schemeClr val="bg1">
                    <a:lumMod val="85000"/>
                  </a:schemeClr>
                </a:solidFill>
              </a:rPr>
              <a:t>Lens: Sigma 4.5mm f/2.8  </a:t>
            </a:r>
            <a:br>
              <a:rPr lang="en-US" sz="1200" dirty="0">
                <a:solidFill>
                  <a:schemeClr val="bg1">
                    <a:lumMod val="85000"/>
                  </a:schemeClr>
                </a:solidFill>
              </a:rPr>
            </a:br>
            <a:r>
              <a:rPr lang="en-US" sz="1200" dirty="0">
                <a:solidFill>
                  <a:schemeClr val="bg1">
                    <a:lumMod val="85000"/>
                  </a:schemeClr>
                </a:solidFill>
              </a:rPr>
              <a:t>Nikon D7000 -16M pixels </a:t>
            </a:r>
            <a:br>
              <a:rPr lang="en-US" sz="1200" dirty="0">
                <a:solidFill>
                  <a:schemeClr val="bg1">
                    <a:lumMod val="85000"/>
                  </a:schemeClr>
                </a:solidFill>
              </a:rPr>
            </a:br>
            <a:r>
              <a:rPr lang="en-US" sz="1200" dirty="0">
                <a:solidFill>
                  <a:schemeClr val="bg1">
                    <a:lumMod val="85000"/>
                  </a:schemeClr>
                </a:solidFill>
              </a:rPr>
              <a:t>Color matrix: RGB</a:t>
            </a:r>
          </a:p>
          <a:p>
            <a:endParaRPr lang="en-US" dirty="0"/>
          </a:p>
        </p:txBody>
      </p:sp>
      <p:sp>
        <p:nvSpPr>
          <p:cNvPr id="22" name="TextBox 21"/>
          <p:cNvSpPr txBox="1"/>
          <p:nvPr/>
        </p:nvSpPr>
        <p:spPr>
          <a:xfrm>
            <a:off x="2411760" y="3874340"/>
            <a:ext cx="2719014" cy="1569660"/>
          </a:xfrm>
          <a:prstGeom prst="rect">
            <a:avLst/>
          </a:prstGeom>
          <a:noFill/>
        </p:spPr>
        <p:txBody>
          <a:bodyPr wrap="none" rtlCol="0">
            <a:spAutoFit/>
          </a:bodyPr>
          <a:lstStyle/>
          <a:p>
            <a:r>
              <a:rPr lang="en-US" sz="1200" b="1" dirty="0" smtClean="0">
                <a:solidFill>
                  <a:schemeClr val="bg1">
                    <a:lumMod val="95000"/>
                  </a:schemeClr>
                </a:solidFill>
              </a:rPr>
              <a:t>INTENSIFIED CCD</a:t>
            </a:r>
          </a:p>
          <a:p>
            <a:r>
              <a:rPr lang="en-US" sz="1200" dirty="0">
                <a:solidFill>
                  <a:schemeClr val="bg1">
                    <a:lumMod val="85000"/>
                  </a:schemeClr>
                </a:solidFill>
              </a:rPr>
              <a:t>4</a:t>
            </a:r>
            <a:r>
              <a:rPr lang="en-US" sz="1200" baseline="30000" dirty="0">
                <a:solidFill>
                  <a:schemeClr val="bg1">
                    <a:lumMod val="85000"/>
                  </a:schemeClr>
                </a:solidFill>
              </a:rPr>
              <a:t>th</a:t>
            </a:r>
            <a:r>
              <a:rPr lang="en-US" sz="1200" dirty="0">
                <a:solidFill>
                  <a:schemeClr val="bg1">
                    <a:lumMod val="85000"/>
                  </a:schemeClr>
                </a:solidFill>
              </a:rPr>
              <a:t> Gen </a:t>
            </a:r>
            <a:r>
              <a:rPr lang="en-US" sz="1200" dirty="0" smtClean="0">
                <a:solidFill>
                  <a:schemeClr val="bg1">
                    <a:lumMod val="85000"/>
                  </a:schemeClr>
                </a:solidFill>
              </a:rPr>
              <a:t>Light intensified vacuum tube</a:t>
            </a:r>
          </a:p>
          <a:p>
            <a:r>
              <a:rPr lang="en-US" sz="1200" dirty="0">
                <a:solidFill>
                  <a:schemeClr val="bg1">
                    <a:lumMod val="85000"/>
                  </a:schemeClr>
                </a:solidFill>
              </a:rPr>
              <a:t>Circular Fisheye 180</a:t>
            </a:r>
            <a:r>
              <a:rPr lang="en-US" sz="1200" dirty="0" smtClean="0">
                <a:solidFill>
                  <a:schemeClr val="bg1">
                    <a:lumMod val="85000"/>
                  </a:schemeClr>
                </a:solidFill>
              </a:rPr>
              <a:t>°</a:t>
            </a:r>
            <a:r>
              <a:rPr lang="en-US" sz="1200" dirty="0">
                <a:solidFill>
                  <a:schemeClr val="bg1">
                    <a:lumMod val="85000"/>
                  </a:schemeClr>
                </a:solidFill>
              </a:rPr>
              <a:t> </a:t>
            </a:r>
            <a:endParaRPr lang="en-US" sz="1200" dirty="0" smtClean="0">
              <a:solidFill>
                <a:schemeClr val="bg1">
                  <a:lumMod val="85000"/>
                </a:schemeClr>
              </a:solidFill>
            </a:endParaRPr>
          </a:p>
          <a:p>
            <a:r>
              <a:rPr lang="en-US" sz="1200" dirty="0" smtClean="0">
                <a:solidFill>
                  <a:schemeClr val="bg1">
                    <a:lumMod val="85000"/>
                  </a:schemeClr>
                </a:solidFill>
              </a:rPr>
              <a:t>Time </a:t>
            </a:r>
            <a:r>
              <a:rPr lang="en-US" sz="1200" dirty="0">
                <a:solidFill>
                  <a:schemeClr val="bg1">
                    <a:lumMod val="85000"/>
                  </a:schemeClr>
                </a:solidFill>
              </a:rPr>
              <a:t>resolution: </a:t>
            </a:r>
            <a:r>
              <a:rPr lang="en-US" sz="1200" dirty="0" smtClean="0">
                <a:solidFill>
                  <a:schemeClr val="bg1">
                    <a:lumMod val="85000"/>
                  </a:schemeClr>
                </a:solidFill>
              </a:rPr>
              <a:t>25 msec (real time)</a:t>
            </a:r>
            <a:r>
              <a:rPr lang="en-US" sz="1200" dirty="0">
                <a:solidFill>
                  <a:schemeClr val="bg1">
                    <a:lumMod val="85000"/>
                  </a:schemeClr>
                </a:solidFill>
              </a:rPr>
              <a:t> </a:t>
            </a:r>
            <a:endParaRPr lang="en-US" sz="1200" dirty="0" smtClean="0">
              <a:solidFill>
                <a:schemeClr val="bg1">
                  <a:lumMod val="85000"/>
                </a:schemeClr>
              </a:solidFill>
            </a:endParaRPr>
          </a:p>
          <a:p>
            <a:r>
              <a:rPr lang="en-US" sz="1200" dirty="0" smtClean="0">
                <a:solidFill>
                  <a:schemeClr val="bg1">
                    <a:lumMod val="85000"/>
                  </a:schemeClr>
                </a:solidFill>
              </a:rPr>
              <a:t>Camera</a:t>
            </a:r>
            <a:r>
              <a:rPr lang="en-US" sz="1200" dirty="0">
                <a:solidFill>
                  <a:schemeClr val="bg1">
                    <a:lumMod val="85000"/>
                  </a:schemeClr>
                </a:solidFill>
              </a:rPr>
              <a:t>: </a:t>
            </a:r>
            <a:r>
              <a:rPr lang="en-US" sz="1200" dirty="0" smtClean="0">
                <a:solidFill>
                  <a:schemeClr val="bg1">
                    <a:lumMod val="85000"/>
                  </a:schemeClr>
                </a:solidFill>
              </a:rPr>
              <a:t>Video CCD</a:t>
            </a:r>
            <a:r>
              <a:rPr lang="en-US" sz="1200" dirty="0">
                <a:solidFill>
                  <a:schemeClr val="bg1">
                    <a:lumMod val="85000"/>
                  </a:schemeClr>
                </a:solidFill>
              </a:rPr>
              <a:t/>
            </a:r>
            <a:br>
              <a:rPr lang="en-US" sz="1200" dirty="0">
                <a:solidFill>
                  <a:schemeClr val="bg1">
                    <a:lumMod val="85000"/>
                  </a:schemeClr>
                </a:solidFill>
              </a:rPr>
            </a:br>
            <a:r>
              <a:rPr lang="en-US" sz="1200" dirty="0" smtClean="0">
                <a:solidFill>
                  <a:schemeClr val="bg1">
                    <a:lumMod val="85000"/>
                  </a:schemeClr>
                </a:solidFill>
              </a:rPr>
              <a:t>NTSC:  30 frames /second</a:t>
            </a:r>
            <a:r>
              <a:rPr lang="en-US" sz="1200" dirty="0">
                <a:solidFill>
                  <a:schemeClr val="bg1">
                    <a:lumMod val="85000"/>
                  </a:schemeClr>
                </a:solidFill>
              </a:rPr>
              <a:t> </a:t>
            </a:r>
            <a:br>
              <a:rPr lang="en-US" sz="1200" dirty="0">
                <a:solidFill>
                  <a:schemeClr val="bg1">
                    <a:lumMod val="85000"/>
                  </a:schemeClr>
                </a:solidFill>
              </a:rPr>
            </a:br>
            <a:r>
              <a:rPr lang="en-US" sz="1200" dirty="0" smtClean="0">
                <a:solidFill>
                  <a:schemeClr val="bg1">
                    <a:lumMod val="85000"/>
                  </a:schemeClr>
                </a:solidFill>
              </a:rPr>
              <a:t>Monochrome</a:t>
            </a:r>
          </a:p>
          <a:p>
            <a:r>
              <a:rPr lang="en-US" sz="1200" dirty="0" smtClean="0">
                <a:solidFill>
                  <a:schemeClr val="bg1">
                    <a:lumMod val="85000"/>
                  </a:schemeClr>
                </a:solidFill>
              </a:rPr>
              <a:t>Frame accumulation ~1s (30 frames)</a:t>
            </a:r>
            <a:endParaRPr lang="en-US" sz="1200" dirty="0">
              <a:solidFill>
                <a:schemeClr val="bg1">
                  <a:lumMod val="85000"/>
                </a:schemeClr>
              </a:solidFill>
            </a:endParaRPr>
          </a:p>
        </p:txBody>
      </p:sp>
      <p:sp>
        <p:nvSpPr>
          <p:cNvPr id="23" name="TextBox 22"/>
          <p:cNvSpPr txBox="1"/>
          <p:nvPr/>
        </p:nvSpPr>
        <p:spPr>
          <a:xfrm>
            <a:off x="5449394" y="3874340"/>
            <a:ext cx="3182281" cy="1569660"/>
          </a:xfrm>
          <a:prstGeom prst="rect">
            <a:avLst/>
          </a:prstGeom>
          <a:noFill/>
        </p:spPr>
        <p:txBody>
          <a:bodyPr wrap="none" rtlCol="0">
            <a:spAutoFit/>
          </a:bodyPr>
          <a:lstStyle/>
          <a:p>
            <a:r>
              <a:rPr lang="en-US" sz="1200" b="1" dirty="0" smtClean="0">
                <a:solidFill>
                  <a:schemeClr val="bg1">
                    <a:lumMod val="95000"/>
                  </a:schemeClr>
                </a:solidFill>
              </a:rPr>
              <a:t>Color EMCCD camera</a:t>
            </a:r>
          </a:p>
          <a:p>
            <a:r>
              <a:rPr lang="en-US" sz="1200" dirty="0" smtClean="0">
                <a:solidFill>
                  <a:schemeClr val="bg1">
                    <a:lumMod val="85000"/>
                  </a:schemeClr>
                </a:solidFill>
              </a:rPr>
              <a:t>Electron Multiplying Charge Coupled Device</a:t>
            </a:r>
          </a:p>
          <a:p>
            <a:r>
              <a:rPr lang="en-US" sz="1200" dirty="0">
                <a:solidFill>
                  <a:schemeClr val="bg1">
                    <a:lumMod val="85000"/>
                  </a:schemeClr>
                </a:solidFill>
              </a:rPr>
              <a:t>Circular Fisheye </a:t>
            </a:r>
            <a:r>
              <a:rPr lang="en-US" sz="1200" dirty="0" smtClean="0">
                <a:solidFill>
                  <a:schemeClr val="bg1">
                    <a:lumMod val="85000"/>
                  </a:schemeClr>
                </a:solidFill>
              </a:rPr>
              <a:t>185°</a:t>
            </a:r>
            <a:r>
              <a:rPr lang="en-US" sz="1200" dirty="0">
                <a:solidFill>
                  <a:schemeClr val="bg1">
                    <a:lumMod val="85000"/>
                  </a:schemeClr>
                </a:solidFill>
              </a:rPr>
              <a:t> </a:t>
            </a:r>
            <a:endParaRPr lang="en-US" sz="1200" dirty="0" smtClean="0">
              <a:solidFill>
                <a:schemeClr val="bg1">
                  <a:lumMod val="85000"/>
                </a:schemeClr>
              </a:solidFill>
            </a:endParaRPr>
          </a:p>
          <a:p>
            <a:r>
              <a:rPr lang="en-US" sz="1200" dirty="0" smtClean="0">
                <a:solidFill>
                  <a:schemeClr val="bg1">
                    <a:lumMod val="85000"/>
                  </a:schemeClr>
                </a:solidFill>
              </a:rPr>
              <a:t>Time </a:t>
            </a:r>
            <a:r>
              <a:rPr lang="en-US" sz="1200" dirty="0">
                <a:solidFill>
                  <a:schemeClr val="bg1">
                    <a:lumMod val="85000"/>
                  </a:schemeClr>
                </a:solidFill>
              </a:rPr>
              <a:t>resolution: </a:t>
            </a:r>
            <a:r>
              <a:rPr lang="en-US" sz="1200" dirty="0" smtClean="0">
                <a:solidFill>
                  <a:schemeClr val="bg1">
                    <a:lumMod val="85000"/>
                  </a:schemeClr>
                </a:solidFill>
              </a:rPr>
              <a:t>25 msec (real time)</a:t>
            </a:r>
            <a:r>
              <a:rPr lang="en-US" sz="1200" dirty="0">
                <a:solidFill>
                  <a:schemeClr val="bg1">
                    <a:lumMod val="85000"/>
                  </a:schemeClr>
                </a:solidFill>
              </a:rPr>
              <a:t> </a:t>
            </a:r>
            <a:endParaRPr lang="en-US" sz="1200" dirty="0" smtClean="0">
              <a:solidFill>
                <a:schemeClr val="bg1">
                  <a:lumMod val="85000"/>
                </a:schemeClr>
              </a:solidFill>
            </a:endParaRPr>
          </a:p>
          <a:p>
            <a:r>
              <a:rPr lang="en-US" sz="1200" dirty="0" smtClean="0">
                <a:solidFill>
                  <a:schemeClr val="bg1">
                    <a:lumMod val="85000"/>
                  </a:schemeClr>
                </a:solidFill>
              </a:rPr>
              <a:t>Camera</a:t>
            </a:r>
            <a:r>
              <a:rPr lang="en-US" sz="1200" dirty="0">
                <a:solidFill>
                  <a:schemeClr val="bg1">
                    <a:lumMod val="85000"/>
                  </a:schemeClr>
                </a:solidFill>
              </a:rPr>
              <a:t>: </a:t>
            </a:r>
            <a:r>
              <a:rPr lang="en-US" sz="1200" dirty="0" smtClean="0">
                <a:solidFill>
                  <a:schemeClr val="bg1">
                    <a:lumMod val="85000"/>
                  </a:schemeClr>
                </a:solidFill>
              </a:rPr>
              <a:t>Raptor Hawk EM246</a:t>
            </a:r>
            <a:r>
              <a:rPr lang="en-US" sz="1200" dirty="0">
                <a:solidFill>
                  <a:schemeClr val="bg1">
                    <a:lumMod val="85000"/>
                  </a:schemeClr>
                </a:solidFill>
              </a:rPr>
              <a:t/>
            </a:r>
            <a:br>
              <a:rPr lang="en-US" sz="1200" dirty="0">
                <a:solidFill>
                  <a:schemeClr val="bg1">
                    <a:lumMod val="85000"/>
                  </a:schemeClr>
                </a:solidFill>
              </a:rPr>
            </a:br>
            <a:r>
              <a:rPr lang="en-US" sz="1200" dirty="0" smtClean="0">
                <a:solidFill>
                  <a:schemeClr val="bg1">
                    <a:lumMod val="85000"/>
                  </a:schemeClr>
                </a:solidFill>
              </a:rPr>
              <a:t>PAL:  25 frames / second</a:t>
            </a:r>
            <a:r>
              <a:rPr lang="en-US" sz="1200" dirty="0">
                <a:solidFill>
                  <a:schemeClr val="bg1">
                    <a:lumMod val="85000"/>
                  </a:schemeClr>
                </a:solidFill>
              </a:rPr>
              <a:t> </a:t>
            </a:r>
            <a:br>
              <a:rPr lang="en-US" sz="1200" dirty="0">
                <a:solidFill>
                  <a:schemeClr val="bg1">
                    <a:lumMod val="85000"/>
                  </a:schemeClr>
                </a:solidFill>
              </a:rPr>
            </a:br>
            <a:r>
              <a:rPr lang="en-US" sz="1200" dirty="0" smtClean="0">
                <a:solidFill>
                  <a:schemeClr val="bg1">
                    <a:lumMod val="85000"/>
                  </a:schemeClr>
                </a:solidFill>
              </a:rPr>
              <a:t>Color matrix: CYMG</a:t>
            </a:r>
          </a:p>
          <a:p>
            <a:r>
              <a:rPr lang="en-US" sz="1200" dirty="0" smtClean="0">
                <a:solidFill>
                  <a:schemeClr val="bg1">
                    <a:lumMod val="85000"/>
                  </a:schemeClr>
                </a:solidFill>
              </a:rPr>
              <a:t>Frame accumulation ~1s (25 frames)</a:t>
            </a:r>
            <a:endParaRPr lang="en-US" sz="1200" dirty="0">
              <a:solidFill>
                <a:schemeClr val="bg1">
                  <a:lumMod val="85000"/>
                </a:schemeClr>
              </a:solidFill>
            </a:endParaRPr>
          </a:p>
        </p:txBody>
      </p:sp>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7459" y="5769910"/>
            <a:ext cx="1944216" cy="1062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descr="Photo of the FMI all-sky camer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03848" y="5759471"/>
            <a:ext cx="1650482" cy="105840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6959" y="5769910"/>
            <a:ext cx="1768309" cy="10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1520" y="5750296"/>
            <a:ext cx="1304544" cy="105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98563" y="5768649"/>
            <a:ext cx="1582971" cy="104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5001" y="5491650"/>
            <a:ext cx="8316178" cy="276999"/>
          </a:xfrm>
          <a:prstGeom prst="rect">
            <a:avLst/>
          </a:prstGeom>
          <a:noFill/>
        </p:spPr>
        <p:txBody>
          <a:bodyPr wrap="square" rtlCol="0">
            <a:spAutoFit/>
          </a:bodyPr>
          <a:lstStyle/>
          <a:p>
            <a:r>
              <a:rPr lang="en-US" sz="1200" dirty="0" smtClean="0">
                <a:solidFill>
                  <a:schemeClr val="accent3"/>
                </a:solidFill>
              </a:rPr>
              <a:t>Price (NOK) : 15K               10-15K                             500K                              500-800K                               80K        </a:t>
            </a:r>
            <a:endParaRPr lang="en-US" sz="1200" dirty="0">
              <a:solidFill>
                <a:schemeClr val="accent3"/>
              </a:solidFill>
            </a:endParaRPr>
          </a:p>
        </p:txBody>
      </p:sp>
      <p:sp>
        <p:nvSpPr>
          <p:cNvPr id="3" name="Rectangle 2"/>
          <p:cNvSpPr/>
          <p:nvPr/>
        </p:nvSpPr>
        <p:spPr>
          <a:xfrm>
            <a:off x="5406368" y="174583"/>
            <a:ext cx="2497799" cy="646331"/>
          </a:xfrm>
          <a:prstGeom prst="rect">
            <a:avLst/>
          </a:prstGeom>
        </p:spPr>
        <p:txBody>
          <a:bodyPr wrap="none">
            <a:spAutoFit/>
          </a:bodyPr>
          <a:lstStyle/>
          <a:p>
            <a:r>
              <a:rPr lang="en-US" altLang="en-US" b="1" dirty="0" smtClean="0">
                <a:solidFill>
                  <a:schemeClr val="bg1"/>
                </a:solidFill>
              </a:rPr>
              <a:t>KHO</a:t>
            </a:r>
            <a:endParaRPr lang="en-US" altLang="en-US" b="1" dirty="0">
              <a:solidFill>
                <a:schemeClr val="bg1"/>
              </a:solidFill>
            </a:endParaRPr>
          </a:p>
          <a:p>
            <a:r>
              <a:rPr lang="en-US" altLang="en-US" b="1" dirty="0" smtClean="0">
                <a:solidFill>
                  <a:schemeClr val="bg1"/>
                </a:solidFill>
              </a:rPr>
              <a:t>4</a:t>
            </a:r>
            <a:r>
              <a:rPr lang="en-US" altLang="en-US" b="1" baseline="30000" dirty="0" smtClean="0">
                <a:solidFill>
                  <a:schemeClr val="bg1"/>
                </a:solidFill>
              </a:rPr>
              <a:t>th</a:t>
            </a:r>
            <a:r>
              <a:rPr lang="en-US" altLang="en-US" b="1" dirty="0" smtClean="0">
                <a:solidFill>
                  <a:schemeClr val="bg1"/>
                </a:solidFill>
              </a:rPr>
              <a:t> of December 2013</a:t>
            </a:r>
          </a:p>
        </p:txBody>
      </p:sp>
      <p:pic>
        <p:nvPicPr>
          <p:cNvPr id="7" name="12-04-2013-DSLR_640x48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126503" y="1640307"/>
            <a:ext cx="2396532" cy="1797399"/>
          </a:xfrm>
          <a:prstGeom prst="rect">
            <a:avLst/>
          </a:prstGeom>
        </p:spPr>
      </p:pic>
      <p:pic>
        <p:nvPicPr>
          <p:cNvPr id="8" name="12-04-2013-ALSC-Sum.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7"/>
          <a:stretch>
            <a:fillRect/>
          </a:stretch>
        </p:blipFill>
        <p:spPr>
          <a:xfrm>
            <a:off x="2565024" y="1457787"/>
            <a:ext cx="2883253" cy="2162440"/>
          </a:xfrm>
          <a:prstGeom prst="rect">
            <a:avLst/>
          </a:prstGeom>
        </p:spPr>
      </p:pic>
      <p:pic>
        <p:nvPicPr>
          <p:cNvPr id="9" name="12-04-2013-EMCCD.avi">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8"/>
          <a:stretch>
            <a:fillRect/>
          </a:stretch>
        </p:blipFill>
        <p:spPr>
          <a:xfrm>
            <a:off x="5598907" y="1457787"/>
            <a:ext cx="2883253" cy="2162440"/>
          </a:xfrm>
          <a:prstGeom prst="rect">
            <a:avLst/>
          </a:prstGeom>
        </p:spPr>
      </p:pic>
    </p:spTree>
    <p:extLst>
      <p:ext uri="{BB962C8B-B14F-4D97-AF65-F5344CB8AC3E}">
        <p14:creationId xmlns:p14="http://schemas.microsoft.com/office/powerpoint/2010/main" val="147010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044"/>
                                        </p:tgtEl>
                                        <p:attrNameLst>
                                          <p:attrName>style.visibility</p:attrName>
                                        </p:attrNameLst>
                                      </p:cBhvr>
                                      <p:to>
                                        <p:strVal val="visible"/>
                                      </p:to>
                                    </p:set>
                                    <p:animEffect transition="in" filter="fade">
                                      <p:cBhvr>
                                        <p:cTn id="16" dur="5000"/>
                                        <p:tgtEl>
                                          <p:spTgt spid="1044"/>
                                        </p:tgtEl>
                                      </p:cBhvr>
                                    </p:animEffect>
                                  </p:childTnLst>
                                </p:cTn>
                              </p:par>
                              <p:par>
                                <p:cTn id="17" presetID="10" presetClass="entr" presetSubtype="0" fill="hold" nodeType="withEffect">
                                  <p:stCondLst>
                                    <p:cond delay="0"/>
                                  </p:stCondLst>
                                  <p:childTnLst>
                                    <p:set>
                                      <p:cBhvr>
                                        <p:cTn id="18" dur="1" fill="hold">
                                          <p:stCondLst>
                                            <p:cond delay="0"/>
                                          </p:stCondLst>
                                        </p:cTn>
                                        <p:tgtEl>
                                          <p:spTgt spid="1045"/>
                                        </p:tgtEl>
                                        <p:attrNameLst>
                                          <p:attrName>style.visibility</p:attrName>
                                        </p:attrNameLst>
                                      </p:cBhvr>
                                      <p:to>
                                        <p:strVal val="visible"/>
                                      </p:to>
                                    </p:set>
                                    <p:animEffect transition="in" filter="fade">
                                      <p:cBhvr>
                                        <p:cTn id="19" dur="5000"/>
                                        <p:tgtEl>
                                          <p:spTgt spid="1045"/>
                                        </p:tgtEl>
                                      </p:cBhvr>
                                    </p:animEffect>
                                  </p:childTnLst>
                                </p:cTn>
                              </p:par>
                              <p:par>
                                <p:cTn id="20" presetID="10" presetClass="entr" presetSubtype="0" fill="hold" nodeType="withEffect">
                                  <p:stCondLst>
                                    <p:cond delay="0"/>
                                  </p:stCondLst>
                                  <p:childTnLst>
                                    <p:set>
                                      <p:cBhvr>
                                        <p:cTn id="21" dur="1" fill="hold">
                                          <p:stCondLst>
                                            <p:cond delay="0"/>
                                          </p:stCondLst>
                                        </p:cTn>
                                        <p:tgtEl>
                                          <p:spTgt spid="1035"/>
                                        </p:tgtEl>
                                        <p:attrNameLst>
                                          <p:attrName>style.visibility</p:attrName>
                                        </p:attrNameLst>
                                      </p:cBhvr>
                                      <p:to>
                                        <p:strVal val="visible"/>
                                      </p:to>
                                    </p:set>
                                    <p:animEffect transition="in" filter="fade">
                                      <p:cBhvr>
                                        <p:cTn id="22" dur="5000"/>
                                        <p:tgtEl>
                                          <p:spTgt spid="1035"/>
                                        </p:tgtEl>
                                      </p:cBhvr>
                                    </p:animEffect>
                                  </p:childTnLst>
                                </p:cTn>
                              </p:par>
                              <p:par>
                                <p:cTn id="23" presetID="10" presetClass="entr" presetSubtype="0" fill="hold" nodeType="withEffect">
                                  <p:stCondLst>
                                    <p:cond delay="0"/>
                                  </p:stCondLst>
                                  <p:childTnLst>
                                    <p:set>
                                      <p:cBhvr>
                                        <p:cTn id="24" dur="1" fill="hold">
                                          <p:stCondLst>
                                            <p:cond delay="0"/>
                                          </p:stCondLst>
                                        </p:cTn>
                                        <p:tgtEl>
                                          <p:spTgt spid="1040"/>
                                        </p:tgtEl>
                                        <p:attrNameLst>
                                          <p:attrName>style.visibility</p:attrName>
                                        </p:attrNameLst>
                                      </p:cBhvr>
                                      <p:to>
                                        <p:strVal val="visible"/>
                                      </p:to>
                                    </p:set>
                                    <p:animEffect transition="in" filter="fade">
                                      <p:cBhvr>
                                        <p:cTn id="25" dur="5000"/>
                                        <p:tgtEl>
                                          <p:spTgt spid="1040"/>
                                        </p:tgtEl>
                                      </p:cBhvr>
                                    </p:animEffect>
                                  </p:childTnLst>
                                </p:cTn>
                              </p:par>
                              <p:par>
                                <p:cTn id="26" presetID="10" presetClass="entr" presetSubtype="0" fill="hold" nodeType="withEffect">
                                  <p:stCondLst>
                                    <p:cond delay="0"/>
                                  </p:stCondLst>
                                  <p:childTnLst>
                                    <p:set>
                                      <p:cBhvr>
                                        <p:cTn id="27" dur="1" fill="hold">
                                          <p:stCondLst>
                                            <p:cond delay="0"/>
                                          </p:stCondLst>
                                        </p:cTn>
                                        <p:tgtEl>
                                          <p:spTgt spid="1033"/>
                                        </p:tgtEl>
                                        <p:attrNameLst>
                                          <p:attrName>style.visibility</p:attrName>
                                        </p:attrNameLst>
                                      </p:cBhvr>
                                      <p:to>
                                        <p:strVal val="visible"/>
                                      </p:to>
                                    </p:set>
                                    <p:animEffect transition="in" filter="fade">
                                      <p:cBhvr>
                                        <p:cTn id="28" dur="5000"/>
                                        <p:tgtEl>
                                          <p:spTgt spid="1033"/>
                                        </p:tgtEl>
                                      </p:cBhvr>
                                    </p:animEffect>
                                  </p:childTnLst>
                                </p:cTn>
                              </p:par>
                              <p:par>
                                <p:cTn id="29" presetID="1" presetClass="entr" presetSubtype="0" fill="hold" grpId="0" nodeType="withEffect">
                                  <p:stCondLst>
                                    <p:cond delay="0"/>
                                  </p:stCondLst>
                                  <p:childTnLst>
                                    <p:set>
                                      <p:cBhvr>
                                        <p:cTn id="30" dur="1" fill="hold">
                                          <p:stCondLst>
                                            <p:cond delay="4999"/>
                                          </p:stCondLst>
                                        </p:cTn>
                                        <p:tgtEl>
                                          <p:spTgt spid="2"/>
                                        </p:tgtEl>
                                        <p:attrNameLst>
                                          <p:attrName>style.visibility</p:attrName>
                                        </p:attrNameLst>
                                      </p:cBhvr>
                                      <p:to>
                                        <p:strVal val="visible"/>
                                      </p:to>
                                    </p:set>
                                  </p:childTnLst>
                                </p:cTn>
                              </p:par>
                            </p:childTnLst>
                          </p:cTn>
                        </p:par>
                        <p:par>
                          <p:cTn id="31" fill="hold">
                            <p:stCondLst>
                              <p:cond delay="5000"/>
                            </p:stCondLst>
                            <p:childTnLst>
                              <p:par>
                                <p:cTn id="32" presetID="1" presetClass="mediacall" presetSubtype="0" fill="hold" nodeType="afterEffect">
                                  <p:stCondLst>
                                    <p:cond delay="0"/>
                                  </p:stCondLst>
                                  <p:childTnLst>
                                    <p:cmd type="call" cmd="playFrom(0.0)">
                                      <p:cBhvr>
                                        <p:cTn id="33" dur="128932" fill="hold"/>
                                        <p:tgtEl>
                                          <p:spTgt spid="7"/>
                                        </p:tgtEl>
                                      </p:cBhvr>
                                    </p:cmd>
                                  </p:childTnLst>
                                </p:cTn>
                              </p:par>
                              <p:par>
                                <p:cTn id="34" presetID="1" presetClass="mediacall" presetSubtype="0" fill="hold" nodeType="withEffect">
                                  <p:stCondLst>
                                    <p:cond delay="0"/>
                                  </p:stCondLst>
                                  <p:childTnLst>
                                    <p:cmd type="call" cmd="playFrom(0.0)">
                                      <p:cBhvr>
                                        <p:cTn id="35" dur="144000" fill="hold"/>
                                        <p:tgtEl>
                                          <p:spTgt spid="8"/>
                                        </p:tgtEl>
                                      </p:cBhvr>
                                    </p:cmd>
                                  </p:childTnLst>
                                </p:cTn>
                              </p:par>
                              <p:par>
                                <p:cTn id="36" presetID="1" presetClass="mediacall" presetSubtype="0" fill="hold" nodeType="withEffect">
                                  <p:stCondLst>
                                    <p:cond delay="0"/>
                                  </p:stCondLst>
                                  <p:childTnLst>
                                    <p:cmd type="call" cmd="playFrom(0.0)">
                                      <p:cBhvr>
                                        <p:cTn id="37" dur="144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7"/>
                </p:tgtEl>
              </p:cMediaNode>
            </p:video>
            <p:video>
              <p:cMediaNode vol="80000">
                <p:cTn id="39" fill="hold" display="0">
                  <p:stCondLst>
                    <p:cond delay="indefinite"/>
                  </p:stCondLst>
                </p:cTn>
                <p:tgtEl>
                  <p:spTgt spid="8"/>
                </p:tgtEl>
              </p:cMediaNode>
            </p:video>
            <p:video>
              <p:cMediaNode vol="80000">
                <p:cTn id="40" fill="hold" display="0">
                  <p:stCondLst>
                    <p:cond delay="indefinite"/>
                  </p:stCondLst>
                </p:cTn>
                <p:tgtEl>
                  <p:spTgt spid="9"/>
                </p:tgtEl>
              </p:cMediaNode>
            </p:video>
          </p:childTnLst>
        </p:cTn>
      </p:par>
    </p:tnLst>
    <p:bldLst>
      <p:bldP spid="12" grpId="0"/>
      <p:bldP spid="22" grpId="0"/>
      <p:bldP spid="2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90" y="1735164"/>
            <a:ext cx="3857625"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74246" y="1484784"/>
            <a:ext cx="6696744" cy="461665"/>
          </a:xfrm>
          <a:prstGeom prst="rect">
            <a:avLst/>
          </a:prstGeom>
        </p:spPr>
        <p:txBody>
          <a:bodyPr wrap="square">
            <a:spAutoFit/>
          </a:bodyPr>
          <a:lstStyle/>
          <a:p>
            <a:pPr algn="ctr"/>
            <a:r>
              <a:rPr lang="de-DE" altLang="en-US" sz="2400" b="1" dirty="0" smtClean="0"/>
              <a:t>Frame </a:t>
            </a:r>
            <a:r>
              <a:rPr lang="en-US" altLang="en-US" sz="2400" b="1" dirty="0" smtClean="0"/>
              <a:t>accumulation</a:t>
            </a:r>
          </a:p>
        </p:txBody>
      </p:sp>
      <p:pic>
        <p:nvPicPr>
          <p:cNvPr id="1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16" y="113109"/>
            <a:ext cx="8532440" cy="1227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kybar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060" y="113108"/>
            <a:ext cx="412188" cy="6744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descr="NY_UNIS_logoPNG_transp_b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8384" y="268150"/>
            <a:ext cx="504825" cy="4587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0259" y="6309320"/>
            <a:ext cx="7400731" cy="461665"/>
          </a:xfrm>
          <a:prstGeom prst="rect">
            <a:avLst/>
          </a:prstGeom>
        </p:spPr>
        <p:txBody>
          <a:bodyPr wrap="square">
            <a:spAutoFit/>
          </a:bodyPr>
          <a:lstStyle/>
          <a:p>
            <a:pPr lvl="0"/>
            <a:r>
              <a:rPr lang="en-US" sz="1200" b="1" dirty="0">
                <a:solidFill>
                  <a:srgbClr val="000000"/>
                </a:solidFill>
              </a:rPr>
              <a:t>Reference:</a:t>
            </a:r>
            <a:r>
              <a:rPr lang="en-US" sz="1200" dirty="0">
                <a:solidFill>
                  <a:srgbClr val="000000"/>
                </a:solidFill>
              </a:rPr>
              <a:t>  </a:t>
            </a:r>
            <a:r>
              <a:rPr lang="en-US" sz="1200" dirty="0" smtClean="0">
                <a:solidFill>
                  <a:srgbClr val="000000"/>
                </a:solidFill>
              </a:rPr>
              <a:t>S. Massey and S. Quirk, Deep-Sky Video Astronomy, DOI: 10.1007/978-0-387-87612-2_2, Springer Science + Business Media, LLC 2009. </a:t>
            </a:r>
            <a:endParaRPr lang="en-US" sz="1200" dirty="0">
              <a:solidFill>
                <a:srgbClr val="000000"/>
              </a:solidFill>
            </a:endParaRPr>
          </a:p>
        </p:txBody>
      </p:sp>
      <p:grpSp>
        <p:nvGrpSpPr>
          <p:cNvPr id="19" name="Group 18"/>
          <p:cNvGrpSpPr/>
          <p:nvPr/>
        </p:nvGrpSpPr>
        <p:grpSpPr>
          <a:xfrm>
            <a:off x="4165031" y="4686292"/>
            <a:ext cx="4118544" cy="1601796"/>
            <a:chOff x="4189406" y="4653136"/>
            <a:chExt cx="4118544" cy="1601796"/>
          </a:xfrm>
        </p:grpSpPr>
        <p:graphicFrame>
          <p:nvGraphicFramePr>
            <p:cNvPr id="3" name="Object 2"/>
            <p:cNvGraphicFramePr>
              <a:graphicFrameLocks noChangeAspect="1"/>
            </p:cNvGraphicFramePr>
            <p:nvPr>
              <p:extLst>
                <p:ext uri="{D42A27DB-BD31-4B8C-83A1-F6EECF244321}">
                  <p14:modId xmlns:p14="http://schemas.microsoft.com/office/powerpoint/2010/main" val="2551396933"/>
                </p:ext>
              </p:extLst>
            </p:nvPr>
          </p:nvGraphicFramePr>
          <p:xfrm>
            <a:off x="4372538" y="5037319"/>
            <a:ext cx="3935412" cy="1217613"/>
          </p:xfrm>
          <a:graphic>
            <a:graphicData uri="http://schemas.openxmlformats.org/presentationml/2006/ole">
              <mc:AlternateContent xmlns:mc="http://schemas.openxmlformats.org/markup-compatibility/2006">
                <mc:Choice xmlns:v="urn:schemas-microsoft-com:vml" Requires="v">
                  <p:oleObj spid="_x0000_s1100" name="Equation" r:id="rId7" imgW="2882880" imgH="888840" progId="Equation.DSMT4">
                    <p:embed/>
                  </p:oleObj>
                </mc:Choice>
                <mc:Fallback>
                  <p:oleObj name="Equation" r:id="rId7" imgW="2882880" imgH="888840" progId="Equation.DSMT4">
                    <p:embed/>
                    <p:pic>
                      <p:nvPicPr>
                        <p:cNvPr id="0" name="Object 1"/>
                        <p:cNvPicPr>
                          <a:picLocks noChangeAspect="1" noChangeArrowheads="1"/>
                        </p:cNvPicPr>
                        <p:nvPr/>
                      </p:nvPicPr>
                      <p:blipFill>
                        <a:blip r:embed="rId8"/>
                        <a:srcRect/>
                        <a:stretch>
                          <a:fillRect/>
                        </a:stretch>
                      </p:blipFill>
                      <p:spPr bwMode="auto">
                        <a:xfrm>
                          <a:off x="4372538" y="5037319"/>
                          <a:ext cx="3935412" cy="1217613"/>
                        </a:xfrm>
                        <a:prstGeom prst="rect">
                          <a:avLst/>
                        </a:prstGeom>
                        <a:noFill/>
                        <a:ln>
                          <a:noFill/>
                        </a:ln>
                      </p:spPr>
                    </p:pic>
                  </p:oleObj>
                </mc:Fallback>
              </mc:AlternateContent>
            </a:graphicData>
          </a:graphic>
        </p:graphicFrame>
        <p:sp>
          <p:nvSpPr>
            <p:cNvPr id="6" name="TextBox 5"/>
            <p:cNvSpPr txBox="1"/>
            <p:nvPr/>
          </p:nvSpPr>
          <p:spPr>
            <a:xfrm>
              <a:off x="4189406" y="4653136"/>
              <a:ext cx="3877985" cy="369332"/>
            </a:xfrm>
            <a:prstGeom prst="rect">
              <a:avLst/>
            </a:prstGeom>
            <a:noFill/>
          </p:spPr>
          <p:txBody>
            <a:bodyPr wrap="none" rtlCol="0">
              <a:spAutoFit/>
            </a:bodyPr>
            <a:lstStyle/>
            <a:p>
              <a:r>
                <a:rPr lang="en-US" dirty="0" smtClean="0"/>
                <a:t>Exponential moving average (EMA):</a:t>
              </a:r>
              <a:endParaRPr lang="en-US" dirty="0"/>
            </a:p>
          </p:txBody>
        </p:sp>
      </p:grpSp>
      <p:grpSp>
        <p:nvGrpSpPr>
          <p:cNvPr id="18" name="Group 17"/>
          <p:cNvGrpSpPr/>
          <p:nvPr/>
        </p:nvGrpSpPr>
        <p:grpSpPr>
          <a:xfrm>
            <a:off x="265585" y="4686292"/>
            <a:ext cx="2441103" cy="1454158"/>
            <a:chOff x="395536" y="4725144"/>
            <a:chExt cx="2441103" cy="1454158"/>
          </a:xfrm>
        </p:grpSpPr>
        <p:graphicFrame>
          <p:nvGraphicFramePr>
            <p:cNvPr id="2" name="Object 1"/>
            <p:cNvGraphicFramePr>
              <a:graphicFrameLocks noChangeAspect="1"/>
            </p:cNvGraphicFramePr>
            <p:nvPr>
              <p:extLst>
                <p:ext uri="{D42A27DB-BD31-4B8C-83A1-F6EECF244321}">
                  <p14:modId xmlns:p14="http://schemas.microsoft.com/office/powerpoint/2010/main" val="2792699421"/>
                </p:ext>
              </p:extLst>
            </p:nvPr>
          </p:nvGraphicFramePr>
          <p:xfrm>
            <a:off x="552226" y="4901365"/>
            <a:ext cx="2284413" cy="1277937"/>
          </p:xfrm>
          <a:graphic>
            <a:graphicData uri="http://schemas.openxmlformats.org/presentationml/2006/ole">
              <mc:AlternateContent xmlns:mc="http://schemas.openxmlformats.org/markup-compatibility/2006">
                <mc:Choice xmlns:v="urn:schemas-microsoft-com:vml" Requires="v">
                  <p:oleObj spid="_x0000_s1101" name="Equation" r:id="rId9" imgW="1587240" imgH="888840" progId="Equation.DSMT4">
                    <p:embed/>
                  </p:oleObj>
                </mc:Choice>
                <mc:Fallback>
                  <p:oleObj name="Equation" r:id="rId9" imgW="1587240" imgH="888840" progId="Equation.DSMT4">
                    <p:embed/>
                    <p:pic>
                      <p:nvPicPr>
                        <p:cNvPr id="0" name=""/>
                        <p:cNvPicPr/>
                        <p:nvPr/>
                      </p:nvPicPr>
                      <p:blipFill>
                        <a:blip r:embed="rId10"/>
                        <a:stretch>
                          <a:fillRect/>
                        </a:stretch>
                      </p:blipFill>
                      <p:spPr>
                        <a:xfrm>
                          <a:off x="552226" y="4901365"/>
                          <a:ext cx="2284413" cy="1277937"/>
                        </a:xfrm>
                        <a:prstGeom prst="rect">
                          <a:avLst/>
                        </a:prstGeom>
                      </p:spPr>
                    </p:pic>
                  </p:oleObj>
                </mc:Fallback>
              </mc:AlternateContent>
            </a:graphicData>
          </a:graphic>
        </p:graphicFrame>
        <p:sp>
          <p:nvSpPr>
            <p:cNvPr id="10" name="TextBox 9"/>
            <p:cNvSpPr txBox="1"/>
            <p:nvPr/>
          </p:nvSpPr>
          <p:spPr>
            <a:xfrm>
              <a:off x="395536" y="4725144"/>
              <a:ext cx="1454244" cy="369332"/>
            </a:xfrm>
            <a:prstGeom prst="rect">
              <a:avLst/>
            </a:prstGeom>
            <a:noFill/>
          </p:spPr>
          <p:txBody>
            <a:bodyPr wrap="none" rtlCol="0">
              <a:spAutoFit/>
            </a:bodyPr>
            <a:lstStyle/>
            <a:p>
              <a:r>
                <a:rPr lang="en-US" dirty="0" smtClean="0"/>
                <a:t>Simple sum:</a:t>
              </a:r>
              <a:endParaRPr lang="en-US" dirty="0"/>
            </a:p>
          </p:txBody>
        </p:sp>
      </p:grpSp>
      <p:grpSp>
        <p:nvGrpSpPr>
          <p:cNvPr id="26" name="Group 25"/>
          <p:cNvGrpSpPr/>
          <p:nvPr/>
        </p:nvGrpSpPr>
        <p:grpSpPr>
          <a:xfrm>
            <a:off x="4222617" y="2060848"/>
            <a:ext cx="4193663" cy="2583653"/>
            <a:chOff x="4222617" y="2060848"/>
            <a:chExt cx="4193663" cy="2583653"/>
          </a:xfrm>
        </p:grpSpPr>
        <p:grpSp>
          <p:nvGrpSpPr>
            <p:cNvPr id="24" name="Group 23"/>
            <p:cNvGrpSpPr/>
            <p:nvPr/>
          </p:nvGrpSpPr>
          <p:grpSpPr>
            <a:xfrm>
              <a:off x="4222617" y="2060848"/>
              <a:ext cx="4193663" cy="2583653"/>
              <a:chOff x="4222617" y="2060848"/>
              <a:chExt cx="4193663" cy="2583653"/>
            </a:xfrm>
          </p:grpSpPr>
          <p:grpSp>
            <p:nvGrpSpPr>
              <p:cNvPr id="22" name="Group 21"/>
              <p:cNvGrpSpPr/>
              <p:nvPr/>
            </p:nvGrpSpPr>
            <p:grpSpPr>
              <a:xfrm>
                <a:off x="5220072" y="2060848"/>
                <a:ext cx="3196208" cy="2583653"/>
                <a:chOff x="5220072" y="2060848"/>
                <a:chExt cx="3196208" cy="2583653"/>
              </a:xfrm>
            </p:grpSpPr>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92080" y="2060848"/>
                  <a:ext cx="31242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220072" y="4398280"/>
                  <a:ext cx="3108543" cy="246221"/>
                </a:xfrm>
                <a:prstGeom prst="rect">
                  <a:avLst/>
                </a:prstGeom>
                <a:noFill/>
              </p:spPr>
              <p:txBody>
                <a:bodyPr wrap="none" rtlCol="0">
                  <a:spAutoFit/>
                </a:bodyPr>
                <a:lstStyle/>
                <a:p>
                  <a:r>
                    <a:rPr lang="en-US" sz="1000" dirty="0" smtClean="0"/>
                    <a:t>The EISCAT Svalbard Radar (32m) seen from KHO</a:t>
                  </a:r>
                  <a:endParaRPr lang="en-US" sz="1000" dirty="0"/>
                </a:p>
              </p:txBody>
            </p:sp>
          </p:grpSp>
          <p:sp>
            <p:nvSpPr>
              <p:cNvPr id="23" name="Right Arrow 22"/>
              <p:cNvSpPr/>
              <p:nvPr/>
            </p:nvSpPr>
            <p:spPr>
              <a:xfrm>
                <a:off x="4222617" y="2955897"/>
                <a:ext cx="92082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4242088" y="3502256"/>
              <a:ext cx="1482039" cy="738664"/>
            </a:xfrm>
            <a:prstGeom prst="rect">
              <a:avLst/>
            </a:prstGeom>
            <a:noFill/>
          </p:spPr>
          <p:txBody>
            <a:bodyPr wrap="square" rtlCol="0">
              <a:spAutoFit/>
            </a:bodyPr>
            <a:lstStyle/>
            <a:p>
              <a:r>
                <a:rPr lang="en-US" sz="1400" dirty="0" smtClean="0"/>
                <a:t>N=30</a:t>
              </a:r>
            </a:p>
            <a:p>
              <a:r>
                <a:rPr lang="en-US" sz="1400" dirty="0" smtClean="0"/>
                <a:t>B=30</a:t>
              </a:r>
            </a:p>
            <a:p>
              <a:r>
                <a:rPr lang="en-US" sz="1400" dirty="0" smtClean="0"/>
                <a:t>+ SCALING</a:t>
              </a:r>
              <a:endParaRPr lang="en-US" sz="1400" dirty="0"/>
            </a:p>
          </p:txBody>
        </p:sp>
      </p:grpSp>
    </p:spTree>
    <p:extLst>
      <p:ext uri="{BB962C8B-B14F-4D97-AF65-F5344CB8AC3E}">
        <p14:creationId xmlns:p14="http://schemas.microsoft.com/office/powerpoint/2010/main" val="379189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9"/>
                                        </p:tgtEl>
                                        <p:attrNameLst>
                                          <p:attrName>style.visibility</p:attrName>
                                        </p:attrNameLst>
                                      </p:cBhvr>
                                      <p:to>
                                        <p:strVal val="visible"/>
                                      </p:to>
                                    </p:set>
                                    <p:animEffect transition="in" filter="fade">
                                      <p:cBhvr>
                                        <p:cTn id="7" dur="500"/>
                                        <p:tgtEl>
                                          <p:spTgt spid="10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1596</TotalTime>
  <Words>1127</Words>
  <Application>Microsoft Office PowerPoint</Application>
  <PresentationFormat>On-screen Show (4:3)</PresentationFormat>
  <Paragraphs>150</Paragraphs>
  <Slides>18</Slides>
  <Notes>0</Notes>
  <HiddenSlides>0</HiddenSlides>
  <MMClips>3</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1" baseType="lpstr">
      <vt:lpstr>Default Design</vt:lpstr>
      <vt:lpstr>1_Default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 Sigernes 1993 - 2013 </dc:title>
  <dc:creator>Fred Sigernes</dc:creator>
  <cp:lastModifiedBy>Fred Sigernes</cp:lastModifiedBy>
  <cp:revision>122</cp:revision>
  <dcterms:created xsi:type="dcterms:W3CDTF">2013-09-06T08:49:52Z</dcterms:created>
  <dcterms:modified xsi:type="dcterms:W3CDTF">2014-05-22T10:29:17Z</dcterms:modified>
</cp:coreProperties>
</file>