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Lst>
  <p:notesMasterIdLst>
    <p:notesMasterId r:id="rId34"/>
  </p:notesMasterIdLst>
  <p:sldIdLst>
    <p:sldId id="257" r:id="rId10"/>
    <p:sldId id="258" r:id="rId11"/>
    <p:sldId id="261" r:id="rId12"/>
    <p:sldId id="262" r:id="rId13"/>
    <p:sldId id="263" r:id="rId14"/>
    <p:sldId id="264" r:id="rId15"/>
    <p:sldId id="260" r:id="rId16"/>
    <p:sldId id="265" r:id="rId17"/>
    <p:sldId id="266" r:id="rId18"/>
    <p:sldId id="267" r:id="rId19"/>
    <p:sldId id="268" r:id="rId20"/>
    <p:sldId id="269" r:id="rId21"/>
    <p:sldId id="270" r:id="rId22"/>
    <p:sldId id="271" r:id="rId23"/>
    <p:sldId id="272" r:id="rId24"/>
    <p:sldId id="273" r:id="rId25"/>
    <p:sldId id="274" r:id="rId26"/>
    <p:sldId id="276" r:id="rId27"/>
    <p:sldId id="277" r:id="rId28"/>
    <p:sldId id="278" r:id="rId29"/>
    <p:sldId id="279" r:id="rId30"/>
    <p:sldId id="282" r:id="rId31"/>
    <p:sldId id="280" r:id="rId32"/>
    <p:sldId id="281" r:id="rId33"/>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2" d="100"/>
          <a:sy n="112" d="100"/>
        </p:scale>
        <p:origin x="-90"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8AEEAC-A640-418B-B5EF-E71EDB031FBD}" type="datetimeFigureOut">
              <a:rPr lang="en-US" smtClean="0"/>
              <a:t>9/17/2018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5C30E-0B16-49AC-99F4-7B9D2D512438}" type="slidenum">
              <a:rPr lang="en-US" smtClean="0"/>
              <a:t>‹#›</a:t>
            </a:fld>
            <a:endParaRPr lang="en-US"/>
          </a:p>
        </p:txBody>
      </p:sp>
    </p:spTree>
    <p:extLst>
      <p:ext uri="{BB962C8B-B14F-4D97-AF65-F5344CB8AC3E}">
        <p14:creationId xmlns:p14="http://schemas.microsoft.com/office/powerpoint/2010/main" val="2966414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2A65CF-D357-416E-B8D3-BF2EE4C586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2772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3EEC9D-D6D1-43D0-8EB3-47DF53FFC3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337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04BEB3-992B-4742-9AC2-B73F5E1842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8480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2A65CF-D357-416E-B8D3-BF2EE4C586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6229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EF8320-1A43-4E58-87E5-1316DAA7E9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5402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D14BCB-841D-46FA-BC63-6C769091FE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5847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CE1A6A-3DA7-4EB4-B9AE-BA6577AFFB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5790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F7FDDFF-3A05-4184-8C8D-5CF1941C03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6811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304EF4B-CF2B-4FD2-9BD1-BA7BC2B0617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079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E5EA112-5A06-47F8-A835-DD34310DDA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0641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B1769-6EB5-496A-8853-F4B89FCB0C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506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EF8320-1A43-4E58-87E5-1316DAA7E9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35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0BEA15-9092-4ADC-AEEC-708D718513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5766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3EEC9D-D6D1-43D0-8EB3-47DF53FFC3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4578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04BEB3-992B-4742-9AC2-B73F5E1842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5171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2A65CF-D357-416E-B8D3-BF2EE4C586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1065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EF8320-1A43-4E58-87E5-1316DAA7E9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3165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D14BCB-841D-46FA-BC63-6C769091FE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7038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CE1A6A-3DA7-4EB4-B9AE-BA6577AFFB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3215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F7FDDFF-3A05-4184-8C8D-5CF1941C03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5771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304EF4B-CF2B-4FD2-9BD1-BA7BC2B0617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555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E5EA112-5A06-47F8-A835-DD34310DDA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7312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D14BCB-841D-46FA-BC63-6C769091FE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56669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B1769-6EB5-496A-8853-F4B89FCB0C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82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0BEA15-9092-4ADC-AEEC-708D718513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884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3EEC9D-D6D1-43D0-8EB3-47DF53FFC3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1411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04BEB3-992B-4742-9AC2-B73F5E1842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4368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2A65CF-D357-416E-B8D3-BF2EE4C586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2287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EF8320-1A43-4E58-87E5-1316DAA7E9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551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D14BCB-841D-46FA-BC63-6C769091FE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1661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CE1A6A-3DA7-4EB4-B9AE-BA6577AFFB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4588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F7FDDFF-3A05-4184-8C8D-5CF1941C03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9945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304EF4B-CF2B-4FD2-9BD1-BA7BC2B0617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2394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CE1A6A-3DA7-4EB4-B9AE-BA6577AFFB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3892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E5EA112-5A06-47F8-A835-DD34310DDA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940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B1769-6EB5-496A-8853-F4B89FCB0C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5589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0BEA15-9092-4ADC-AEEC-708D718513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82964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3EEC9D-D6D1-43D0-8EB3-47DF53FFC3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896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04BEB3-992B-4742-9AC2-B73F5E1842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8375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2A65CF-D357-416E-B8D3-BF2EE4C586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3454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EF8320-1A43-4E58-87E5-1316DAA7E9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63877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D14BCB-841D-46FA-BC63-6C769091FE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093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CE1A6A-3DA7-4EB4-B9AE-BA6577AFFB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2036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F7FDDFF-3A05-4184-8C8D-5CF1941C03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5677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F7FDDFF-3A05-4184-8C8D-5CF1941C03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67141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304EF4B-CF2B-4FD2-9BD1-BA7BC2B0617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62975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E5EA112-5A06-47F8-A835-DD34310DDA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29834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B1769-6EB5-496A-8853-F4B89FCB0C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77348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0BEA15-9092-4ADC-AEEC-708D718513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29659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3EEC9D-D6D1-43D0-8EB3-47DF53FFC3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7200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04BEB3-992B-4742-9AC2-B73F5E1842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27851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2A65CF-D357-416E-B8D3-BF2EE4C586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09160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EF8320-1A43-4E58-87E5-1316DAA7E9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6115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D14BCB-841D-46FA-BC63-6C769091FE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86821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CE1A6A-3DA7-4EB4-B9AE-BA6577AFFB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8767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304EF4B-CF2B-4FD2-9BD1-BA7BC2B0617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22284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F7FDDFF-3A05-4184-8C8D-5CF1941C03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3241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304EF4B-CF2B-4FD2-9BD1-BA7BC2B0617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01629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E5EA112-5A06-47F8-A835-DD34310DDA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07174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B1769-6EB5-496A-8853-F4B89FCB0C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56424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0BEA15-9092-4ADC-AEEC-708D718513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92281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3EEC9D-D6D1-43D0-8EB3-47DF53FFC3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1286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04BEB3-992B-4742-9AC2-B73F5E1842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70310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2A65CF-D357-416E-B8D3-BF2EE4C586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83172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EF8320-1A43-4E58-87E5-1316DAA7E9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2246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D14BCB-841D-46FA-BC63-6C769091FE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0402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E5EA112-5A06-47F8-A835-DD34310DDA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83704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CE1A6A-3DA7-4EB4-B9AE-BA6577AFFB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10972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F7FDDFF-3A05-4184-8C8D-5CF1941C03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99499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304EF4B-CF2B-4FD2-9BD1-BA7BC2B0617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1034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E5EA112-5A06-47F8-A835-DD34310DDA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87539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B1769-6EB5-496A-8853-F4B89FCB0C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4260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0BEA15-9092-4ADC-AEEC-708D718513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69392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3EEC9D-D6D1-43D0-8EB3-47DF53FFC3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5386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04BEB3-992B-4742-9AC2-B73F5E1842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86083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2A65CF-D357-416E-B8D3-BF2EE4C586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68986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EF8320-1A43-4E58-87E5-1316DAA7E9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7232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B1769-6EB5-496A-8853-F4B89FCB0C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54976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D14BCB-841D-46FA-BC63-6C769091FE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68522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CE1A6A-3DA7-4EB4-B9AE-BA6577AFFB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81122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F7FDDFF-3A05-4184-8C8D-5CF1941C03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4435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304EF4B-CF2B-4FD2-9BD1-BA7BC2B0617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6207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E5EA112-5A06-47F8-A835-DD34310DDA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31140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B1769-6EB5-496A-8853-F4B89FCB0C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17194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0BEA15-9092-4ADC-AEEC-708D718513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462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3EEC9D-D6D1-43D0-8EB3-47DF53FFC3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5749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04BEB3-992B-4742-9AC2-B73F5E1842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8456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a:defRPr/>
            </a:lvl1pPr>
          </a:lstStyle>
          <a:p>
            <a:pPr>
              <a:defRPr/>
            </a:pPr>
            <a:fld id="{01BC4ED9-B76F-4CC5-8F0F-22DB5520C6FA}" type="datetimeFigureOut">
              <a:rPr lang="nb-NO">
                <a:solidFill>
                  <a:prstClr val="black">
                    <a:tint val="75000"/>
                  </a:prstClr>
                </a:solidFill>
              </a:rPr>
              <a:pPr>
                <a:defRPr/>
              </a:pPr>
              <a:t>17.09.2018</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A9256F88-10CD-475D-A69A-DF7C700A3A7B}"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4264069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0BEA15-9092-4ADC-AEEC-708D718513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91524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E5F21A5A-B0FE-467D-B4D1-BB2233302FC2}" type="datetimeFigureOut">
              <a:rPr lang="nb-NO">
                <a:solidFill>
                  <a:prstClr val="black">
                    <a:tint val="75000"/>
                  </a:prstClr>
                </a:solidFill>
              </a:rPr>
              <a:pPr>
                <a:defRPr/>
              </a:pPr>
              <a:t>17.09.2018</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71290176-E764-44BC-9DFB-68C5A6E3B80D}"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7807690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a:defRPr/>
            </a:lvl1pPr>
          </a:lstStyle>
          <a:p>
            <a:pPr>
              <a:defRPr/>
            </a:pPr>
            <a:fld id="{A2728F7E-4685-4B29-8FED-123CA4D9D8A2}" type="datetimeFigureOut">
              <a:rPr lang="nb-NO">
                <a:solidFill>
                  <a:prstClr val="black">
                    <a:tint val="75000"/>
                  </a:prstClr>
                </a:solidFill>
              </a:rPr>
              <a:pPr>
                <a:defRPr/>
              </a:pPr>
              <a:t>17.09.2018</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D643DB0B-312A-46E3-83B6-F390D416BB1D}"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42530537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3"/>
          <p:cNvSpPr>
            <a:spLocks noGrp="1"/>
          </p:cNvSpPr>
          <p:nvPr>
            <p:ph type="dt" sz="half" idx="10"/>
          </p:nvPr>
        </p:nvSpPr>
        <p:spPr/>
        <p:txBody>
          <a:bodyPr/>
          <a:lstStyle>
            <a:lvl1pPr>
              <a:defRPr/>
            </a:lvl1pPr>
          </a:lstStyle>
          <a:p>
            <a:pPr>
              <a:defRPr/>
            </a:pPr>
            <a:fld id="{01CB7FEC-B668-4A33-BE92-E72E6806796B}" type="datetimeFigureOut">
              <a:rPr lang="nb-NO">
                <a:solidFill>
                  <a:prstClr val="black">
                    <a:tint val="75000"/>
                  </a:prstClr>
                </a:solidFill>
              </a:rPr>
              <a:pPr>
                <a:defRPr/>
              </a:pPr>
              <a:t>17.09.2018</a:t>
            </a:fld>
            <a:endParaRPr lang="nb-NO">
              <a:solidFill>
                <a:prstClr val="black">
                  <a:tint val="75000"/>
                </a:prstClr>
              </a:solidFill>
            </a:endParaRPr>
          </a:p>
        </p:txBody>
      </p:sp>
      <p:sp>
        <p:nvSpPr>
          <p:cNvPr id="6"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7" name="Plassholder for lysbildenummer 5"/>
          <p:cNvSpPr>
            <a:spLocks noGrp="1"/>
          </p:cNvSpPr>
          <p:nvPr>
            <p:ph type="sldNum" sz="quarter" idx="12"/>
          </p:nvPr>
        </p:nvSpPr>
        <p:spPr/>
        <p:txBody>
          <a:bodyPr/>
          <a:lstStyle>
            <a:lvl1pPr>
              <a:defRPr/>
            </a:lvl1pPr>
          </a:lstStyle>
          <a:p>
            <a:pPr>
              <a:defRPr/>
            </a:pPr>
            <a:fld id="{5B07154E-ED4B-4FE2-AF4B-C160CBA7BD7F}"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29610249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3"/>
          <p:cNvSpPr>
            <a:spLocks noGrp="1"/>
          </p:cNvSpPr>
          <p:nvPr>
            <p:ph type="dt" sz="half" idx="10"/>
          </p:nvPr>
        </p:nvSpPr>
        <p:spPr/>
        <p:txBody>
          <a:bodyPr/>
          <a:lstStyle>
            <a:lvl1pPr>
              <a:defRPr/>
            </a:lvl1pPr>
          </a:lstStyle>
          <a:p>
            <a:pPr>
              <a:defRPr/>
            </a:pPr>
            <a:fld id="{5888013C-5CE3-4DA6-B377-96D29C037AA7}" type="datetimeFigureOut">
              <a:rPr lang="nb-NO">
                <a:solidFill>
                  <a:prstClr val="black">
                    <a:tint val="75000"/>
                  </a:prstClr>
                </a:solidFill>
              </a:rPr>
              <a:pPr>
                <a:defRPr/>
              </a:pPr>
              <a:t>17.09.2018</a:t>
            </a:fld>
            <a:endParaRPr lang="nb-NO">
              <a:solidFill>
                <a:prstClr val="black">
                  <a:tint val="75000"/>
                </a:prstClr>
              </a:solidFill>
            </a:endParaRPr>
          </a:p>
        </p:txBody>
      </p:sp>
      <p:sp>
        <p:nvSpPr>
          <p:cNvPr id="8"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9" name="Plassholder for lysbildenummer 5"/>
          <p:cNvSpPr>
            <a:spLocks noGrp="1"/>
          </p:cNvSpPr>
          <p:nvPr>
            <p:ph type="sldNum" sz="quarter" idx="12"/>
          </p:nvPr>
        </p:nvSpPr>
        <p:spPr/>
        <p:txBody>
          <a:bodyPr/>
          <a:lstStyle>
            <a:lvl1pPr>
              <a:defRPr/>
            </a:lvl1pPr>
          </a:lstStyle>
          <a:p>
            <a:pPr>
              <a:defRPr/>
            </a:pPr>
            <a:fld id="{1D31757E-4DEB-494B-9C7D-BE18E9E7E45C}"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5062113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3"/>
          <p:cNvSpPr>
            <a:spLocks noGrp="1"/>
          </p:cNvSpPr>
          <p:nvPr>
            <p:ph type="dt" sz="half" idx="10"/>
          </p:nvPr>
        </p:nvSpPr>
        <p:spPr/>
        <p:txBody>
          <a:bodyPr/>
          <a:lstStyle>
            <a:lvl1pPr>
              <a:defRPr/>
            </a:lvl1pPr>
          </a:lstStyle>
          <a:p>
            <a:pPr>
              <a:defRPr/>
            </a:pPr>
            <a:fld id="{B9301BC0-099A-4261-A15F-EB4B9C335870}" type="datetimeFigureOut">
              <a:rPr lang="nb-NO">
                <a:solidFill>
                  <a:prstClr val="black">
                    <a:tint val="75000"/>
                  </a:prstClr>
                </a:solidFill>
              </a:rPr>
              <a:pPr>
                <a:defRPr/>
              </a:pPr>
              <a:t>17.09.2018</a:t>
            </a:fld>
            <a:endParaRPr lang="nb-NO">
              <a:solidFill>
                <a:prstClr val="black">
                  <a:tint val="75000"/>
                </a:prstClr>
              </a:solidFill>
            </a:endParaRPr>
          </a:p>
        </p:txBody>
      </p:sp>
      <p:sp>
        <p:nvSpPr>
          <p:cNvPr id="4"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5" name="Plassholder for lysbildenummer 5"/>
          <p:cNvSpPr>
            <a:spLocks noGrp="1"/>
          </p:cNvSpPr>
          <p:nvPr>
            <p:ph type="sldNum" sz="quarter" idx="12"/>
          </p:nvPr>
        </p:nvSpPr>
        <p:spPr/>
        <p:txBody>
          <a:bodyPr/>
          <a:lstStyle>
            <a:lvl1pPr>
              <a:defRPr/>
            </a:lvl1pPr>
          </a:lstStyle>
          <a:p>
            <a:pPr>
              <a:defRPr/>
            </a:pPr>
            <a:fld id="{588142D1-4039-4B35-9154-0069AE43F04F}"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35596668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p:txBody>
          <a:bodyPr/>
          <a:lstStyle>
            <a:lvl1pPr>
              <a:defRPr/>
            </a:lvl1pPr>
          </a:lstStyle>
          <a:p>
            <a:pPr>
              <a:defRPr/>
            </a:pPr>
            <a:fld id="{FC0D03DC-C6FC-49EA-96F2-79FA4E9B3AE0}" type="datetimeFigureOut">
              <a:rPr lang="nb-NO">
                <a:solidFill>
                  <a:prstClr val="black">
                    <a:tint val="75000"/>
                  </a:prstClr>
                </a:solidFill>
              </a:rPr>
              <a:pPr>
                <a:defRPr/>
              </a:pPr>
              <a:t>17.09.2018</a:t>
            </a:fld>
            <a:endParaRPr lang="nb-NO">
              <a:solidFill>
                <a:prstClr val="black">
                  <a:tint val="75000"/>
                </a:prstClr>
              </a:solidFill>
            </a:endParaRPr>
          </a:p>
        </p:txBody>
      </p:sp>
      <p:sp>
        <p:nvSpPr>
          <p:cNvPr id="3"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4" name="Plassholder for lysbildenummer 5"/>
          <p:cNvSpPr>
            <a:spLocks noGrp="1"/>
          </p:cNvSpPr>
          <p:nvPr>
            <p:ph type="sldNum" sz="quarter" idx="12"/>
          </p:nvPr>
        </p:nvSpPr>
        <p:spPr/>
        <p:txBody>
          <a:bodyPr/>
          <a:lstStyle>
            <a:lvl1pPr>
              <a:defRPr/>
            </a:lvl1pPr>
          </a:lstStyle>
          <a:p>
            <a:pPr>
              <a:defRPr/>
            </a:pPr>
            <a:fld id="{5A6718D3-29A7-464A-ACC9-FC80F0D61D9F}"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6293325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038E4A2A-DA9E-441C-9FB4-7E3E0C965D66}" type="datetimeFigureOut">
              <a:rPr lang="nb-NO">
                <a:solidFill>
                  <a:prstClr val="black">
                    <a:tint val="75000"/>
                  </a:prstClr>
                </a:solidFill>
              </a:rPr>
              <a:pPr>
                <a:defRPr/>
              </a:pPr>
              <a:t>17.09.2018</a:t>
            </a:fld>
            <a:endParaRPr lang="nb-NO">
              <a:solidFill>
                <a:prstClr val="black">
                  <a:tint val="75000"/>
                </a:prstClr>
              </a:solidFill>
            </a:endParaRPr>
          </a:p>
        </p:txBody>
      </p:sp>
      <p:sp>
        <p:nvSpPr>
          <p:cNvPr id="6"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7" name="Plassholder for lysbildenummer 5"/>
          <p:cNvSpPr>
            <a:spLocks noGrp="1"/>
          </p:cNvSpPr>
          <p:nvPr>
            <p:ph type="sldNum" sz="quarter" idx="12"/>
          </p:nvPr>
        </p:nvSpPr>
        <p:spPr/>
        <p:txBody>
          <a:bodyPr/>
          <a:lstStyle>
            <a:lvl1pPr>
              <a:defRPr/>
            </a:lvl1pPr>
          </a:lstStyle>
          <a:p>
            <a:pPr>
              <a:defRPr/>
            </a:pPr>
            <a:fld id="{CBB78401-93E6-4916-A5B6-AA7BFD0F911B}"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21866169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ABC905A5-9F77-4127-84A2-E0EA4A5E86A6}" type="datetimeFigureOut">
              <a:rPr lang="nb-NO">
                <a:solidFill>
                  <a:prstClr val="black">
                    <a:tint val="75000"/>
                  </a:prstClr>
                </a:solidFill>
              </a:rPr>
              <a:pPr>
                <a:defRPr/>
              </a:pPr>
              <a:t>17.09.2018</a:t>
            </a:fld>
            <a:endParaRPr lang="nb-NO">
              <a:solidFill>
                <a:prstClr val="black">
                  <a:tint val="75000"/>
                </a:prstClr>
              </a:solidFill>
            </a:endParaRPr>
          </a:p>
        </p:txBody>
      </p:sp>
      <p:sp>
        <p:nvSpPr>
          <p:cNvPr id="6"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7" name="Plassholder for lysbildenummer 5"/>
          <p:cNvSpPr>
            <a:spLocks noGrp="1"/>
          </p:cNvSpPr>
          <p:nvPr>
            <p:ph type="sldNum" sz="quarter" idx="12"/>
          </p:nvPr>
        </p:nvSpPr>
        <p:spPr/>
        <p:txBody>
          <a:bodyPr/>
          <a:lstStyle>
            <a:lvl1pPr>
              <a:defRPr/>
            </a:lvl1pPr>
          </a:lstStyle>
          <a:p>
            <a:pPr>
              <a:defRPr/>
            </a:pPr>
            <a:fld id="{AC33711D-D52E-4516-B82B-4A23A8626B47}"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38265563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3CED8A4F-30DD-4BE9-9AE3-E7986FC9AA93}" type="datetimeFigureOut">
              <a:rPr lang="nb-NO">
                <a:solidFill>
                  <a:prstClr val="black">
                    <a:tint val="75000"/>
                  </a:prstClr>
                </a:solidFill>
              </a:rPr>
              <a:pPr>
                <a:defRPr/>
              </a:pPr>
              <a:t>17.09.2018</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5BAE1E77-D091-4F7F-B739-22ED7B474ABA}"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39516167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3572EC8B-7076-40EE-804F-14EACEFD5387}" type="datetimeFigureOut">
              <a:rPr lang="nb-NO">
                <a:solidFill>
                  <a:prstClr val="black">
                    <a:tint val="75000"/>
                  </a:prstClr>
                </a:solidFill>
              </a:rPr>
              <a:pPr>
                <a:defRPr/>
              </a:pPr>
              <a:t>17.09.2018</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549CD68E-D3D1-4BE1-A7F3-B29653F98D22}"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718398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1FF585D-049D-4CF4-9511-AD056679199B}"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43716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1FF585D-049D-4CF4-9511-AD056679199B}"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5094161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1FF585D-049D-4CF4-9511-AD056679199B}"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415989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1FF585D-049D-4CF4-9511-AD056679199B}"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696978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1FF585D-049D-4CF4-9511-AD056679199B}"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302449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1FF585D-049D-4CF4-9511-AD056679199B}"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8054197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1FF585D-049D-4CF4-9511-AD056679199B}"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8880937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1FF585D-049D-4CF4-9511-AD056679199B}"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5911816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smtClean="0"/>
              <a:t>Klikk for å redigere tittelstil</a:t>
            </a:r>
          </a:p>
        </p:txBody>
      </p:sp>
      <p:sp>
        <p:nvSpPr>
          <p:cNvPr id="1027" name="Plassholder for teks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89AD5CD-9AC4-4B98-B0D0-23D03345B7D4}" type="datetimeFigureOut">
              <a:rPr lang="nb-NO">
                <a:solidFill>
                  <a:prstClr val="black">
                    <a:tint val="75000"/>
                  </a:prstClr>
                </a:solidFill>
              </a:rPr>
              <a:pPr>
                <a:defRPr/>
              </a:pPr>
              <a:t>17.09.2018</a:t>
            </a:fld>
            <a:endParaRPr lang="nb-NO">
              <a:solidFill>
                <a:prstClr val="black">
                  <a:tint val="75000"/>
                </a:prstClr>
              </a:solidFill>
            </a:endParaRPr>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DCBCCDC-199C-4FA2-AF4C-114EC6ED33C1}"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86344650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1.jpeg"/><Relationship Id="rId2" Type="http://schemas.openxmlformats.org/officeDocument/2006/relationships/slideLayout" Target="../slideLayouts/slideLayout23.xml"/><Relationship Id="rId1" Type="http://schemas.openxmlformats.org/officeDocument/2006/relationships/vmlDrawing" Target="../drawings/vmlDrawing5.vml"/><Relationship Id="rId6" Type="http://schemas.openxmlformats.org/officeDocument/2006/relationships/oleObject" Target="../embeddings/oleObject6.bin"/><Relationship Id="rId11" Type="http://schemas.openxmlformats.org/officeDocument/2006/relationships/image" Target="../media/image30.jpeg"/><Relationship Id="rId5" Type="http://schemas.openxmlformats.org/officeDocument/2006/relationships/image" Target="../media/image26.png"/><Relationship Id="rId10" Type="http://schemas.openxmlformats.org/officeDocument/2006/relationships/image" Target="../media/image29.jpeg"/><Relationship Id="rId4" Type="http://schemas.openxmlformats.org/officeDocument/2006/relationships/image" Target="../media/image2.png"/><Relationship Id="rId9"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oleObject" Target="../embeddings/oleObject7.bin"/><Relationship Id="rId3" Type="http://schemas.openxmlformats.org/officeDocument/2006/relationships/image" Target="../media/image34.jpe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33.png"/><Relationship Id="rId2" Type="http://schemas.openxmlformats.org/officeDocument/2006/relationships/slideLayout" Target="../slideLayouts/slideLayout34.xml"/><Relationship Id="rId16" Type="http://schemas.openxmlformats.org/officeDocument/2006/relationships/oleObject" Target="../embeddings/oleObject8.bin"/><Relationship Id="rId1" Type="http://schemas.openxmlformats.org/officeDocument/2006/relationships/vmlDrawing" Target="../drawings/vmlDrawing6.vml"/><Relationship Id="rId6" Type="http://schemas.openxmlformats.org/officeDocument/2006/relationships/image" Target="../media/image2.png"/><Relationship Id="rId11" Type="http://schemas.openxmlformats.org/officeDocument/2006/relationships/image" Target="../media/image40.png"/><Relationship Id="rId5" Type="http://schemas.openxmlformats.org/officeDocument/2006/relationships/image" Target="../media/image1.png"/><Relationship Id="rId1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4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6.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50.png"/><Relationship Id="rId7" Type="http://schemas.openxmlformats.org/officeDocument/2006/relationships/oleObject" Target="../embeddings/oleObject9.bin"/><Relationship Id="rId2" Type="http://schemas.openxmlformats.org/officeDocument/2006/relationships/slideLayout" Target="../slideLayouts/slideLayout95.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8.xml"/><Relationship Id="rId5" Type="http://schemas.openxmlformats.org/officeDocument/2006/relationships/image" Target="../media/image56.jpe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image" Target="../media/image1.png"/><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png"/><Relationship Id="rId5" Type="http://schemas.openxmlformats.org/officeDocument/2006/relationships/image" Target="../media/image6.w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wmf"/><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9.em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827088" y="1557338"/>
            <a:ext cx="7772400" cy="1470025"/>
          </a:xfrm>
        </p:spPr>
        <p:txBody>
          <a:bodyPr/>
          <a:lstStyle/>
          <a:p>
            <a:r>
              <a:rPr lang="en-US" sz="2800" b="1" dirty="0"/>
              <a:t>BASIC HYPER SPECTRAL </a:t>
            </a:r>
            <a:r>
              <a:rPr lang="en-US" sz="2800" b="1" dirty="0" smtClean="0"/>
              <a:t>IMAGING</a:t>
            </a:r>
            <a:r>
              <a:rPr lang="en-US" sz="2800" b="1" dirty="0"/>
              <a:t> </a:t>
            </a:r>
            <a:endParaRPr lang="en-US" altLang="en-US" sz="2800" dirty="0"/>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11"/>
          <p:cNvSpPr>
            <a:spLocks noChangeArrowheads="1"/>
          </p:cNvSpPr>
          <p:nvPr/>
        </p:nvSpPr>
        <p:spPr bwMode="auto">
          <a:xfrm>
            <a:off x="1225715" y="5949280"/>
            <a:ext cx="75749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r>
              <a:rPr lang="en-US" altLang="en-US" sz="1600" dirty="0" smtClean="0">
                <a:solidFill>
                  <a:srgbClr val="000000"/>
                </a:solidFill>
              </a:rPr>
              <a:t>Lectures: </a:t>
            </a:r>
            <a:r>
              <a:rPr lang="en-US" sz="1600" dirty="0"/>
              <a:t>TTK20 Hyperspectral remote </a:t>
            </a:r>
            <a:r>
              <a:rPr lang="en-US" sz="1600" dirty="0" smtClean="0"/>
              <a:t>sensing, Module 1, AMOS – NTNU, 11-13 September, 2018.</a:t>
            </a:r>
            <a:endParaRPr lang="nb-NO" sz="1600" dirty="0"/>
          </a:p>
        </p:txBody>
      </p:sp>
      <p:sp>
        <p:nvSpPr>
          <p:cNvPr id="2" name="Rectangle 1"/>
          <p:cNvSpPr/>
          <p:nvPr/>
        </p:nvSpPr>
        <p:spPr>
          <a:xfrm>
            <a:off x="1304782" y="4293096"/>
            <a:ext cx="7416824" cy="1077218"/>
          </a:xfrm>
          <a:prstGeom prst="rect">
            <a:avLst/>
          </a:prstGeom>
        </p:spPr>
        <p:txBody>
          <a:bodyPr wrap="square">
            <a:spAutoFit/>
          </a:bodyPr>
          <a:lstStyle/>
          <a:p>
            <a:pPr lvl="0" fontAlgn="base">
              <a:spcBef>
                <a:spcPct val="0"/>
              </a:spcBef>
              <a:spcAft>
                <a:spcPct val="0"/>
              </a:spcAft>
            </a:pPr>
            <a:r>
              <a:rPr lang="en-US" sz="1600" b="1" baseline="30000" dirty="0"/>
              <a:t>1</a:t>
            </a:r>
            <a:r>
              <a:rPr lang="en-US" sz="1600" b="1" dirty="0"/>
              <a:t> The University Centre in Svalbard (UNIS), N-9171 Longyearbyen, Norway </a:t>
            </a:r>
            <a:endParaRPr lang="en-US" sz="1600" b="1" baseline="30000" dirty="0"/>
          </a:p>
          <a:p>
            <a:pPr lvl="0" fontAlgn="base">
              <a:spcBef>
                <a:spcPct val="0"/>
              </a:spcBef>
              <a:spcAft>
                <a:spcPct val="0"/>
              </a:spcAft>
            </a:pPr>
            <a:r>
              <a:rPr lang="en-US" sz="1600" b="1" baseline="30000" dirty="0"/>
              <a:t>2 </a:t>
            </a:r>
            <a:r>
              <a:rPr lang="en-US" sz="1600" b="1" dirty="0"/>
              <a:t>The Birkeland Centre for Space Science (BCSS)</a:t>
            </a:r>
            <a:endParaRPr lang="en-US" sz="1600" b="1" baseline="30000" dirty="0"/>
          </a:p>
          <a:p>
            <a:pPr lvl="0" fontAlgn="base">
              <a:spcBef>
                <a:spcPct val="0"/>
              </a:spcBef>
              <a:spcAft>
                <a:spcPct val="0"/>
              </a:spcAft>
            </a:pPr>
            <a:r>
              <a:rPr lang="en-US" sz="1600" b="1" baseline="30000" dirty="0"/>
              <a:t>3 </a:t>
            </a:r>
            <a:r>
              <a:rPr lang="en-US" sz="1600" b="1" dirty="0"/>
              <a:t>The Kjell Henriksen Observatory (KHO)</a:t>
            </a:r>
          </a:p>
          <a:p>
            <a:pPr lvl="0" fontAlgn="base">
              <a:spcBef>
                <a:spcPct val="0"/>
              </a:spcBef>
              <a:spcAft>
                <a:spcPct val="0"/>
              </a:spcAft>
            </a:pPr>
            <a:r>
              <a:rPr lang="en-US" sz="1600" b="1" baseline="30000" dirty="0"/>
              <a:t>4</a:t>
            </a:r>
            <a:r>
              <a:rPr lang="en-US" sz="1600" b="1" dirty="0"/>
              <a:t> Centre for Autonomous Marine Operations and Systems (AMOS) NTNU</a:t>
            </a:r>
          </a:p>
        </p:txBody>
      </p:sp>
      <p:sp>
        <p:nvSpPr>
          <p:cNvPr id="4" name="TextBox 3"/>
          <p:cNvSpPr txBox="1"/>
          <p:nvPr/>
        </p:nvSpPr>
        <p:spPr>
          <a:xfrm>
            <a:off x="3424887" y="3276146"/>
            <a:ext cx="2257349" cy="369332"/>
          </a:xfrm>
          <a:prstGeom prst="rect">
            <a:avLst/>
          </a:prstGeom>
          <a:noFill/>
        </p:spPr>
        <p:txBody>
          <a:bodyPr wrap="none" rtlCol="0">
            <a:spAutoFit/>
          </a:bodyPr>
          <a:lstStyle/>
          <a:p>
            <a:r>
              <a:rPr lang="nb-NO" b="1" dirty="0" smtClean="0"/>
              <a:t>Fred Sigernes </a:t>
            </a:r>
            <a:r>
              <a:rPr lang="nb-NO" b="1" baseline="30000" dirty="0" smtClean="0"/>
              <a:t>1,2,3,4</a:t>
            </a:r>
            <a:endParaRPr lang="nb-NO" b="1" baseline="30000" dirty="0"/>
          </a:p>
        </p:txBody>
      </p:sp>
    </p:spTree>
    <p:extLst>
      <p:ext uri="{BB962C8B-B14F-4D97-AF65-F5344CB8AC3E}">
        <p14:creationId xmlns:p14="http://schemas.microsoft.com/office/powerpoint/2010/main" val="2412554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8" name="Rectangle 6"/>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8194" name="Picture 2" descr="T:\YaARCo\MiniSpectrograph\4xPrototypes.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4100"/>
            <a:ext cx="6817728" cy="6843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91451" y="138372"/>
            <a:ext cx="1151277" cy="584775"/>
          </a:xfrm>
          <a:prstGeom prst="rect">
            <a:avLst/>
          </a:prstGeom>
          <a:noFill/>
        </p:spPr>
        <p:txBody>
          <a:bodyPr wrap="none" rtlCol="0">
            <a:spAutoFit/>
          </a:bodyPr>
          <a:lstStyle/>
          <a:p>
            <a:r>
              <a:rPr lang="nb-NO" sz="1600" b="1" dirty="0" smtClean="0"/>
              <a:t>NTNU HSI</a:t>
            </a:r>
          </a:p>
          <a:p>
            <a:r>
              <a:rPr lang="nb-NO" sz="1600" b="1" dirty="0" smtClean="0"/>
              <a:t>V2 – V5</a:t>
            </a:r>
            <a:endParaRPr lang="en-US" sz="1600" b="1" dirty="0"/>
          </a:p>
        </p:txBody>
      </p:sp>
      <p:sp>
        <p:nvSpPr>
          <p:cNvPr id="7" name="TextBox 6"/>
          <p:cNvSpPr txBox="1"/>
          <p:nvPr/>
        </p:nvSpPr>
        <p:spPr>
          <a:xfrm>
            <a:off x="899592" y="231375"/>
            <a:ext cx="466794" cy="369332"/>
          </a:xfrm>
          <a:prstGeom prst="rect">
            <a:avLst/>
          </a:prstGeom>
          <a:noFill/>
        </p:spPr>
        <p:txBody>
          <a:bodyPr wrap="none" rtlCol="0">
            <a:spAutoFit/>
          </a:bodyPr>
          <a:lstStyle/>
          <a:p>
            <a:r>
              <a:rPr lang="nb-NO" b="1" dirty="0" smtClean="0"/>
              <a:t>V2</a:t>
            </a:r>
            <a:endParaRPr lang="en-US" b="1" dirty="0"/>
          </a:p>
        </p:txBody>
      </p:sp>
      <p:sp>
        <p:nvSpPr>
          <p:cNvPr id="9" name="TextBox 8"/>
          <p:cNvSpPr txBox="1"/>
          <p:nvPr/>
        </p:nvSpPr>
        <p:spPr>
          <a:xfrm>
            <a:off x="4338603" y="231375"/>
            <a:ext cx="466794" cy="369332"/>
          </a:xfrm>
          <a:prstGeom prst="rect">
            <a:avLst/>
          </a:prstGeom>
          <a:noFill/>
        </p:spPr>
        <p:txBody>
          <a:bodyPr wrap="none" rtlCol="0">
            <a:spAutoFit/>
          </a:bodyPr>
          <a:lstStyle/>
          <a:p>
            <a:r>
              <a:rPr lang="nb-NO" b="1" dirty="0" smtClean="0"/>
              <a:t>V3</a:t>
            </a:r>
            <a:endParaRPr lang="en-US" b="1" dirty="0"/>
          </a:p>
        </p:txBody>
      </p:sp>
      <p:sp>
        <p:nvSpPr>
          <p:cNvPr id="10" name="TextBox 9"/>
          <p:cNvSpPr txBox="1"/>
          <p:nvPr/>
        </p:nvSpPr>
        <p:spPr>
          <a:xfrm>
            <a:off x="899592" y="3604374"/>
            <a:ext cx="466794" cy="369332"/>
          </a:xfrm>
          <a:prstGeom prst="rect">
            <a:avLst/>
          </a:prstGeom>
          <a:noFill/>
        </p:spPr>
        <p:txBody>
          <a:bodyPr wrap="none" rtlCol="0">
            <a:spAutoFit/>
          </a:bodyPr>
          <a:lstStyle/>
          <a:p>
            <a:r>
              <a:rPr lang="nb-NO" b="1" dirty="0" smtClean="0"/>
              <a:t>V4</a:t>
            </a:r>
            <a:endParaRPr lang="en-US" b="1" dirty="0"/>
          </a:p>
        </p:txBody>
      </p:sp>
      <p:sp>
        <p:nvSpPr>
          <p:cNvPr id="11" name="TextBox 10"/>
          <p:cNvSpPr txBox="1"/>
          <p:nvPr/>
        </p:nvSpPr>
        <p:spPr>
          <a:xfrm>
            <a:off x="4338603" y="3604374"/>
            <a:ext cx="466794" cy="369332"/>
          </a:xfrm>
          <a:prstGeom prst="rect">
            <a:avLst/>
          </a:prstGeom>
          <a:noFill/>
        </p:spPr>
        <p:txBody>
          <a:bodyPr wrap="none" rtlCol="0">
            <a:spAutoFit/>
          </a:bodyPr>
          <a:lstStyle/>
          <a:p>
            <a:r>
              <a:rPr lang="nb-NO" b="1" dirty="0" smtClean="0"/>
              <a:t>V5</a:t>
            </a:r>
            <a:endParaRPr lang="en-US" b="1" dirty="0"/>
          </a:p>
        </p:txBody>
      </p:sp>
      <p:sp>
        <p:nvSpPr>
          <p:cNvPr id="12" name="TextBox 11"/>
          <p:cNvSpPr txBox="1"/>
          <p:nvPr/>
        </p:nvSpPr>
        <p:spPr>
          <a:xfrm>
            <a:off x="7591451" y="1124744"/>
            <a:ext cx="1373037" cy="1569660"/>
          </a:xfrm>
          <a:prstGeom prst="rect">
            <a:avLst/>
          </a:prstGeom>
          <a:noFill/>
        </p:spPr>
        <p:txBody>
          <a:bodyPr wrap="square" rtlCol="0">
            <a:spAutoFit/>
          </a:bodyPr>
          <a:lstStyle/>
          <a:p>
            <a:r>
              <a:rPr lang="en-US" sz="1600" b="1" dirty="0" smtClean="0"/>
              <a:t>Limitations</a:t>
            </a:r>
          </a:p>
          <a:p>
            <a:r>
              <a:rPr lang="nb-NO" sz="1600" dirty="0" smtClean="0"/>
              <a:t>S – </a:t>
            </a:r>
            <a:r>
              <a:rPr lang="en-US" sz="1600" dirty="0" smtClean="0"/>
              <a:t>mount</a:t>
            </a:r>
          </a:p>
          <a:p>
            <a:r>
              <a:rPr lang="nb-NO" sz="1600" dirty="0" smtClean="0"/>
              <a:t>F/# = 4</a:t>
            </a:r>
          </a:p>
          <a:p>
            <a:r>
              <a:rPr lang="nb-NO" sz="1600" dirty="0" smtClean="0"/>
              <a:t>AS = 9 mm</a:t>
            </a:r>
          </a:p>
          <a:p>
            <a:r>
              <a:rPr lang="en-US" sz="1600" dirty="0" smtClean="0"/>
              <a:t>Daylight</a:t>
            </a:r>
          </a:p>
          <a:p>
            <a:r>
              <a:rPr lang="nb-NO" sz="1600" dirty="0" smtClean="0"/>
              <a:t>Mass &lt; 170g</a:t>
            </a:r>
            <a:endParaRPr lang="en-US" sz="1600" dirty="0"/>
          </a:p>
        </p:txBody>
      </p:sp>
    </p:spTree>
    <p:extLst>
      <p:ext uri="{BB962C8B-B14F-4D97-AF65-F5344CB8AC3E}">
        <p14:creationId xmlns:p14="http://schemas.microsoft.com/office/powerpoint/2010/main" val="938859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471" y="1524506"/>
            <a:ext cx="7629140" cy="5245033"/>
          </a:xfrm>
          <a:prstGeom prst="rect">
            <a:avLst/>
          </a:prstGeom>
        </p:spPr>
      </p:pic>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8" name="Rectangle 6"/>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3100" y="1293813"/>
            <a:ext cx="807092" cy="584775"/>
          </a:xfrm>
          <a:prstGeom prst="rect">
            <a:avLst/>
          </a:prstGeom>
        </p:spPr>
        <p:txBody>
          <a:bodyPr wrap="square">
            <a:spAutoFit/>
          </a:bodyPr>
          <a:lstStyle/>
          <a:p>
            <a:pPr lvl="0" fontAlgn="base">
              <a:spcBef>
                <a:spcPct val="0"/>
              </a:spcBef>
              <a:spcAft>
                <a:spcPct val="0"/>
              </a:spcAft>
            </a:pPr>
            <a:r>
              <a:rPr lang="en-US" sz="3200" b="1" dirty="0" smtClean="0">
                <a:solidFill>
                  <a:srgbClr val="000000"/>
                </a:solidFill>
              </a:rPr>
              <a:t>V6</a:t>
            </a:r>
            <a:endParaRPr lang="en-US" sz="3200" b="1" dirty="0">
              <a:solidFill>
                <a:srgbClr val="000000"/>
              </a:solidFill>
            </a:endParaRPr>
          </a:p>
        </p:txBody>
      </p:sp>
      <p:pic>
        <p:nvPicPr>
          <p:cNvPr id="9218" name="Picture 2" descr="T:\YaARCo\AMOS-BIRD\images\3Dprinted_Grating_Hold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3078" y="168351"/>
            <a:ext cx="3060114" cy="290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1493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8" name="Rectangle 6"/>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YaARCo\AMOS-BIRD\images\AMOS BIRD HS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100" y="520704"/>
            <a:ext cx="8470900" cy="6353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44408" y="152400"/>
            <a:ext cx="748923" cy="646331"/>
          </a:xfrm>
          <a:prstGeom prst="rect">
            <a:avLst/>
          </a:prstGeom>
          <a:noFill/>
        </p:spPr>
        <p:txBody>
          <a:bodyPr wrap="none" rtlCol="0">
            <a:spAutoFit/>
          </a:bodyPr>
          <a:lstStyle/>
          <a:p>
            <a:r>
              <a:rPr lang="nb-NO" sz="3600" b="1" dirty="0" smtClean="0">
                <a:solidFill>
                  <a:schemeClr val="bg1"/>
                </a:solidFill>
              </a:rPr>
              <a:t>V6</a:t>
            </a:r>
            <a:endParaRPr lang="en-US" sz="3600" b="1" dirty="0">
              <a:solidFill>
                <a:schemeClr val="bg1"/>
              </a:solidFill>
            </a:endParaRPr>
          </a:p>
        </p:txBody>
      </p:sp>
    </p:spTree>
    <p:extLst>
      <p:ext uri="{BB962C8B-B14F-4D97-AF65-F5344CB8AC3E}">
        <p14:creationId xmlns:p14="http://schemas.microsoft.com/office/powerpoint/2010/main" val="1783960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U:\AGF-KURS\HyperSpectralCourse\2_SpectralDesigns\Figure2_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663262"/>
            <a:ext cx="5838825" cy="39528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8" name="Rectangle 6"/>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2" name="Rectangle 1"/>
          <p:cNvSpPr/>
          <p:nvPr/>
        </p:nvSpPr>
        <p:spPr>
          <a:xfrm>
            <a:off x="827584" y="1484784"/>
            <a:ext cx="7272808" cy="338554"/>
          </a:xfrm>
          <a:prstGeom prst="rect">
            <a:avLst/>
          </a:prstGeom>
        </p:spPr>
        <p:txBody>
          <a:bodyPr wrap="square">
            <a:spAutoFit/>
          </a:bodyPr>
          <a:lstStyle/>
          <a:p>
            <a:pPr fontAlgn="base">
              <a:spcBef>
                <a:spcPct val="0"/>
              </a:spcBef>
              <a:spcAft>
                <a:spcPct val="0"/>
              </a:spcAft>
            </a:pPr>
            <a:r>
              <a:rPr lang="en-US" sz="1600" b="1" dirty="0" smtClean="0">
                <a:solidFill>
                  <a:srgbClr val="000000"/>
                </a:solidFill>
              </a:rPr>
              <a:t>The Ebert – Fastie Spectrometer</a:t>
            </a:r>
            <a:endParaRPr lang="en-US" sz="1600" b="1" dirty="0">
              <a:solidFill>
                <a:srgbClr val="000000"/>
              </a:solidFill>
            </a:endParaRPr>
          </a:p>
        </p:txBody>
      </p:sp>
      <p:sp>
        <p:nvSpPr>
          <p:cNvPr id="3" name="Rectangle 2"/>
          <p:cNvSpPr/>
          <p:nvPr/>
        </p:nvSpPr>
        <p:spPr>
          <a:xfrm>
            <a:off x="827584" y="5618626"/>
            <a:ext cx="8036011" cy="830997"/>
          </a:xfrm>
          <a:prstGeom prst="rect">
            <a:avLst/>
          </a:prstGeom>
        </p:spPr>
        <p:txBody>
          <a:bodyPr wrap="square">
            <a:spAutoFit/>
          </a:bodyPr>
          <a:lstStyle/>
          <a:p>
            <a:r>
              <a:rPr lang="en-US" sz="1600" dirty="0" smtClean="0">
                <a:latin typeface="+mj-lt"/>
                <a:ea typeface="Times New Roman"/>
              </a:rPr>
              <a:t>The Ebert-Fastie spectrometer: (1) curved entrance slit, (2) concave mirror, (3) plane reflecting grating, (4) curved exit slit, (5) collector lens, (6) photon counting detector, and (7) order sorting cut-off filter.</a:t>
            </a:r>
            <a:endParaRPr lang="en-US" sz="1600" dirty="0">
              <a:latin typeface="+mj-lt"/>
            </a:endParaRPr>
          </a:p>
        </p:txBody>
      </p:sp>
      <p:sp>
        <p:nvSpPr>
          <p:cNvPr id="5" name="Rectangle 4"/>
          <p:cNvSpPr/>
          <p:nvPr/>
        </p:nvSpPr>
        <p:spPr>
          <a:xfrm>
            <a:off x="827584" y="1823338"/>
            <a:ext cx="4572000" cy="1077218"/>
          </a:xfrm>
          <a:prstGeom prst="rect">
            <a:avLst/>
          </a:prstGeom>
        </p:spPr>
        <p:txBody>
          <a:bodyPr>
            <a:spAutoFit/>
          </a:bodyPr>
          <a:lstStyle/>
          <a:p>
            <a:pPr algn="just"/>
            <a:r>
              <a:rPr lang="en-US" sz="1600" dirty="0" smtClean="0">
                <a:ea typeface="Times New Roman"/>
              </a:rPr>
              <a:t>In 1889 Herman Ebert described a spectrometer using a spherical mirror and a plane reflecting grating. Also known as a Plane Grating System (PGS). </a:t>
            </a:r>
            <a:endParaRPr lang="en-US" sz="1600" dirty="0"/>
          </a:p>
        </p:txBody>
      </p:sp>
      <p:sp>
        <p:nvSpPr>
          <p:cNvPr id="7" name="Rectangle 6"/>
          <p:cNvSpPr/>
          <p:nvPr/>
        </p:nvSpPr>
        <p:spPr>
          <a:xfrm>
            <a:off x="773832" y="3101090"/>
            <a:ext cx="3150096" cy="1323439"/>
          </a:xfrm>
          <a:prstGeom prst="rect">
            <a:avLst/>
          </a:prstGeom>
        </p:spPr>
        <p:txBody>
          <a:bodyPr wrap="square">
            <a:spAutoFit/>
          </a:bodyPr>
          <a:lstStyle/>
          <a:p>
            <a:r>
              <a:rPr lang="en-US" sz="1600" dirty="0" smtClean="0">
                <a:latin typeface="+mj-lt"/>
                <a:ea typeface="Times New Roman"/>
              </a:rPr>
              <a:t>In 1952 William G. Fastie improved the performance of the instrument, using curved slits instead of straight slits to reduce aberrations from the mirror</a:t>
            </a:r>
            <a:endParaRPr lang="en-US" sz="1600" dirty="0">
              <a:latin typeface="+mj-lt"/>
            </a:endParaRPr>
          </a:p>
        </p:txBody>
      </p:sp>
    </p:spTree>
    <p:extLst>
      <p:ext uri="{BB962C8B-B14F-4D97-AF65-F5344CB8AC3E}">
        <p14:creationId xmlns:p14="http://schemas.microsoft.com/office/powerpoint/2010/main" val="4277801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AGF-KURS\HyperSpectralCourse\2_SpectralDesigns\Figure2_4.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769" y="1823338"/>
            <a:ext cx="5574953" cy="42609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8" name="Rectangle 6"/>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2" name="Rectangle 1"/>
          <p:cNvSpPr/>
          <p:nvPr/>
        </p:nvSpPr>
        <p:spPr>
          <a:xfrm>
            <a:off x="827584" y="1484784"/>
            <a:ext cx="7272808" cy="338554"/>
          </a:xfrm>
          <a:prstGeom prst="rect">
            <a:avLst/>
          </a:prstGeom>
        </p:spPr>
        <p:txBody>
          <a:bodyPr wrap="square">
            <a:spAutoFit/>
          </a:bodyPr>
          <a:lstStyle/>
          <a:p>
            <a:pPr fontAlgn="base">
              <a:spcBef>
                <a:spcPct val="0"/>
              </a:spcBef>
              <a:spcAft>
                <a:spcPct val="0"/>
              </a:spcAft>
            </a:pPr>
            <a:r>
              <a:rPr lang="en-US" sz="1600" b="1" dirty="0"/>
              <a:t>The Czerny-Turner configuration</a:t>
            </a:r>
            <a:endParaRPr lang="en-US" sz="1600" b="1" dirty="0">
              <a:solidFill>
                <a:srgbClr val="000000"/>
              </a:solidFill>
            </a:endParaRPr>
          </a:p>
        </p:txBody>
      </p:sp>
      <p:sp>
        <p:nvSpPr>
          <p:cNvPr id="4" name="Rectangle 3"/>
          <p:cNvSpPr/>
          <p:nvPr/>
        </p:nvSpPr>
        <p:spPr>
          <a:xfrm>
            <a:off x="815861" y="6084250"/>
            <a:ext cx="8110716" cy="584775"/>
          </a:xfrm>
          <a:prstGeom prst="rect">
            <a:avLst/>
          </a:prstGeom>
        </p:spPr>
        <p:txBody>
          <a:bodyPr wrap="square">
            <a:spAutoFit/>
          </a:bodyPr>
          <a:lstStyle/>
          <a:p>
            <a:r>
              <a:rPr lang="en-US" sz="1600" dirty="0" smtClean="0">
                <a:ea typeface="Times New Roman"/>
              </a:rPr>
              <a:t>The Czerny-Turner configuration: (1) entrance slit, (2) flat mirror, (3) concave mirror (collector), (4) reflective grating, (5) focusing mirror, (6) flat mirror, and (7) exit slit. </a:t>
            </a:r>
            <a:endParaRPr lang="en-US" sz="1600" dirty="0"/>
          </a:p>
        </p:txBody>
      </p:sp>
      <p:sp>
        <p:nvSpPr>
          <p:cNvPr id="9" name="Rectangle 8"/>
          <p:cNvSpPr/>
          <p:nvPr/>
        </p:nvSpPr>
        <p:spPr>
          <a:xfrm>
            <a:off x="4366300" y="1484784"/>
            <a:ext cx="4572000" cy="1815882"/>
          </a:xfrm>
          <a:prstGeom prst="rect">
            <a:avLst/>
          </a:prstGeom>
        </p:spPr>
        <p:txBody>
          <a:bodyPr>
            <a:spAutoFit/>
          </a:bodyPr>
          <a:lstStyle/>
          <a:p>
            <a:pPr algn="just"/>
            <a:r>
              <a:rPr lang="en-US" sz="1600" dirty="0">
                <a:ea typeface="Times New Roman"/>
              </a:rPr>
              <a:t>In 1930 M. Czerny and A. F. Turner </a:t>
            </a:r>
            <a:r>
              <a:rPr lang="en-US" sz="1600" dirty="0" smtClean="0">
                <a:ea typeface="Times New Roman"/>
              </a:rPr>
              <a:t>described </a:t>
            </a:r>
            <a:r>
              <a:rPr lang="en-US" sz="1600" dirty="0">
                <a:ea typeface="Times New Roman"/>
              </a:rPr>
              <a:t>a spectrometer using two concave </a:t>
            </a:r>
            <a:r>
              <a:rPr lang="en-US" sz="1600" dirty="0" smtClean="0">
                <a:ea typeface="Times New Roman"/>
              </a:rPr>
              <a:t>mirrors. </a:t>
            </a:r>
            <a:r>
              <a:rPr lang="en-GB" sz="1600" dirty="0"/>
              <a:t>It is clearly equal to the Ebert-Fastie configuration, but it is more flexible. The mirrors may now have different focal lengths, size and position compared to the more rigid design of the Ebert-Fastie. </a:t>
            </a:r>
            <a:endParaRPr lang="en-US" sz="1600" dirty="0"/>
          </a:p>
        </p:txBody>
      </p:sp>
      <p:sp>
        <p:nvSpPr>
          <p:cNvPr id="10" name="Rectangle 9"/>
          <p:cNvSpPr/>
          <p:nvPr/>
        </p:nvSpPr>
        <p:spPr>
          <a:xfrm>
            <a:off x="6252373" y="4221088"/>
            <a:ext cx="2685927" cy="1368152"/>
          </a:xfrm>
          <a:prstGeom prst="rect">
            <a:avLst/>
          </a:prstGeom>
        </p:spPr>
        <p:txBody>
          <a:bodyPr wrap="square">
            <a:spAutoFit/>
          </a:bodyPr>
          <a:lstStyle/>
          <a:p>
            <a:pPr>
              <a:spcAft>
                <a:spcPts val="0"/>
              </a:spcAft>
            </a:pPr>
            <a:r>
              <a:rPr lang="en-GB" sz="1600" dirty="0">
                <a:ea typeface="Times New Roman"/>
              </a:rPr>
              <a:t>The two flat mirrors labelled (2) and (6) </a:t>
            </a:r>
            <a:r>
              <a:rPr lang="en-GB" sz="1600" dirty="0" smtClean="0">
                <a:ea typeface="Times New Roman"/>
              </a:rPr>
              <a:t>are </a:t>
            </a:r>
            <a:r>
              <a:rPr lang="en-GB" sz="1600" dirty="0">
                <a:ea typeface="Times New Roman"/>
              </a:rPr>
              <a:t>just used to make the design more compact. They are not used in the original </a:t>
            </a:r>
            <a:r>
              <a:rPr lang="en-GB" sz="1600" dirty="0" smtClean="0">
                <a:ea typeface="Times New Roman"/>
              </a:rPr>
              <a:t>layout.</a:t>
            </a:r>
            <a:endParaRPr lang="en-US" sz="1600" dirty="0">
              <a:effectLst/>
              <a:ea typeface="Times New Roman"/>
            </a:endParaRPr>
          </a:p>
        </p:txBody>
      </p:sp>
    </p:spTree>
    <p:extLst>
      <p:ext uri="{BB962C8B-B14F-4D97-AF65-F5344CB8AC3E}">
        <p14:creationId xmlns:p14="http://schemas.microsoft.com/office/powerpoint/2010/main" val="31419398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U:\AGF-KURS\HyperSpectralCourse\2_SpectralDesigns\Figure2_5.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5558" y="1557631"/>
            <a:ext cx="3672836" cy="36464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8" name="Rectangle 6"/>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2" name="Rectangle 1"/>
          <p:cNvSpPr/>
          <p:nvPr/>
        </p:nvSpPr>
        <p:spPr>
          <a:xfrm>
            <a:off x="827584" y="1484784"/>
            <a:ext cx="7272808" cy="338554"/>
          </a:xfrm>
          <a:prstGeom prst="rect">
            <a:avLst/>
          </a:prstGeom>
        </p:spPr>
        <p:txBody>
          <a:bodyPr wrap="square">
            <a:spAutoFit/>
          </a:bodyPr>
          <a:lstStyle/>
          <a:p>
            <a:pPr fontAlgn="base">
              <a:spcBef>
                <a:spcPct val="0"/>
              </a:spcBef>
              <a:spcAft>
                <a:spcPct val="0"/>
              </a:spcAft>
            </a:pPr>
            <a:r>
              <a:rPr lang="en-US" sz="1600" b="1" dirty="0"/>
              <a:t>The FICS concave grating spectrograph</a:t>
            </a:r>
            <a:endParaRPr lang="en-US" sz="1600" b="1" dirty="0">
              <a:solidFill>
                <a:srgbClr val="000000"/>
              </a:solidFill>
            </a:endParaRPr>
          </a:p>
        </p:txBody>
      </p:sp>
      <p:sp>
        <p:nvSpPr>
          <p:cNvPr id="3" name="Rectangle 2"/>
          <p:cNvSpPr/>
          <p:nvPr/>
        </p:nvSpPr>
        <p:spPr>
          <a:xfrm>
            <a:off x="4463988" y="5301208"/>
            <a:ext cx="4463988" cy="1077218"/>
          </a:xfrm>
          <a:prstGeom prst="rect">
            <a:avLst/>
          </a:prstGeom>
        </p:spPr>
        <p:txBody>
          <a:bodyPr wrap="square">
            <a:spAutoFit/>
          </a:bodyPr>
          <a:lstStyle/>
          <a:p>
            <a:r>
              <a:rPr lang="en-US" sz="1600" dirty="0" smtClean="0">
                <a:latin typeface="+mj-lt"/>
                <a:ea typeface="Times New Roman"/>
              </a:rPr>
              <a:t>ORIEL Fixed Imaging Compact Spectrograph (FICS ): (1) concave holographic grating, (2) flat mirror, (3) detector (CCD), (4) fiber bundle, and (5) entrance slit.</a:t>
            </a:r>
            <a:endParaRPr lang="en-US" sz="1600" dirty="0">
              <a:latin typeface="+mj-lt"/>
            </a:endParaRPr>
          </a:p>
        </p:txBody>
      </p:sp>
      <p:sp>
        <p:nvSpPr>
          <p:cNvPr id="4" name="Rectangle 3"/>
          <p:cNvSpPr/>
          <p:nvPr/>
        </p:nvSpPr>
        <p:spPr>
          <a:xfrm>
            <a:off x="874803" y="1916832"/>
            <a:ext cx="3282171" cy="3293209"/>
          </a:xfrm>
          <a:prstGeom prst="rect">
            <a:avLst/>
          </a:prstGeom>
        </p:spPr>
        <p:txBody>
          <a:bodyPr wrap="square">
            <a:spAutoFit/>
          </a:bodyPr>
          <a:lstStyle/>
          <a:p>
            <a:pPr algn="just"/>
            <a:r>
              <a:rPr lang="en-US" sz="1600" dirty="0">
                <a:solidFill>
                  <a:srgbClr val="000000"/>
                </a:solidFill>
                <a:ea typeface="Times New Roman"/>
              </a:rPr>
              <a:t>Back in 1883 Henry Augustus Rowland invented the concave grating </a:t>
            </a:r>
            <a:r>
              <a:rPr lang="en-US" sz="1600" dirty="0" smtClean="0">
                <a:solidFill>
                  <a:srgbClr val="000000"/>
                </a:solidFill>
                <a:ea typeface="Times New Roman"/>
              </a:rPr>
              <a:t>at </a:t>
            </a:r>
            <a:r>
              <a:rPr lang="en-US" sz="1600" dirty="0">
                <a:solidFill>
                  <a:srgbClr val="000000"/>
                </a:solidFill>
                <a:ea typeface="Times New Roman"/>
              </a:rPr>
              <a:t>the John Hopkins University. It both collimates and focuses the incident light beam. No extra mirrors or lenses are required. </a:t>
            </a:r>
            <a:endParaRPr lang="en-US" sz="1600" dirty="0" smtClean="0">
              <a:solidFill>
                <a:srgbClr val="000000"/>
              </a:solidFill>
              <a:ea typeface="Times New Roman"/>
            </a:endParaRPr>
          </a:p>
          <a:p>
            <a:pPr algn="just"/>
            <a:endParaRPr lang="en-US" sz="1600" dirty="0">
              <a:solidFill>
                <a:srgbClr val="000000"/>
              </a:solidFill>
              <a:ea typeface="Times New Roman"/>
            </a:endParaRPr>
          </a:p>
          <a:p>
            <a:pPr algn="just"/>
            <a:r>
              <a:rPr lang="en-US" sz="1600" dirty="0" smtClean="0">
                <a:solidFill>
                  <a:srgbClr val="000000"/>
                </a:solidFill>
                <a:ea typeface="Times New Roman"/>
              </a:rPr>
              <a:t>Today</a:t>
            </a:r>
            <a:r>
              <a:rPr lang="en-US" sz="1600" dirty="0">
                <a:solidFill>
                  <a:srgbClr val="000000"/>
                </a:solidFill>
                <a:ea typeface="Times New Roman"/>
              </a:rPr>
              <a:t>, holographic ion-beam etching techniques produce blazed concave gratings with high groove density and excellent image quality.</a:t>
            </a:r>
          </a:p>
        </p:txBody>
      </p:sp>
      <p:sp>
        <p:nvSpPr>
          <p:cNvPr id="5" name="Rectangle 4"/>
          <p:cNvSpPr/>
          <p:nvPr/>
        </p:nvSpPr>
        <p:spPr>
          <a:xfrm>
            <a:off x="874803" y="5301208"/>
            <a:ext cx="3282171" cy="1077218"/>
          </a:xfrm>
          <a:prstGeom prst="rect">
            <a:avLst/>
          </a:prstGeom>
        </p:spPr>
        <p:txBody>
          <a:bodyPr wrap="square">
            <a:spAutoFit/>
          </a:bodyPr>
          <a:lstStyle/>
          <a:p>
            <a:pPr algn="just"/>
            <a:r>
              <a:rPr lang="en-US" sz="1600" dirty="0" smtClean="0">
                <a:ea typeface="Times New Roman"/>
              </a:rPr>
              <a:t>The design is compact with no moving parts, and it has a high aperture (f/value = 2). The spectral range is 400-1100 nm.</a:t>
            </a:r>
            <a:endParaRPr lang="en-US" sz="1600" dirty="0"/>
          </a:p>
        </p:txBody>
      </p:sp>
    </p:spTree>
    <p:extLst>
      <p:ext uri="{BB962C8B-B14F-4D97-AF65-F5344CB8AC3E}">
        <p14:creationId xmlns:p14="http://schemas.microsoft.com/office/powerpoint/2010/main" val="17426004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U:\AGF-KURS\HyperSpectralCourse\2_SpectralDesigns\Figure2_6.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3" y="2064568"/>
            <a:ext cx="5648325" cy="40290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8" name="Rectangle 6"/>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2" name="Rectangle 1"/>
          <p:cNvSpPr/>
          <p:nvPr/>
        </p:nvSpPr>
        <p:spPr>
          <a:xfrm>
            <a:off x="827584" y="1484784"/>
            <a:ext cx="7272808" cy="338554"/>
          </a:xfrm>
          <a:prstGeom prst="rect">
            <a:avLst/>
          </a:prstGeom>
        </p:spPr>
        <p:txBody>
          <a:bodyPr wrap="square">
            <a:spAutoFit/>
          </a:bodyPr>
          <a:lstStyle/>
          <a:p>
            <a:pPr fontAlgn="base">
              <a:spcBef>
                <a:spcPct val="0"/>
              </a:spcBef>
              <a:spcAft>
                <a:spcPct val="0"/>
              </a:spcAft>
            </a:pPr>
            <a:r>
              <a:rPr lang="en-US" sz="1600" b="1" dirty="0"/>
              <a:t>The GRISM spectrograph </a:t>
            </a:r>
            <a:endParaRPr lang="en-US" sz="1600" b="1" dirty="0">
              <a:solidFill>
                <a:srgbClr val="000000"/>
              </a:solidFill>
            </a:endParaRPr>
          </a:p>
        </p:txBody>
      </p:sp>
      <p:sp>
        <p:nvSpPr>
          <p:cNvPr id="7" name="Rectangle 6"/>
          <p:cNvSpPr/>
          <p:nvPr/>
        </p:nvSpPr>
        <p:spPr>
          <a:xfrm>
            <a:off x="844460" y="5877272"/>
            <a:ext cx="5553089" cy="830997"/>
          </a:xfrm>
          <a:prstGeom prst="rect">
            <a:avLst/>
          </a:prstGeom>
        </p:spPr>
        <p:txBody>
          <a:bodyPr wrap="square">
            <a:spAutoFit/>
          </a:bodyPr>
          <a:lstStyle/>
          <a:p>
            <a:r>
              <a:rPr lang="en-US" sz="1600" dirty="0">
                <a:latin typeface="+mj-lt"/>
                <a:ea typeface="Times New Roman"/>
              </a:rPr>
              <a:t>The GRISM spectrograph: </a:t>
            </a:r>
            <a:r>
              <a:rPr lang="en-US" sz="1600" i="1" dirty="0">
                <a:latin typeface="+mj-lt"/>
                <a:ea typeface="Times New Roman"/>
              </a:rPr>
              <a:t>L1</a:t>
            </a:r>
            <a:r>
              <a:rPr lang="en-US" sz="1600" dirty="0">
                <a:latin typeface="+mj-lt"/>
                <a:ea typeface="Times New Roman"/>
              </a:rPr>
              <a:t>  front lens, </a:t>
            </a:r>
            <a:r>
              <a:rPr lang="en-US" sz="1600" i="1" dirty="0">
                <a:latin typeface="+mj-lt"/>
                <a:ea typeface="Times New Roman"/>
              </a:rPr>
              <a:t>S1</a:t>
            </a:r>
            <a:r>
              <a:rPr lang="en-US" sz="1600" dirty="0">
                <a:latin typeface="+mj-lt"/>
                <a:ea typeface="Times New Roman"/>
              </a:rPr>
              <a:t> entrance slit, </a:t>
            </a:r>
            <a:r>
              <a:rPr lang="en-US" sz="1600" i="1" dirty="0">
                <a:latin typeface="+mj-lt"/>
                <a:ea typeface="Times New Roman"/>
              </a:rPr>
              <a:t>L2</a:t>
            </a:r>
            <a:r>
              <a:rPr lang="en-US" sz="1600" dirty="0">
                <a:latin typeface="+mj-lt"/>
                <a:ea typeface="Times New Roman"/>
              </a:rPr>
              <a:t> collector lens, </a:t>
            </a:r>
            <a:r>
              <a:rPr lang="en-US" sz="1600" i="1" dirty="0">
                <a:latin typeface="+mj-lt"/>
                <a:ea typeface="Times New Roman"/>
              </a:rPr>
              <a:t>G</a:t>
            </a:r>
            <a:r>
              <a:rPr lang="en-US" sz="1600" dirty="0">
                <a:latin typeface="+mj-lt"/>
                <a:ea typeface="Times New Roman"/>
              </a:rPr>
              <a:t> grating, </a:t>
            </a:r>
            <a:r>
              <a:rPr lang="en-US" sz="1600" i="1" dirty="0">
                <a:latin typeface="+mj-lt"/>
                <a:ea typeface="Times New Roman"/>
              </a:rPr>
              <a:t>P</a:t>
            </a:r>
            <a:r>
              <a:rPr lang="en-US" sz="1600" dirty="0">
                <a:latin typeface="+mj-lt"/>
                <a:ea typeface="Times New Roman"/>
              </a:rPr>
              <a:t> prism, </a:t>
            </a:r>
            <a:r>
              <a:rPr lang="en-US" sz="1600" i="1" dirty="0">
                <a:latin typeface="+mj-lt"/>
                <a:ea typeface="Times New Roman"/>
              </a:rPr>
              <a:t>L3</a:t>
            </a:r>
            <a:r>
              <a:rPr lang="en-US" sz="1600" dirty="0">
                <a:latin typeface="+mj-lt"/>
                <a:ea typeface="Times New Roman"/>
              </a:rPr>
              <a:t> camera lens and </a:t>
            </a:r>
            <a:r>
              <a:rPr lang="en-US" sz="1600" i="1" dirty="0">
                <a:latin typeface="+mj-lt"/>
                <a:ea typeface="Times New Roman"/>
              </a:rPr>
              <a:t>CCD</a:t>
            </a:r>
            <a:r>
              <a:rPr lang="en-US" sz="1600" dirty="0">
                <a:latin typeface="+mj-lt"/>
                <a:ea typeface="Times New Roman"/>
              </a:rPr>
              <a:t> imaging detector</a:t>
            </a:r>
            <a:endParaRPr lang="en-US" sz="1600" dirty="0">
              <a:latin typeface="+mj-lt"/>
            </a:endParaRPr>
          </a:p>
        </p:txBody>
      </p:sp>
      <p:sp>
        <p:nvSpPr>
          <p:cNvPr id="9" name="Rectangle 8"/>
          <p:cNvSpPr/>
          <p:nvPr/>
        </p:nvSpPr>
        <p:spPr>
          <a:xfrm>
            <a:off x="3510776" y="1620903"/>
            <a:ext cx="5453711" cy="1077218"/>
          </a:xfrm>
          <a:prstGeom prst="rect">
            <a:avLst/>
          </a:prstGeom>
        </p:spPr>
        <p:txBody>
          <a:bodyPr wrap="square">
            <a:spAutoFit/>
          </a:bodyPr>
          <a:lstStyle/>
          <a:p>
            <a:pPr algn="just"/>
            <a:r>
              <a:rPr lang="en-US" sz="1600" dirty="0">
                <a:ea typeface="Times New Roman"/>
              </a:rPr>
              <a:t>One popular design is the use of a GRISM as dispersive element</a:t>
            </a:r>
            <a:r>
              <a:rPr lang="en-US" sz="1600" dirty="0" smtClean="0">
                <a:ea typeface="Times New Roman"/>
              </a:rPr>
              <a:t>. This </a:t>
            </a:r>
            <a:r>
              <a:rPr lang="en-US" sz="1600" dirty="0">
                <a:ea typeface="Times New Roman"/>
              </a:rPr>
              <a:t>design makes it possible to obtain a straight through center wavelength parallel the optical axis of the system.</a:t>
            </a:r>
            <a:endParaRPr lang="en-US" sz="1600" dirty="0"/>
          </a:p>
        </p:txBody>
      </p:sp>
      <p:sp>
        <p:nvSpPr>
          <p:cNvPr id="10" name="Rectangle 9"/>
          <p:cNvSpPr/>
          <p:nvPr/>
        </p:nvSpPr>
        <p:spPr>
          <a:xfrm>
            <a:off x="6397549" y="2682423"/>
            <a:ext cx="2566938" cy="2308324"/>
          </a:xfrm>
          <a:prstGeom prst="rect">
            <a:avLst/>
          </a:prstGeom>
        </p:spPr>
        <p:txBody>
          <a:bodyPr wrap="square">
            <a:spAutoFit/>
          </a:bodyPr>
          <a:lstStyle/>
          <a:p>
            <a:r>
              <a:rPr lang="en-US" sz="1600" dirty="0">
                <a:ea typeface="Times New Roman"/>
              </a:rPr>
              <a:t>The optical elements may be stacked head on (on-axis). </a:t>
            </a:r>
            <a:r>
              <a:rPr lang="en-US" sz="1600" dirty="0" smtClean="0">
                <a:ea typeface="Times New Roman"/>
              </a:rPr>
              <a:t>The </a:t>
            </a:r>
            <a:r>
              <a:rPr lang="en-US" sz="1600" dirty="0">
                <a:ea typeface="Times New Roman"/>
              </a:rPr>
              <a:t>on-axis design reduces geometrical aberrations such as astigmatism and coma. The image quality is high compared to off-axis systems.</a:t>
            </a:r>
            <a:endParaRPr lang="en-US" sz="1600" dirty="0"/>
          </a:p>
        </p:txBody>
      </p:sp>
      <p:grpSp>
        <p:nvGrpSpPr>
          <p:cNvPr id="12" name="Group 11"/>
          <p:cNvGrpSpPr/>
          <p:nvPr/>
        </p:nvGrpSpPr>
        <p:grpSpPr>
          <a:xfrm>
            <a:off x="6732240" y="4878208"/>
            <a:ext cx="2339040" cy="1600201"/>
            <a:chOff x="6732240" y="4878208"/>
            <a:chExt cx="2339040" cy="1600201"/>
          </a:xfrm>
        </p:grpSpPr>
        <p:pic>
          <p:nvPicPr>
            <p:cNvPr id="15364" name="Picture 4" descr="U:\AGF-KURS\HyperSpectralCourse\2_SpectralDesigns\Figure2_7.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7317" y="4878208"/>
              <a:ext cx="1223963" cy="16002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732240" y="5139700"/>
              <a:ext cx="1496575" cy="1077218"/>
            </a:xfrm>
            <a:prstGeom prst="rect">
              <a:avLst/>
            </a:prstGeom>
          </p:spPr>
          <p:txBody>
            <a:bodyPr wrap="square">
              <a:spAutoFit/>
            </a:bodyPr>
            <a:lstStyle/>
            <a:p>
              <a:r>
                <a:rPr lang="en-US" sz="1600" dirty="0" smtClean="0">
                  <a:ea typeface="Times New Roman"/>
                </a:rPr>
                <a:t>PGP-element</a:t>
              </a:r>
              <a:r>
                <a:rPr lang="en-US" sz="1600" dirty="0">
                  <a:ea typeface="Times New Roman"/>
                </a:rPr>
                <a:t>. </a:t>
              </a:r>
              <a:r>
                <a:rPr lang="en-US" sz="1600" dirty="0" smtClean="0">
                  <a:ea typeface="Times New Roman"/>
                </a:rPr>
                <a:t>(</a:t>
              </a:r>
              <a:r>
                <a:rPr lang="en-US" sz="1600" dirty="0">
                  <a:ea typeface="Times New Roman"/>
                </a:rPr>
                <a:t>1) Prism, </a:t>
              </a:r>
              <a:endParaRPr lang="en-US" sz="1600" dirty="0" smtClean="0">
                <a:ea typeface="Times New Roman"/>
              </a:endParaRPr>
            </a:p>
            <a:p>
              <a:r>
                <a:rPr lang="en-US" sz="1600" dirty="0" smtClean="0">
                  <a:ea typeface="Times New Roman"/>
                </a:rPr>
                <a:t>(</a:t>
              </a:r>
              <a:r>
                <a:rPr lang="en-US" sz="1600" dirty="0">
                  <a:ea typeface="Times New Roman"/>
                </a:rPr>
                <a:t>2) Grating </a:t>
              </a:r>
            </a:p>
            <a:p>
              <a:r>
                <a:rPr lang="en-US" sz="1600" dirty="0" smtClean="0">
                  <a:ea typeface="Times New Roman"/>
                </a:rPr>
                <a:t>(3</a:t>
              </a:r>
              <a:r>
                <a:rPr lang="en-US" sz="1600" dirty="0">
                  <a:ea typeface="Times New Roman"/>
                </a:rPr>
                <a:t>) Prism. </a:t>
              </a:r>
              <a:endParaRPr lang="en-US" sz="1600" dirty="0"/>
            </a:p>
          </p:txBody>
        </p:sp>
      </p:grpSp>
    </p:spTree>
    <p:extLst>
      <p:ext uri="{BB962C8B-B14F-4D97-AF65-F5344CB8AC3E}">
        <p14:creationId xmlns:p14="http://schemas.microsoft.com/office/powerpoint/2010/main" val="133147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U:\AGF-KURS\HyperSpectralCourse\2_SpectralDesigns\Figure2_8.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923" y="692697"/>
            <a:ext cx="5883703" cy="439248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8" name="Rectangle 6"/>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2" name="Rectangle 1"/>
          <p:cNvSpPr/>
          <p:nvPr/>
        </p:nvSpPr>
        <p:spPr>
          <a:xfrm>
            <a:off x="830923" y="195246"/>
            <a:ext cx="7272808" cy="338554"/>
          </a:xfrm>
          <a:prstGeom prst="rect">
            <a:avLst/>
          </a:prstGeom>
        </p:spPr>
        <p:txBody>
          <a:bodyPr wrap="square">
            <a:spAutoFit/>
          </a:bodyPr>
          <a:lstStyle/>
          <a:p>
            <a:pPr fontAlgn="base">
              <a:spcBef>
                <a:spcPct val="0"/>
              </a:spcBef>
              <a:spcAft>
                <a:spcPct val="0"/>
              </a:spcAft>
            </a:pPr>
            <a:r>
              <a:rPr lang="en-US" sz="1600" b="1" dirty="0"/>
              <a:t>The Auroral Spectrophotometer number 3 (SP3)</a:t>
            </a:r>
            <a:r>
              <a:rPr lang="en-US" sz="1600" b="1" dirty="0" smtClean="0">
                <a:solidFill>
                  <a:srgbClr val="000000"/>
                </a:solidFill>
              </a:rPr>
              <a:t> </a:t>
            </a:r>
            <a:endParaRPr lang="en-US" sz="1600" b="1" dirty="0">
              <a:solidFill>
                <a:srgbClr val="000000"/>
              </a:solidFill>
            </a:endParaRPr>
          </a:p>
        </p:txBody>
      </p:sp>
      <p:sp>
        <p:nvSpPr>
          <p:cNvPr id="3" name="Rectangle 2"/>
          <p:cNvSpPr/>
          <p:nvPr/>
        </p:nvSpPr>
        <p:spPr>
          <a:xfrm>
            <a:off x="830923" y="5266311"/>
            <a:ext cx="6030417" cy="338554"/>
          </a:xfrm>
          <a:prstGeom prst="rect">
            <a:avLst/>
          </a:prstGeom>
        </p:spPr>
        <p:txBody>
          <a:bodyPr wrap="square">
            <a:spAutoFit/>
          </a:bodyPr>
          <a:lstStyle/>
          <a:p>
            <a:r>
              <a:rPr lang="en-GB" sz="1600" dirty="0">
                <a:ea typeface="Times New Roman"/>
              </a:rPr>
              <a:t>The SP3 combined spectrograph and Littrow spectrometer </a:t>
            </a:r>
            <a:endParaRPr lang="en-US" sz="1600" dirty="0"/>
          </a:p>
        </p:txBody>
      </p:sp>
      <p:sp>
        <p:nvSpPr>
          <p:cNvPr id="4" name="Rectangle 3"/>
          <p:cNvSpPr/>
          <p:nvPr/>
        </p:nvSpPr>
        <p:spPr>
          <a:xfrm>
            <a:off x="830922" y="5733256"/>
            <a:ext cx="7989549" cy="830997"/>
          </a:xfrm>
          <a:prstGeom prst="rect">
            <a:avLst/>
          </a:prstGeom>
        </p:spPr>
        <p:txBody>
          <a:bodyPr wrap="square">
            <a:spAutoFit/>
          </a:bodyPr>
          <a:lstStyle/>
          <a:p>
            <a:r>
              <a:rPr lang="en-GB" sz="1600" dirty="0">
                <a:ea typeface="Times New Roman"/>
              </a:rPr>
              <a:t>The </a:t>
            </a:r>
            <a:r>
              <a:rPr lang="en-GB" sz="1600" dirty="0" smtClean="0">
                <a:ea typeface="Times New Roman"/>
              </a:rPr>
              <a:t>SP3 </a:t>
            </a:r>
            <a:r>
              <a:rPr lang="en-GB" sz="1600" dirty="0">
                <a:ea typeface="Times New Roman"/>
              </a:rPr>
              <a:t>constructed in 1960 by Willy Stoffregen at the Ionospheric Observatorium in Uppsala, Sweden. It was used extensively by his student Kjell Henriksen to study aurora, airglow and star spectra. </a:t>
            </a:r>
            <a:endParaRPr lang="en-US" sz="1600" dirty="0"/>
          </a:p>
        </p:txBody>
      </p:sp>
      <p:pic>
        <p:nvPicPr>
          <p:cNvPr id="16387" name="Picture 3" descr="U:\AGF-KURS\HyperSpectralCourse\2_SpectralDesigns\Figure2_9.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1196752"/>
            <a:ext cx="1986758" cy="27174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948264" y="4005064"/>
            <a:ext cx="1986758" cy="830997"/>
          </a:xfrm>
          <a:prstGeom prst="rect">
            <a:avLst/>
          </a:prstGeom>
        </p:spPr>
        <p:txBody>
          <a:bodyPr wrap="square">
            <a:spAutoFit/>
          </a:bodyPr>
          <a:lstStyle/>
          <a:p>
            <a:r>
              <a:rPr lang="en-US" sz="1600" dirty="0">
                <a:ea typeface="Times New Roman"/>
              </a:rPr>
              <a:t>The SP3 at UNIS (2006</a:t>
            </a:r>
            <a:r>
              <a:rPr lang="en-US" sz="1600" dirty="0" smtClean="0">
                <a:ea typeface="Times New Roman"/>
              </a:rPr>
              <a:t>). ½ m focal length.</a:t>
            </a:r>
            <a:endParaRPr lang="en-US" sz="1600" dirty="0"/>
          </a:p>
        </p:txBody>
      </p:sp>
    </p:spTree>
    <p:extLst>
      <p:ext uri="{BB962C8B-B14F-4D97-AF65-F5344CB8AC3E}">
        <p14:creationId xmlns:p14="http://schemas.microsoft.com/office/powerpoint/2010/main" val="1549780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Spectro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2133599"/>
            <a:ext cx="5761037"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6"/>
          <p:cNvSpPr>
            <a:spLocks noGrp="1" noChangeArrowheads="1"/>
          </p:cNvSpPr>
          <p:nvPr>
            <p:ph type="ctrTitle"/>
          </p:nvPr>
        </p:nvSpPr>
        <p:spPr>
          <a:xfrm>
            <a:off x="971600" y="1412875"/>
            <a:ext cx="7056388" cy="503238"/>
          </a:xfrm>
          <a:noFill/>
          <a:ln/>
        </p:spPr>
        <p:txBody>
          <a:bodyPr/>
          <a:lstStyle/>
          <a:p>
            <a:pPr algn="l"/>
            <a:r>
              <a:rPr lang="en-US" altLang="en-US" sz="1600" b="1" dirty="0">
                <a:latin typeface="+mn-lt"/>
              </a:rPr>
              <a:t>Spectrometers - Spectrographs @ KHO</a:t>
            </a:r>
          </a:p>
        </p:txBody>
      </p:sp>
      <p:graphicFrame>
        <p:nvGraphicFramePr>
          <p:cNvPr id="21511" name="Object 7"/>
          <p:cNvGraphicFramePr>
            <a:graphicFrameLocks noChangeAspect="1"/>
          </p:cNvGraphicFramePr>
          <p:nvPr/>
        </p:nvGraphicFramePr>
        <p:xfrm>
          <a:off x="7800975" y="0"/>
          <a:ext cx="1343025" cy="2276475"/>
        </p:xfrm>
        <a:graphic>
          <a:graphicData uri="http://schemas.openxmlformats.org/presentationml/2006/ole">
            <mc:AlternateContent xmlns:mc="http://schemas.openxmlformats.org/markup-compatibility/2006">
              <mc:Choice xmlns:v="urn:schemas-microsoft-com:vml" Requires="v">
                <p:oleObj spid="_x0000_s17416" name="Bitmap Image" r:id="rId6" imgW="5477640" imgH="9285714" progId="Paint.Picture">
                  <p:embed/>
                </p:oleObj>
              </mc:Choice>
              <mc:Fallback>
                <p:oleObj name="Bitmap Image" r:id="rId6" imgW="5477640" imgH="9285714"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0975" y="0"/>
                        <a:ext cx="134302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1513" name="Picture 9" descr="Photo of the 1m 'Green' Ebert-Fastie Spectromete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2088" y="2133600"/>
            <a:ext cx="1331912" cy="8636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Photo of the 1/2m 'White' Ebert-Fastie Spectrome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12088" y="2781300"/>
            <a:ext cx="1331912" cy="985838"/>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Photo of Erau spectrograp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2088" y="4941888"/>
            <a:ext cx="1331912"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12088" y="3716338"/>
            <a:ext cx="1331912" cy="124460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Photo of the S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12088" y="5857875"/>
            <a:ext cx="1331912"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01552" y="6292850"/>
            <a:ext cx="5292080" cy="338554"/>
          </a:xfrm>
          <a:prstGeom prst="rect">
            <a:avLst/>
          </a:prstGeom>
        </p:spPr>
        <p:txBody>
          <a:bodyPr wrap="square">
            <a:spAutoFit/>
          </a:bodyPr>
          <a:lstStyle/>
          <a:p>
            <a:pPr fontAlgn="base">
              <a:spcBef>
                <a:spcPct val="0"/>
              </a:spcBef>
              <a:spcAft>
                <a:spcPct val="0"/>
              </a:spcAft>
            </a:pPr>
            <a:r>
              <a:rPr lang="en-US" altLang="en-US" sz="1600" dirty="0">
                <a:solidFill>
                  <a:srgbClr val="000000"/>
                </a:solidFill>
              </a:rPr>
              <a:t>C</a:t>
            </a:r>
            <a:r>
              <a:rPr lang="en-US" altLang="en-US" sz="1600" dirty="0" smtClean="0">
                <a:solidFill>
                  <a:srgbClr val="000000"/>
                </a:solidFill>
              </a:rPr>
              <a:t>ustom made instruments (MNOK) </a:t>
            </a:r>
            <a:endParaRPr lang="en-US" sz="1600" dirty="0">
              <a:solidFill>
                <a:srgbClr val="000000"/>
              </a:solidFill>
            </a:endParaRPr>
          </a:p>
        </p:txBody>
      </p:sp>
    </p:spTree>
    <p:extLst>
      <p:ext uri="{BB962C8B-B14F-4D97-AF65-F5344CB8AC3E}">
        <p14:creationId xmlns:p14="http://schemas.microsoft.com/office/powerpoint/2010/main" val="8577728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76" name="Picture 68" descr="FS-IK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325" y="2205038"/>
            <a:ext cx="2606675" cy="3889375"/>
          </a:xfrm>
          <a:prstGeom prst="rect">
            <a:avLst/>
          </a:prstGeom>
          <a:noFill/>
          <a:extLst>
            <a:ext uri="{909E8E84-426E-40DD-AFC4-6F175D3DCCD1}">
              <a14:hiddenFill xmlns:a14="http://schemas.microsoft.com/office/drawing/2010/main">
                <a:solidFill>
                  <a:srgbClr val="FFFFFF"/>
                </a:solidFill>
              </a14:hiddenFill>
            </a:ext>
          </a:extLst>
        </p:spPr>
      </p:pic>
      <p:pic>
        <p:nvPicPr>
          <p:cNvPr id="17455" name="Picture 47" descr="EMachineSh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244725"/>
            <a:ext cx="5472112" cy="400367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17413" name="Rectangle 5"/>
          <p:cNvSpPr>
            <a:spLocks noChangeArrowheads="1"/>
          </p:cNvSpPr>
          <p:nvPr/>
        </p:nvSpPr>
        <p:spPr bwMode="auto">
          <a:xfrm>
            <a:off x="900113" y="1360488"/>
            <a:ext cx="78644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dirty="0">
                <a:solidFill>
                  <a:srgbClr val="000000"/>
                </a:solidFill>
              </a:rPr>
              <a:t>NEW TYPE OF INSTRUMENT DEVELOPMENT</a:t>
            </a:r>
          </a:p>
        </p:txBody>
      </p:sp>
      <p:sp>
        <p:nvSpPr>
          <p:cNvPr id="17414" name="Text Box 6"/>
          <p:cNvSpPr txBox="1">
            <a:spLocks noChangeArrowheads="1"/>
          </p:cNvSpPr>
          <p:nvPr/>
        </p:nvSpPr>
        <p:spPr bwMode="auto">
          <a:xfrm>
            <a:off x="1384300" y="2297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a:solidFill>
                <a:srgbClr val="000000"/>
              </a:solidFill>
            </a:endParaRPr>
          </a:p>
        </p:txBody>
      </p:sp>
      <p:sp>
        <p:nvSpPr>
          <p:cNvPr id="17415" name="Text Box 7"/>
          <p:cNvSpPr txBox="1">
            <a:spLocks noChangeArrowheads="1"/>
          </p:cNvSpPr>
          <p:nvPr/>
        </p:nvSpPr>
        <p:spPr bwMode="auto">
          <a:xfrm>
            <a:off x="950913" y="186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a:solidFill>
                <a:srgbClr val="000000"/>
              </a:solidFill>
            </a:endParaRPr>
          </a:p>
        </p:txBody>
      </p:sp>
      <p:pic>
        <p:nvPicPr>
          <p:cNvPr id="17420" name="Picture 12" descr="Slit_Hous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3350" y="3068638"/>
            <a:ext cx="9461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7421" name="Picture 13" descr="Grating_Hous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1775" y="2997200"/>
            <a:ext cx="1258888" cy="1250950"/>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Mirror_Hous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76375" y="4437063"/>
            <a:ext cx="1201738" cy="1192212"/>
          </a:xfrm>
          <a:prstGeom prst="rect">
            <a:avLst/>
          </a:prstGeom>
          <a:noFill/>
          <a:extLst>
            <a:ext uri="{909E8E84-426E-40DD-AFC4-6F175D3DCCD1}">
              <a14:hiddenFill xmlns:a14="http://schemas.microsoft.com/office/drawing/2010/main">
                <a:solidFill>
                  <a:srgbClr val="FFFFFF"/>
                </a:solidFill>
              </a14:hiddenFill>
            </a:ext>
          </a:extLst>
        </p:spPr>
      </p:pic>
      <p:pic>
        <p:nvPicPr>
          <p:cNvPr id="17423" name="Picture 15" descr="Camera_Mou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56100" y="3068638"/>
            <a:ext cx="811213" cy="863600"/>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descr="Lens_Mou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32138" y="4581525"/>
            <a:ext cx="1038225" cy="892175"/>
          </a:xfrm>
          <a:prstGeom prst="rect">
            <a:avLst/>
          </a:prstGeom>
          <a:noFill/>
          <a:extLst>
            <a:ext uri="{909E8E84-426E-40DD-AFC4-6F175D3DCCD1}">
              <a14:hiddenFill xmlns:a14="http://schemas.microsoft.com/office/drawing/2010/main">
                <a:solidFill>
                  <a:srgbClr val="FFFFFF"/>
                </a:solidFill>
              </a14:hiddenFill>
            </a:ext>
          </a:extLst>
        </p:spPr>
      </p:pic>
      <p:pic>
        <p:nvPicPr>
          <p:cNvPr id="17425" name="Picture 17" descr="Handl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11638" y="3933825"/>
            <a:ext cx="1508125" cy="1741488"/>
          </a:xfrm>
          <a:prstGeom prst="rect">
            <a:avLst/>
          </a:prstGeom>
          <a:noFill/>
          <a:extLst>
            <a:ext uri="{909E8E84-426E-40DD-AFC4-6F175D3DCCD1}">
              <a14:hiddenFill xmlns:a14="http://schemas.microsoft.com/office/drawing/2010/main">
                <a:solidFill>
                  <a:srgbClr val="FFFFFF"/>
                </a:solidFill>
              </a14:hiddenFill>
            </a:ext>
          </a:extLst>
        </p:spPr>
      </p:pic>
      <p:sp>
        <p:nvSpPr>
          <p:cNvPr id="17453" name="Text Box 45"/>
          <p:cNvSpPr txBox="1">
            <a:spLocks noChangeArrowheads="1"/>
          </p:cNvSpPr>
          <p:nvPr/>
        </p:nvSpPr>
        <p:spPr bwMode="auto">
          <a:xfrm>
            <a:off x="879475" y="1865313"/>
            <a:ext cx="5421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dirty="0" smtClean="0">
                <a:solidFill>
                  <a:srgbClr val="000000"/>
                </a:solidFill>
              </a:rPr>
              <a:t>EXAMPLE 1: </a:t>
            </a:r>
            <a:r>
              <a:rPr lang="en-US" altLang="en-US" b="1" dirty="0">
                <a:solidFill>
                  <a:srgbClr val="000000"/>
                </a:solidFill>
              </a:rPr>
              <a:t>HYPERSPECTRAL IMAGER</a:t>
            </a:r>
          </a:p>
        </p:txBody>
      </p:sp>
      <p:sp>
        <p:nvSpPr>
          <p:cNvPr id="17457" name="Text Box 49"/>
          <p:cNvSpPr txBox="1">
            <a:spLocks noChangeArrowheads="1"/>
          </p:cNvSpPr>
          <p:nvPr/>
        </p:nvSpPr>
        <p:spPr bwMode="auto">
          <a:xfrm>
            <a:off x="684213" y="6308725"/>
            <a:ext cx="1616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dirty="0">
                <a:solidFill>
                  <a:srgbClr val="000000"/>
                </a:solidFill>
              </a:rPr>
              <a:t>Electronic Machine </a:t>
            </a:r>
          </a:p>
          <a:p>
            <a:pPr fontAlgn="base">
              <a:spcBef>
                <a:spcPct val="0"/>
              </a:spcBef>
              <a:spcAft>
                <a:spcPct val="0"/>
              </a:spcAft>
            </a:pPr>
            <a:r>
              <a:rPr lang="en-US" altLang="en-US" sz="1200" b="1" dirty="0">
                <a:solidFill>
                  <a:srgbClr val="000000"/>
                </a:solidFill>
              </a:rPr>
              <a:t>Shops</a:t>
            </a:r>
          </a:p>
        </p:txBody>
      </p:sp>
      <p:sp>
        <p:nvSpPr>
          <p:cNvPr id="17458" name="Line 50"/>
          <p:cNvSpPr>
            <a:spLocks noChangeShapeType="1"/>
          </p:cNvSpPr>
          <p:nvPr/>
        </p:nvSpPr>
        <p:spPr bwMode="auto">
          <a:xfrm>
            <a:off x="5795963" y="4652963"/>
            <a:ext cx="7207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459" name="Text Box 51"/>
          <p:cNvSpPr txBox="1">
            <a:spLocks noChangeArrowheads="1"/>
          </p:cNvSpPr>
          <p:nvPr/>
        </p:nvSpPr>
        <p:spPr bwMode="auto">
          <a:xfrm>
            <a:off x="5003800" y="4508500"/>
            <a:ext cx="1081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a:solidFill>
                  <a:srgbClr val="FF0000"/>
                </a:solidFill>
              </a:rPr>
              <a:t>~14 days</a:t>
            </a:r>
            <a:r>
              <a:rPr lang="en-US" altLang="en-US" sz="1200" b="1">
                <a:solidFill>
                  <a:srgbClr val="000000"/>
                </a:solidFill>
              </a:rPr>
              <a:t> </a:t>
            </a:r>
          </a:p>
        </p:txBody>
      </p:sp>
      <p:graphicFrame>
        <p:nvGraphicFramePr>
          <p:cNvPr id="17464" name="Object 56"/>
          <p:cNvGraphicFramePr>
            <a:graphicFrameLocks noChangeAspect="1"/>
          </p:cNvGraphicFramePr>
          <p:nvPr/>
        </p:nvGraphicFramePr>
        <p:xfrm>
          <a:off x="4067175" y="5589588"/>
          <a:ext cx="1081088" cy="1001712"/>
        </p:xfrm>
        <a:graphic>
          <a:graphicData uri="http://schemas.openxmlformats.org/presentationml/2006/ole">
            <mc:AlternateContent xmlns:mc="http://schemas.openxmlformats.org/markup-compatibility/2006">
              <mc:Choice xmlns:v="urn:schemas-microsoft-com:vml" Requires="v">
                <p:oleObj spid="_x0000_s18446" name="Bitmap Image" r:id="rId13" imgW="6163535" imgH="5706272" progId="Paint.Picture">
                  <p:embed/>
                </p:oleObj>
              </mc:Choice>
              <mc:Fallback>
                <p:oleObj name="Bitmap Image" r:id="rId13" imgW="6163535" imgH="5706272" progId="Paint.Pictur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67175" y="5589588"/>
                        <a:ext cx="1081088" cy="100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466" name="Picture 58" descr="Ruled Diffraction Grating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19700" y="5589588"/>
            <a:ext cx="1150938" cy="10287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469" name="Object 61"/>
          <p:cNvGraphicFramePr>
            <a:graphicFrameLocks noChangeAspect="1"/>
          </p:cNvGraphicFramePr>
          <p:nvPr/>
        </p:nvGraphicFramePr>
        <p:xfrm>
          <a:off x="2411413" y="5589588"/>
          <a:ext cx="1571625" cy="1000125"/>
        </p:xfrm>
        <a:graphic>
          <a:graphicData uri="http://schemas.openxmlformats.org/presentationml/2006/ole">
            <mc:AlternateContent xmlns:mc="http://schemas.openxmlformats.org/markup-compatibility/2006">
              <mc:Choice xmlns:v="urn:schemas-microsoft-com:vml" Requires="v">
                <p:oleObj spid="_x0000_s18447" name="Bitmap Image" r:id="rId16" imgW="1571844" imgH="1000000" progId="Paint.Picture">
                  <p:embed/>
                </p:oleObj>
              </mc:Choice>
              <mc:Fallback>
                <p:oleObj name="Bitmap Image" r:id="rId16" imgW="1571844" imgH="1000000" progId="Paint.Picture">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11413" y="5589588"/>
                        <a:ext cx="157162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71" name="Text Box 63"/>
          <p:cNvSpPr txBox="1">
            <a:spLocks noChangeArrowheads="1"/>
          </p:cNvSpPr>
          <p:nvPr/>
        </p:nvSpPr>
        <p:spPr bwMode="auto">
          <a:xfrm>
            <a:off x="2411413" y="6583363"/>
            <a:ext cx="22685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dirty="0">
                <a:solidFill>
                  <a:srgbClr val="000000"/>
                </a:solidFill>
              </a:rPr>
              <a:t>Purchase optics and mounts</a:t>
            </a:r>
          </a:p>
        </p:txBody>
      </p:sp>
      <p:sp>
        <p:nvSpPr>
          <p:cNvPr id="17475" name="Text Box 67"/>
          <p:cNvSpPr txBox="1">
            <a:spLocks noChangeArrowheads="1"/>
          </p:cNvSpPr>
          <p:nvPr/>
        </p:nvSpPr>
        <p:spPr bwMode="auto">
          <a:xfrm>
            <a:off x="8101013" y="544512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FFFFFF"/>
                </a:solidFill>
              </a:rPr>
              <a:t>?</a:t>
            </a:r>
          </a:p>
        </p:txBody>
      </p:sp>
      <p:sp>
        <p:nvSpPr>
          <p:cNvPr id="17474" name="Line 66"/>
          <p:cNvSpPr>
            <a:spLocks noChangeShapeType="1"/>
          </p:cNvSpPr>
          <p:nvPr/>
        </p:nvSpPr>
        <p:spPr bwMode="auto">
          <a:xfrm flipV="1">
            <a:off x="8243888" y="4941888"/>
            <a:ext cx="0" cy="431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473" name="Text Box 65"/>
          <p:cNvSpPr txBox="1">
            <a:spLocks noChangeArrowheads="1"/>
          </p:cNvSpPr>
          <p:nvPr/>
        </p:nvSpPr>
        <p:spPr bwMode="auto">
          <a:xfrm>
            <a:off x="8045450" y="227647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FFFFFF"/>
                </a:solidFill>
              </a:rPr>
              <a:t>FS-IKEA</a:t>
            </a:r>
          </a:p>
        </p:txBody>
      </p:sp>
      <p:sp>
        <p:nvSpPr>
          <p:cNvPr id="17477" name="Text Box 69"/>
          <p:cNvSpPr txBox="1">
            <a:spLocks noChangeArrowheads="1"/>
          </p:cNvSpPr>
          <p:nvPr/>
        </p:nvSpPr>
        <p:spPr bwMode="auto">
          <a:xfrm>
            <a:off x="6567488" y="6256338"/>
            <a:ext cx="2482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nb-NO" altLang="en-US" dirty="0">
                <a:solidFill>
                  <a:srgbClr val="000000"/>
                </a:solidFill>
              </a:rPr>
              <a:t>EMCCD Andor Luca R</a:t>
            </a:r>
            <a:endParaRPr lang="en-US" altLang="en-US" dirty="0">
              <a:solidFill>
                <a:srgbClr val="000000"/>
              </a:solidFill>
            </a:endParaRPr>
          </a:p>
        </p:txBody>
      </p:sp>
    </p:spTree>
    <p:extLst>
      <p:ext uri="{BB962C8B-B14F-4D97-AF65-F5344CB8AC3E}">
        <p14:creationId xmlns:p14="http://schemas.microsoft.com/office/powerpoint/2010/main" val="2434775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455"/>
                                        </p:tgtEl>
                                        <p:attrNameLst>
                                          <p:attrName>style.visibility</p:attrName>
                                        </p:attrNameLst>
                                      </p:cBhvr>
                                      <p:to>
                                        <p:strVal val="visible"/>
                                      </p:to>
                                    </p:set>
                                    <p:animEffect transition="in" filter="fade">
                                      <p:cBhvr>
                                        <p:cTn id="7" dur="2000"/>
                                        <p:tgtEl>
                                          <p:spTgt spid="17455"/>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7420"/>
                                        </p:tgtEl>
                                        <p:attrNameLst>
                                          <p:attrName>style.visibility</p:attrName>
                                        </p:attrNameLst>
                                      </p:cBhvr>
                                      <p:to>
                                        <p:strVal val="visible"/>
                                      </p:to>
                                    </p:set>
                                    <p:animEffect transition="in" filter="fade">
                                      <p:cBhvr>
                                        <p:cTn id="11" dur="2000"/>
                                        <p:tgtEl>
                                          <p:spTgt spid="17420"/>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17421"/>
                                        </p:tgtEl>
                                        <p:attrNameLst>
                                          <p:attrName>style.visibility</p:attrName>
                                        </p:attrNameLst>
                                      </p:cBhvr>
                                      <p:to>
                                        <p:strVal val="visible"/>
                                      </p:to>
                                    </p:set>
                                    <p:animEffect transition="in" filter="fade">
                                      <p:cBhvr>
                                        <p:cTn id="15" dur="2000"/>
                                        <p:tgtEl>
                                          <p:spTgt spid="17421"/>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17423"/>
                                        </p:tgtEl>
                                        <p:attrNameLst>
                                          <p:attrName>style.visibility</p:attrName>
                                        </p:attrNameLst>
                                      </p:cBhvr>
                                      <p:to>
                                        <p:strVal val="visible"/>
                                      </p:to>
                                    </p:set>
                                    <p:animEffect transition="in" filter="fade">
                                      <p:cBhvr>
                                        <p:cTn id="19" dur="2000"/>
                                        <p:tgtEl>
                                          <p:spTgt spid="17423"/>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17422"/>
                                        </p:tgtEl>
                                        <p:attrNameLst>
                                          <p:attrName>style.visibility</p:attrName>
                                        </p:attrNameLst>
                                      </p:cBhvr>
                                      <p:to>
                                        <p:strVal val="visible"/>
                                      </p:to>
                                    </p:set>
                                    <p:animEffect transition="in" filter="fade">
                                      <p:cBhvr>
                                        <p:cTn id="23" dur="2000"/>
                                        <p:tgtEl>
                                          <p:spTgt spid="17422"/>
                                        </p:tgtEl>
                                      </p:cBhvr>
                                    </p:animEffect>
                                  </p:childTnLst>
                                </p:cTn>
                              </p:par>
                            </p:childTnLst>
                          </p:cTn>
                        </p:par>
                        <p:par>
                          <p:cTn id="24" fill="hold" nodeType="afterGroup">
                            <p:stCondLst>
                              <p:cond delay="10000"/>
                            </p:stCondLst>
                            <p:childTnLst>
                              <p:par>
                                <p:cTn id="25" presetID="10" presetClass="entr" presetSubtype="0" fill="hold" nodeType="afterEffect">
                                  <p:stCondLst>
                                    <p:cond delay="0"/>
                                  </p:stCondLst>
                                  <p:childTnLst>
                                    <p:set>
                                      <p:cBhvr>
                                        <p:cTn id="26" dur="1" fill="hold">
                                          <p:stCondLst>
                                            <p:cond delay="0"/>
                                          </p:stCondLst>
                                        </p:cTn>
                                        <p:tgtEl>
                                          <p:spTgt spid="17424"/>
                                        </p:tgtEl>
                                        <p:attrNameLst>
                                          <p:attrName>style.visibility</p:attrName>
                                        </p:attrNameLst>
                                      </p:cBhvr>
                                      <p:to>
                                        <p:strVal val="visible"/>
                                      </p:to>
                                    </p:set>
                                    <p:animEffect transition="in" filter="fade">
                                      <p:cBhvr>
                                        <p:cTn id="27" dur="2000"/>
                                        <p:tgtEl>
                                          <p:spTgt spid="17424"/>
                                        </p:tgtEl>
                                      </p:cBhvr>
                                    </p:animEffect>
                                  </p:childTnLst>
                                </p:cTn>
                              </p:par>
                            </p:childTnLst>
                          </p:cTn>
                        </p:par>
                        <p:par>
                          <p:cTn id="28" fill="hold" nodeType="afterGroup">
                            <p:stCondLst>
                              <p:cond delay="12000"/>
                            </p:stCondLst>
                            <p:childTnLst>
                              <p:par>
                                <p:cTn id="29" presetID="10" presetClass="entr" presetSubtype="0" fill="hold" nodeType="afterEffect">
                                  <p:stCondLst>
                                    <p:cond delay="0"/>
                                  </p:stCondLst>
                                  <p:childTnLst>
                                    <p:set>
                                      <p:cBhvr>
                                        <p:cTn id="30" dur="1" fill="hold">
                                          <p:stCondLst>
                                            <p:cond delay="0"/>
                                          </p:stCondLst>
                                        </p:cTn>
                                        <p:tgtEl>
                                          <p:spTgt spid="17425"/>
                                        </p:tgtEl>
                                        <p:attrNameLst>
                                          <p:attrName>style.visibility</p:attrName>
                                        </p:attrNameLst>
                                      </p:cBhvr>
                                      <p:to>
                                        <p:strVal val="visible"/>
                                      </p:to>
                                    </p:set>
                                    <p:animEffect transition="in" filter="fade">
                                      <p:cBhvr>
                                        <p:cTn id="31" dur="2000"/>
                                        <p:tgtEl>
                                          <p:spTgt spid="1742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nodeType="clickEffect">
                                  <p:stCondLst>
                                    <p:cond delay="0"/>
                                  </p:stCondLst>
                                  <p:childTnLst>
                                    <p:set>
                                      <p:cBhvr>
                                        <p:cTn id="35" dur="1" fill="hold">
                                          <p:stCondLst>
                                            <p:cond delay="0"/>
                                          </p:stCondLst>
                                        </p:cTn>
                                        <p:tgtEl>
                                          <p:spTgt spid="17469"/>
                                        </p:tgtEl>
                                        <p:attrNameLst>
                                          <p:attrName>style.visibility</p:attrName>
                                        </p:attrNameLst>
                                      </p:cBhvr>
                                      <p:to>
                                        <p:strVal val="visible"/>
                                      </p:to>
                                    </p:set>
                                    <p:anim calcmode="lin" valueType="num">
                                      <p:cBhvr additive="base">
                                        <p:cTn id="36" dur="500" fill="hold"/>
                                        <p:tgtEl>
                                          <p:spTgt spid="17469"/>
                                        </p:tgtEl>
                                        <p:attrNameLst>
                                          <p:attrName>ppt_x</p:attrName>
                                        </p:attrNameLst>
                                      </p:cBhvr>
                                      <p:tavLst>
                                        <p:tav tm="0">
                                          <p:val>
                                            <p:strVal val="0-#ppt_w/2"/>
                                          </p:val>
                                        </p:tav>
                                        <p:tav tm="100000">
                                          <p:val>
                                            <p:strVal val="#ppt_x"/>
                                          </p:val>
                                        </p:tav>
                                      </p:tavLst>
                                    </p:anim>
                                    <p:anim calcmode="lin" valueType="num">
                                      <p:cBhvr additive="base">
                                        <p:cTn id="37" dur="500" fill="hold"/>
                                        <p:tgtEl>
                                          <p:spTgt spid="17469"/>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nodeType="afterEffect">
                                  <p:stCondLst>
                                    <p:cond delay="0"/>
                                  </p:stCondLst>
                                  <p:childTnLst>
                                    <p:set>
                                      <p:cBhvr>
                                        <p:cTn id="40" dur="1" fill="hold">
                                          <p:stCondLst>
                                            <p:cond delay="0"/>
                                          </p:stCondLst>
                                        </p:cTn>
                                        <p:tgtEl>
                                          <p:spTgt spid="17464"/>
                                        </p:tgtEl>
                                        <p:attrNameLst>
                                          <p:attrName>style.visibility</p:attrName>
                                        </p:attrNameLst>
                                      </p:cBhvr>
                                      <p:to>
                                        <p:strVal val="visible"/>
                                      </p:to>
                                    </p:set>
                                    <p:anim calcmode="lin" valueType="num">
                                      <p:cBhvr additive="base">
                                        <p:cTn id="41" dur="500" fill="hold"/>
                                        <p:tgtEl>
                                          <p:spTgt spid="17464"/>
                                        </p:tgtEl>
                                        <p:attrNameLst>
                                          <p:attrName>ppt_x</p:attrName>
                                        </p:attrNameLst>
                                      </p:cBhvr>
                                      <p:tavLst>
                                        <p:tav tm="0">
                                          <p:val>
                                            <p:strVal val="0-#ppt_w/2"/>
                                          </p:val>
                                        </p:tav>
                                        <p:tav tm="100000">
                                          <p:val>
                                            <p:strVal val="#ppt_x"/>
                                          </p:val>
                                        </p:tav>
                                      </p:tavLst>
                                    </p:anim>
                                    <p:anim calcmode="lin" valueType="num">
                                      <p:cBhvr additive="base">
                                        <p:cTn id="42" dur="500" fill="hold"/>
                                        <p:tgtEl>
                                          <p:spTgt spid="17464"/>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nodeType="afterEffect">
                                  <p:stCondLst>
                                    <p:cond delay="0"/>
                                  </p:stCondLst>
                                  <p:childTnLst>
                                    <p:set>
                                      <p:cBhvr>
                                        <p:cTn id="45" dur="1" fill="hold">
                                          <p:stCondLst>
                                            <p:cond delay="0"/>
                                          </p:stCondLst>
                                        </p:cTn>
                                        <p:tgtEl>
                                          <p:spTgt spid="17466"/>
                                        </p:tgtEl>
                                        <p:attrNameLst>
                                          <p:attrName>style.visibility</p:attrName>
                                        </p:attrNameLst>
                                      </p:cBhvr>
                                      <p:to>
                                        <p:strVal val="visible"/>
                                      </p:to>
                                    </p:set>
                                    <p:anim calcmode="lin" valueType="num">
                                      <p:cBhvr additive="base">
                                        <p:cTn id="46" dur="500" fill="hold"/>
                                        <p:tgtEl>
                                          <p:spTgt spid="17466"/>
                                        </p:tgtEl>
                                        <p:attrNameLst>
                                          <p:attrName>ppt_x</p:attrName>
                                        </p:attrNameLst>
                                      </p:cBhvr>
                                      <p:tavLst>
                                        <p:tav tm="0">
                                          <p:val>
                                            <p:strVal val="0-#ppt_w/2"/>
                                          </p:val>
                                        </p:tav>
                                        <p:tav tm="100000">
                                          <p:val>
                                            <p:strVal val="#ppt_x"/>
                                          </p:val>
                                        </p:tav>
                                      </p:tavLst>
                                    </p:anim>
                                    <p:anim calcmode="lin" valueType="num">
                                      <p:cBhvr additive="base">
                                        <p:cTn id="47" dur="500" fill="hold"/>
                                        <p:tgtEl>
                                          <p:spTgt spid="17466"/>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1500"/>
                            </p:stCondLst>
                            <p:childTnLst>
                              <p:par>
                                <p:cTn id="49" presetID="1" presetClass="entr" presetSubtype="0" fill="hold" grpId="0" nodeType="afterEffect">
                                  <p:stCondLst>
                                    <p:cond delay="0"/>
                                  </p:stCondLst>
                                  <p:childTnLst>
                                    <p:set>
                                      <p:cBhvr>
                                        <p:cTn id="50" dur="1" fill="hold">
                                          <p:stCondLst>
                                            <p:cond delay="0"/>
                                          </p:stCondLst>
                                        </p:cTn>
                                        <p:tgtEl>
                                          <p:spTgt spid="1745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17476"/>
                                        </p:tgtEl>
                                        <p:attrNameLst>
                                          <p:attrName>style.visibility</p:attrName>
                                        </p:attrNameLst>
                                      </p:cBhvr>
                                      <p:to>
                                        <p:strVal val="visible"/>
                                      </p:to>
                                    </p:set>
                                    <p:anim calcmode="lin" valueType="num">
                                      <p:cBhvr additive="base">
                                        <p:cTn id="55" dur="500" fill="hold"/>
                                        <p:tgtEl>
                                          <p:spTgt spid="17476"/>
                                        </p:tgtEl>
                                        <p:attrNameLst>
                                          <p:attrName>ppt_x</p:attrName>
                                        </p:attrNameLst>
                                      </p:cBhvr>
                                      <p:tavLst>
                                        <p:tav tm="0">
                                          <p:val>
                                            <p:strVal val="0-#ppt_w/2"/>
                                          </p:val>
                                        </p:tav>
                                        <p:tav tm="100000">
                                          <p:val>
                                            <p:strVal val="#ppt_x"/>
                                          </p:val>
                                        </p:tav>
                                      </p:tavLst>
                                    </p:anim>
                                    <p:anim calcmode="lin" valueType="num">
                                      <p:cBhvr additive="base">
                                        <p:cTn id="56" dur="500" fill="hold"/>
                                        <p:tgtEl>
                                          <p:spTgt spid="17476"/>
                                        </p:tgtEl>
                                        <p:attrNameLst>
                                          <p:attrName>ppt_y</p:attrName>
                                        </p:attrNameLst>
                                      </p:cBhvr>
                                      <p:tavLst>
                                        <p:tav tm="0">
                                          <p:val>
                                            <p:strVal val="#ppt_y"/>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7473"/>
                                        </p:tgtEl>
                                        <p:attrNameLst>
                                          <p:attrName>style.visibility</p:attrName>
                                        </p:attrNameLst>
                                      </p:cBhvr>
                                      <p:to>
                                        <p:strVal val="visible"/>
                                      </p:to>
                                    </p:set>
                                    <p:anim calcmode="lin" valueType="num">
                                      <p:cBhvr additive="base">
                                        <p:cTn id="59" dur="500" fill="hold"/>
                                        <p:tgtEl>
                                          <p:spTgt spid="17473"/>
                                        </p:tgtEl>
                                        <p:attrNameLst>
                                          <p:attrName>ppt_x</p:attrName>
                                        </p:attrNameLst>
                                      </p:cBhvr>
                                      <p:tavLst>
                                        <p:tav tm="0">
                                          <p:val>
                                            <p:strVal val="#ppt_x"/>
                                          </p:val>
                                        </p:tav>
                                        <p:tav tm="100000">
                                          <p:val>
                                            <p:strVal val="#ppt_x"/>
                                          </p:val>
                                        </p:tav>
                                      </p:tavLst>
                                    </p:anim>
                                    <p:anim calcmode="lin" valueType="num">
                                      <p:cBhvr additive="base">
                                        <p:cTn id="60" dur="500" fill="hold"/>
                                        <p:tgtEl>
                                          <p:spTgt spid="17473"/>
                                        </p:tgtEl>
                                        <p:attrNameLst>
                                          <p:attrName>ppt_y</p:attrName>
                                        </p:attrNameLst>
                                      </p:cBhvr>
                                      <p:tavLst>
                                        <p:tav tm="0">
                                          <p:val>
                                            <p:strVal val="1+#ppt_h/2"/>
                                          </p:val>
                                        </p:tav>
                                        <p:tav tm="100000">
                                          <p:val>
                                            <p:strVal val="#ppt_y"/>
                                          </p:val>
                                        </p:tav>
                                      </p:tavLst>
                                    </p:anim>
                                  </p:childTnLst>
                                </p:cTn>
                              </p:par>
                            </p:childTnLst>
                          </p:cTn>
                        </p:par>
                        <p:par>
                          <p:cTn id="61" fill="hold" nodeType="afterGroup">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17458"/>
                                        </p:tgtEl>
                                        <p:attrNameLst>
                                          <p:attrName>style.visibility</p:attrName>
                                        </p:attrNameLst>
                                      </p:cBhvr>
                                      <p:to>
                                        <p:strVal val="visible"/>
                                      </p:to>
                                    </p:set>
                                  </p:childTnLst>
                                </p:cTn>
                              </p:par>
                            </p:childTnLst>
                          </p:cTn>
                        </p:par>
                        <p:par>
                          <p:cTn id="64" fill="hold" nodeType="afterGroup">
                            <p:stCondLst>
                              <p:cond delay="500"/>
                            </p:stCondLst>
                            <p:childTnLst>
                              <p:par>
                                <p:cTn id="65" presetID="2" presetClass="entr" presetSubtype="8" fill="hold" grpId="0" nodeType="afterEffect">
                                  <p:stCondLst>
                                    <p:cond delay="0"/>
                                  </p:stCondLst>
                                  <p:childTnLst>
                                    <p:set>
                                      <p:cBhvr>
                                        <p:cTn id="66" dur="1" fill="hold">
                                          <p:stCondLst>
                                            <p:cond delay="0"/>
                                          </p:stCondLst>
                                        </p:cTn>
                                        <p:tgtEl>
                                          <p:spTgt spid="17471"/>
                                        </p:tgtEl>
                                        <p:attrNameLst>
                                          <p:attrName>style.visibility</p:attrName>
                                        </p:attrNameLst>
                                      </p:cBhvr>
                                      <p:to>
                                        <p:strVal val="visible"/>
                                      </p:to>
                                    </p:set>
                                    <p:anim calcmode="lin" valueType="num">
                                      <p:cBhvr additive="base">
                                        <p:cTn id="67" dur="500" fill="hold"/>
                                        <p:tgtEl>
                                          <p:spTgt spid="17471"/>
                                        </p:tgtEl>
                                        <p:attrNameLst>
                                          <p:attrName>ppt_x</p:attrName>
                                        </p:attrNameLst>
                                      </p:cBhvr>
                                      <p:tavLst>
                                        <p:tav tm="0">
                                          <p:val>
                                            <p:strVal val="0-#ppt_w/2"/>
                                          </p:val>
                                        </p:tav>
                                        <p:tav tm="100000">
                                          <p:val>
                                            <p:strVal val="#ppt_x"/>
                                          </p:val>
                                        </p:tav>
                                      </p:tavLst>
                                    </p:anim>
                                    <p:anim calcmode="lin" valueType="num">
                                      <p:cBhvr additive="base">
                                        <p:cTn id="68" dur="500" fill="hold"/>
                                        <p:tgtEl>
                                          <p:spTgt spid="17471"/>
                                        </p:tgtEl>
                                        <p:attrNameLst>
                                          <p:attrName>ppt_y</p:attrName>
                                        </p:attrNameLst>
                                      </p:cBhvr>
                                      <p:tavLst>
                                        <p:tav tm="0">
                                          <p:val>
                                            <p:strVal val="#ppt_y"/>
                                          </p:val>
                                        </p:tav>
                                        <p:tav tm="100000">
                                          <p:val>
                                            <p:strVal val="#ppt_y"/>
                                          </p:val>
                                        </p:tav>
                                      </p:tavLst>
                                    </p:anim>
                                  </p:childTnLst>
                                </p:cTn>
                              </p:par>
                            </p:childTnLst>
                          </p:cTn>
                        </p:par>
                        <p:par>
                          <p:cTn id="69" fill="hold" nodeType="afterGroup">
                            <p:stCondLst>
                              <p:cond delay="1000"/>
                            </p:stCondLst>
                            <p:childTnLst>
                              <p:par>
                                <p:cTn id="70" presetID="2" presetClass="entr" presetSubtype="4" fill="hold" grpId="0" nodeType="afterEffect">
                                  <p:stCondLst>
                                    <p:cond delay="0"/>
                                  </p:stCondLst>
                                  <p:childTnLst>
                                    <p:set>
                                      <p:cBhvr>
                                        <p:cTn id="71" dur="1" fill="hold">
                                          <p:stCondLst>
                                            <p:cond delay="0"/>
                                          </p:stCondLst>
                                        </p:cTn>
                                        <p:tgtEl>
                                          <p:spTgt spid="17474"/>
                                        </p:tgtEl>
                                        <p:attrNameLst>
                                          <p:attrName>style.visibility</p:attrName>
                                        </p:attrNameLst>
                                      </p:cBhvr>
                                      <p:to>
                                        <p:strVal val="visible"/>
                                      </p:to>
                                    </p:set>
                                    <p:anim calcmode="lin" valueType="num">
                                      <p:cBhvr additive="base">
                                        <p:cTn id="72" dur="500" fill="hold"/>
                                        <p:tgtEl>
                                          <p:spTgt spid="17474"/>
                                        </p:tgtEl>
                                        <p:attrNameLst>
                                          <p:attrName>ppt_x</p:attrName>
                                        </p:attrNameLst>
                                      </p:cBhvr>
                                      <p:tavLst>
                                        <p:tav tm="0">
                                          <p:val>
                                            <p:strVal val="#ppt_x"/>
                                          </p:val>
                                        </p:tav>
                                        <p:tav tm="100000">
                                          <p:val>
                                            <p:strVal val="#ppt_x"/>
                                          </p:val>
                                        </p:tav>
                                      </p:tavLst>
                                    </p:anim>
                                    <p:anim calcmode="lin" valueType="num">
                                      <p:cBhvr additive="base">
                                        <p:cTn id="73" dur="500" fill="hold"/>
                                        <p:tgtEl>
                                          <p:spTgt spid="17474"/>
                                        </p:tgtEl>
                                        <p:attrNameLst>
                                          <p:attrName>ppt_y</p:attrName>
                                        </p:attrNameLst>
                                      </p:cBhvr>
                                      <p:tavLst>
                                        <p:tav tm="0">
                                          <p:val>
                                            <p:strVal val="1+#ppt_h/2"/>
                                          </p:val>
                                        </p:tav>
                                        <p:tav tm="100000">
                                          <p:val>
                                            <p:strVal val="#ppt_y"/>
                                          </p:val>
                                        </p:tav>
                                      </p:tavLst>
                                    </p:anim>
                                  </p:childTnLst>
                                </p:cTn>
                              </p:par>
                            </p:childTnLst>
                          </p:cTn>
                        </p:par>
                        <p:par>
                          <p:cTn id="74" fill="hold" nodeType="afterGroup">
                            <p:stCondLst>
                              <p:cond delay="1500"/>
                            </p:stCondLst>
                            <p:childTnLst>
                              <p:par>
                                <p:cTn id="75" presetID="2" presetClass="entr" presetSubtype="4" fill="hold" nodeType="afterEffect">
                                  <p:stCondLst>
                                    <p:cond delay="0"/>
                                  </p:stCondLst>
                                  <p:childTnLst>
                                    <p:set>
                                      <p:cBhvr>
                                        <p:cTn id="76" dur="1" fill="hold">
                                          <p:stCondLst>
                                            <p:cond delay="0"/>
                                          </p:stCondLst>
                                        </p:cTn>
                                        <p:tgtEl>
                                          <p:spTgt spid="17475">
                                            <p:txEl>
                                              <p:pRg st="0" end="0"/>
                                            </p:txEl>
                                          </p:spTgt>
                                        </p:tgtEl>
                                        <p:attrNameLst>
                                          <p:attrName>style.visibility</p:attrName>
                                        </p:attrNameLst>
                                      </p:cBhvr>
                                      <p:to>
                                        <p:strVal val="visible"/>
                                      </p:to>
                                    </p:set>
                                    <p:anim calcmode="lin" valueType="num">
                                      <p:cBhvr additive="base">
                                        <p:cTn id="77" dur="500" fill="hold"/>
                                        <p:tgtEl>
                                          <p:spTgt spid="17475">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7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7477"/>
                                        </p:tgtEl>
                                        <p:attrNameLst>
                                          <p:attrName>style.visibility</p:attrName>
                                        </p:attrNameLst>
                                      </p:cBhvr>
                                      <p:to>
                                        <p:strVal val="visible"/>
                                      </p:to>
                                    </p:set>
                                    <p:anim calcmode="lin" valueType="num">
                                      <p:cBhvr additive="base">
                                        <p:cTn id="83" dur="500" fill="hold"/>
                                        <p:tgtEl>
                                          <p:spTgt spid="17477"/>
                                        </p:tgtEl>
                                        <p:attrNameLst>
                                          <p:attrName>ppt_x</p:attrName>
                                        </p:attrNameLst>
                                      </p:cBhvr>
                                      <p:tavLst>
                                        <p:tav tm="0">
                                          <p:val>
                                            <p:strVal val="#ppt_x"/>
                                          </p:val>
                                        </p:tav>
                                        <p:tav tm="100000">
                                          <p:val>
                                            <p:strVal val="#ppt_x"/>
                                          </p:val>
                                        </p:tav>
                                      </p:tavLst>
                                    </p:anim>
                                    <p:anim calcmode="lin" valueType="num">
                                      <p:cBhvr additive="base">
                                        <p:cTn id="84" dur="500" fill="hold"/>
                                        <p:tgtEl>
                                          <p:spTgt spid="174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58" grpId="0" animBg="1"/>
      <p:bldP spid="17459" grpId="0"/>
      <p:bldP spid="17471" grpId="0"/>
      <p:bldP spid="17474" grpId="0" animBg="1"/>
      <p:bldP spid="17473" grpId="0"/>
      <p:bldP spid="1747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259632" y="1556792"/>
            <a:ext cx="4572000" cy="1315305"/>
            <a:chOff x="1043608" y="1412776"/>
            <a:chExt cx="4572000" cy="1315305"/>
          </a:xfrm>
        </p:grpSpPr>
        <p:sp>
          <p:nvSpPr>
            <p:cNvPr id="9" name="Rectangle 8"/>
            <p:cNvSpPr/>
            <p:nvPr/>
          </p:nvSpPr>
          <p:spPr>
            <a:xfrm>
              <a:off x="1043608" y="1412776"/>
              <a:ext cx="4572000" cy="977191"/>
            </a:xfrm>
            <a:prstGeom prst="rect">
              <a:avLst/>
            </a:prstGeom>
          </p:spPr>
          <p:txBody>
            <a:bodyPr>
              <a:spAutoFit/>
            </a:bodyPr>
            <a:lstStyle/>
            <a:p>
              <a:pPr>
                <a:lnSpc>
                  <a:spcPct val="115000"/>
                </a:lnSpc>
                <a:spcAft>
                  <a:spcPts val="1000"/>
                </a:spcAft>
              </a:pPr>
              <a:r>
                <a:rPr lang="en-US" b="1" dirty="0" smtClean="0">
                  <a:effectLst/>
                  <a:ea typeface="Calibri"/>
                  <a:cs typeface="Times New Roman"/>
                </a:rPr>
                <a:t>Lecture plan: </a:t>
              </a:r>
              <a:br>
                <a:rPr lang="en-US" b="1" dirty="0" smtClean="0">
                  <a:effectLst/>
                  <a:ea typeface="Calibri"/>
                  <a:cs typeface="Times New Roman"/>
                </a:rPr>
              </a:br>
              <a:r>
                <a:rPr lang="en-US" sz="1600" b="1" dirty="0" smtClean="0">
                  <a:effectLst/>
                  <a:ea typeface="Calibri"/>
                  <a:cs typeface="Times New Roman"/>
                </a:rPr>
                <a:t>TTK20 Hyperspectral remote sensing </a:t>
              </a:r>
              <a:br>
                <a:rPr lang="en-US" sz="1600" b="1" dirty="0" smtClean="0">
                  <a:effectLst/>
                  <a:ea typeface="Calibri"/>
                  <a:cs typeface="Times New Roman"/>
                </a:rPr>
              </a:br>
              <a:r>
                <a:rPr lang="en-US" sz="1600" b="1" dirty="0" smtClean="0">
                  <a:effectLst/>
                  <a:ea typeface="Calibri"/>
                  <a:cs typeface="Times New Roman"/>
                </a:rPr>
                <a:t>Module 1</a:t>
              </a:r>
              <a:endParaRPr lang="nb-NO" sz="1600" dirty="0">
                <a:effectLst/>
                <a:ea typeface="Calibri"/>
                <a:cs typeface="Times New Roman"/>
              </a:endParaRPr>
            </a:p>
          </p:txBody>
        </p:sp>
        <p:sp>
          <p:nvSpPr>
            <p:cNvPr id="10" name="Rectangle 9"/>
            <p:cNvSpPr/>
            <p:nvPr/>
          </p:nvSpPr>
          <p:spPr>
            <a:xfrm>
              <a:off x="1043608" y="2376703"/>
              <a:ext cx="4233851" cy="351378"/>
            </a:xfrm>
            <a:prstGeom prst="rect">
              <a:avLst/>
            </a:prstGeom>
          </p:spPr>
          <p:txBody>
            <a:bodyPr wrap="none">
              <a:spAutoFit/>
            </a:bodyPr>
            <a:lstStyle/>
            <a:p>
              <a:pPr>
                <a:lnSpc>
                  <a:spcPct val="115000"/>
                </a:lnSpc>
                <a:spcAft>
                  <a:spcPts val="1000"/>
                </a:spcAft>
              </a:pPr>
              <a:r>
                <a:rPr lang="en-US" sz="1600" b="1" dirty="0" smtClean="0">
                  <a:effectLst/>
                  <a:ea typeface="Calibri"/>
                  <a:cs typeface="Times New Roman"/>
                </a:rPr>
                <a:t>Instructor: </a:t>
              </a:r>
              <a:r>
                <a:rPr lang="en-US" sz="1600" dirty="0" smtClean="0">
                  <a:effectLst/>
                  <a:ea typeface="Calibri"/>
                  <a:cs typeface="Times New Roman"/>
                </a:rPr>
                <a:t>Adjunct Professor Fred Sigernes</a:t>
              </a:r>
              <a:endParaRPr lang="nb-NO" sz="1600" dirty="0">
                <a:effectLst/>
                <a:ea typeface="Calibri"/>
                <a:cs typeface="Times New Roman"/>
              </a:endParaRPr>
            </a:p>
          </p:txBody>
        </p:sp>
      </p:grpSp>
      <p:graphicFrame>
        <p:nvGraphicFramePr>
          <p:cNvPr id="13" name="Table 12"/>
          <p:cNvGraphicFramePr>
            <a:graphicFrameLocks noGrp="1"/>
          </p:cNvGraphicFramePr>
          <p:nvPr>
            <p:extLst>
              <p:ext uri="{D42A27DB-BD31-4B8C-83A1-F6EECF244321}">
                <p14:modId xmlns:p14="http://schemas.microsoft.com/office/powerpoint/2010/main" val="2244459983"/>
              </p:ext>
            </p:extLst>
          </p:nvPr>
        </p:nvGraphicFramePr>
        <p:xfrm>
          <a:off x="1619672" y="2879664"/>
          <a:ext cx="6109970" cy="841248"/>
        </p:xfrm>
        <a:graphic>
          <a:graphicData uri="http://schemas.openxmlformats.org/drawingml/2006/table">
            <a:tbl>
              <a:tblPr firstRow="1" firstCol="1" bandRow="1"/>
              <a:tblGrid>
                <a:gridCol w="1944216"/>
                <a:gridCol w="4165754"/>
              </a:tblGrid>
              <a:tr h="0">
                <a:tc>
                  <a:txBody>
                    <a:bodyPr/>
                    <a:lstStyle/>
                    <a:p>
                      <a:pPr>
                        <a:lnSpc>
                          <a:spcPct val="115000"/>
                        </a:lnSpc>
                        <a:spcAft>
                          <a:spcPts val="0"/>
                        </a:spcAft>
                      </a:pPr>
                      <a:r>
                        <a:rPr lang="nb-NO" sz="1600" b="1" dirty="0" smtClean="0">
                          <a:effectLst/>
                          <a:latin typeface="+mn-lt"/>
                          <a:ea typeface="Calibri"/>
                          <a:cs typeface="Times New Roman"/>
                        </a:rPr>
                        <a:t>Day 1</a:t>
                      </a:r>
                      <a:endParaRPr lang="nb-NO" sz="1600" b="1" dirty="0">
                        <a:effectLst/>
                        <a:latin typeface="+mn-lt"/>
                        <a:ea typeface="Calibri"/>
                        <a:cs typeface="Times New Roman"/>
                      </a:endParaRPr>
                    </a:p>
                  </a:txBody>
                  <a:tcPr marL="68580" marR="68580" marT="0" marB="0">
                    <a:lnL>
                      <a:noFill/>
                    </a:lnL>
                    <a:lnR>
                      <a:noFill/>
                    </a:lnR>
                    <a:lnT>
                      <a:noFill/>
                    </a:lnT>
                    <a:lnB>
                      <a:noFill/>
                    </a:lnB>
                    <a:solidFill>
                      <a:schemeClr val="bg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nb-NO" sz="1600" dirty="0" smtClean="0">
                        <a:effectLst/>
                        <a:ea typeface="Calibri"/>
                        <a:cs typeface="Times New Roman"/>
                      </a:endParaRPr>
                    </a:p>
                  </a:txBody>
                  <a:tcPr marL="68580" marR="68580" marT="0" marB="0">
                    <a:lnL>
                      <a:noFill/>
                    </a:lnL>
                    <a:lnR>
                      <a:noFill/>
                    </a:lnR>
                    <a:lnT>
                      <a:noFill/>
                    </a:lnT>
                    <a:lnB>
                      <a:noFill/>
                    </a:lnB>
                    <a:solidFill>
                      <a:schemeClr val="bg1"/>
                    </a:solidFill>
                  </a:tcPr>
                </a:tc>
              </a:tr>
              <a:tr h="0">
                <a:tc>
                  <a:txBody>
                    <a:bodyPr/>
                    <a:lstStyle/>
                    <a:p>
                      <a:pPr>
                        <a:lnSpc>
                          <a:spcPct val="115000"/>
                        </a:lnSpc>
                        <a:spcAft>
                          <a:spcPts val="0"/>
                        </a:spcAft>
                      </a:pPr>
                      <a:r>
                        <a:rPr lang="en-US" sz="1600" dirty="0">
                          <a:effectLst/>
                          <a:latin typeface="+mn-lt"/>
                          <a:ea typeface="Calibri"/>
                          <a:cs typeface="Times New Roman"/>
                        </a:rPr>
                        <a:t>09:15 – </a:t>
                      </a:r>
                      <a:r>
                        <a:rPr lang="en-US" sz="1600" dirty="0" smtClean="0">
                          <a:effectLst/>
                          <a:latin typeface="+mn-lt"/>
                          <a:ea typeface="Calibri"/>
                          <a:cs typeface="Times New Roman"/>
                        </a:rPr>
                        <a:t>11:00</a:t>
                      </a:r>
                      <a:endParaRPr lang="nb-NO" sz="1600" dirty="0">
                        <a:effectLst/>
                        <a:latin typeface="+mn-lt"/>
                        <a:ea typeface="Calibri"/>
                        <a:cs typeface="Times New Roman"/>
                      </a:endParaRPr>
                    </a:p>
                  </a:txBody>
                  <a:tcPr marL="68580" marR="68580" marT="0" marB="0">
                    <a:lnL>
                      <a:noFill/>
                    </a:lnL>
                    <a:lnR>
                      <a:noFill/>
                    </a:lnR>
                    <a:lnT>
                      <a:noFill/>
                    </a:lnT>
                    <a:lnB>
                      <a:noFill/>
                    </a:lnB>
                    <a:solidFill>
                      <a:schemeClr val="bg1"/>
                    </a:solidFill>
                  </a:tcPr>
                </a:tc>
                <a:tc>
                  <a:txBody>
                    <a:bodyPr/>
                    <a:lstStyle/>
                    <a:p>
                      <a:pPr>
                        <a:lnSpc>
                          <a:spcPct val="115000"/>
                        </a:lnSpc>
                        <a:spcAft>
                          <a:spcPts val="0"/>
                        </a:spcAft>
                      </a:pPr>
                      <a:r>
                        <a:rPr lang="en-US" sz="1600" dirty="0">
                          <a:effectLst/>
                          <a:latin typeface="+mn-lt"/>
                          <a:ea typeface="Calibri"/>
                          <a:cs typeface="Times New Roman"/>
                        </a:rPr>
                        <a:t>Basic Spectroscopy</a:t>
                      </a:r>
                      <a:endParaRPr lang="nb-NO" sz="1600" dirty="0">
                        <a:effectLst/>
                        <a:latin typeface="+mn-lt"/>
                        <a:ea typeface="Calibri"/>
                        <a:cs typeface="Times New Roman"/>
                      </a:endParaRPr>
                    </a:p>
                  </a:txBody>
                  <a:tcPr marL="68580" marR="68580" marT="0" marB="0">
                    <a:lnL>
                      <a:noFill/>
                    </a:lnL>
                    <a:lnR>
                      <a:noFill/>
                    </a:lnR>
                    <a:lnT>
                      <a:noFill/>
                    </a:lnT>
                    <a:lnB>
                      <a:noFill/>
                    </a:lnB>
                    <a:solidFill>
                      <a:schemeClr val="bg1"/>
                    </a:solidFill>
                  </a:tcPr>
                </a:tc>
              </a:tr>
              <a:tr h="0">
                <a:tc>
                  <a:txBody>
                    <a:bodyPr/>
                    <a:lstStyle/>
                    <a:p>
                      <a:pPr>
                        <a:lnSpc>
                          <a:spcPct val="115000"/>
                        </a:lnSpc>
                        <a:spcAft>
                          <a:spcPts val="0"/>
                        </a:spcAft>
                      </a:pPr>
                      <a:r>
                        <a:rPr lang="en-US" sz="1600" dirty="0">
                          <a:effectLst/>
                          <a:latin typeface="+mn-lt"/>
                          <a:ea typeface="Calibri"/>
                          <a:cs typeface="Times New Roman"/>
                        </a:rPr>
                        <a:t>13:15 – 15:00</a:t>
                      </a:r>
                      <a:endParaRPr lang="nb-NO" sz="1600" dirty="0">
                        <a:effectLst/>
                        <a:latin typeface="+mn-lt"/>
                        <a:ea typeface="Calibri"/>
                        <a:cs typeface="Times New Roman"/>
                      </a:endParaRPr>
                    </a:p>
                  </a:txBody>
                  <a:tcPr marL="68580" marR="68580" marT="0" marB="0">
                    <a:lnL>
                      <a:noFill/>
                    </a:lnL>
                    <a:lnR>
                      <a:noFill/>
                    </a:lnR>
                    <a:lnT>
                      <a:noFill/>
                    </a:lnT>
                    <a:lnB>
                      <a:noFill/>
                    </a:lnB>
                    <a:solidFill>
                      <a:schemeClr val="bg1"/>
                    </a:solidFill>
                  </a:tcPr>
                </a:tc>
                <a:tc>
                  <a:txBody>
                    <a:bodyPr/>
                    <a:lstStyle/>
                    <a:p>
                      <a:pPr>
                        <a:lnSpc>
                          <a:spcPct val="115000"/>
                        </a:lnSpc>
                        <a:spcAft>
                          <a:spcPts val="0"/>
                        </a:spcAft>
                      </a:pPr>
                      <a:r>
                        <a:rPr lang="en-US" sz="1600" b="1" dirty="0">
                          <a:effectLst/>
                          <a:latin typeface="+mn-lt"/>
                          <a:ea typeface="Calibri"/>
                          <a:cs typeface="Times New Roman"/>
                        </a:rPr>
                        <a:t>Spectral Designs</a:t>
                      </a:r>
                      <a:endParaRPr lang="nb-NO" sz="1600" b="1" dirty="0">
                        <a:effectLst/>
                        <a:latin typeface="+mn-lt"/>
                        <a:ea typeface="Calibri"/>
                        <a:cs typeface="Times New Roman"/>
                      </a:endParaRPr>
                    </a:p>
                  </a:txBody>
                  <a:tcPr marL="68580" marR="68580" marT="0" marB="0">
                    <a:lnL>
                      <a:noFill/>
                    </a:lnL>
                    <a:lnR>
                      <a:noFill/>
                    </a:lnR>
                    <a:lnT>
                      <a:noFill/>
                    </a:lnT>
                    <a:lnB>
                      <a:noFill/>
                    </a:lnB>
                    <a:solidFill>
                      <a:schemeClr val="bg1"/>
                    </a:solidFill>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542140116"/>
              </p:ext>
            </p:extLst>
          </p:nvPr>
        </p:nvGraphicFramePr>
        <p:xfrm>
          <a:off x="1619672" y="3861048"/>
          <a:ext cx="6109970" cy="841248"/>
        </p:xfrm>
        <a:graphic>
          <a:graphicData uri="http://schemas.openxmlformats.org/drawingml/2006/table">
            <a:tbl>
              <a:tblPr firstRow="1" firstCol="1" bandRow="1"/>
              <a:tblGrid>
                <a:gridCol w="1944216"/>
                <a:gridCol w="4165754"/>
              </a:tblGrid>
              <a:tr h="0">
                <a:tc>
                  <a:txBody>
                    <a:bodyPr/>
                    <a:lstStyle/>
                    <a:p>
                      <a:pPr>
                        <a:lnSpc>
                          <a:spcPct val="115000"/>
                        </a:lnSpc>
                        <a:spcAft>
                          <a:spcPts val="0"/>
                        </a:spcAft>
                      </a:pPr>
                      <a:r>
                        <a:rPr lang="nb-NO" sz="1600" b="1" dirty="0" smtClean="0">
                          <a:effectLst/>
                          <a:latin typeface="+mn-lt"/>
                          <a:ea typeface="Calibri"/>
                          <a:cs typeface="Times New Roman"/>
                        </a:rPr>
                        <a:t>Day 2</a:t>
                      </a:r>
                      <a:endParaRPr lang="nb-NO" sz="1600" b="1" dirty="0">
                        <a:effectLst/>
                        <a:latin typeface="+mn-lt"/>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pPr>
                      <a:endParaRPr lang="nb-NO" sz="1600" dirty="0">
                        <a:effectLst/>
                        <a:latin typeface="+mn-lt"/>
                        <a:ea typeface="Calibri"/>
                        <a:cs typeface="Times New Roman"/>
                      </a:endParaRPr>
                    </a:p>
                  </a:txBody>
                  <a:tcPr marL="68580" marR="68580" marT="0" marB="0">
                    <a:lnL>
                      <a:noFill/>
                    </a:lnL>
                    <a:lnR>
                      <a:noFill/>
                    </a:lnR>
                    <a:lnT>
                      <a:noFill/>
                    </a:lnT>
                    <a:lnB>
                      <a:noFill/>
                    </a:lnB>
                  </a:tcPr>
                </a:tc>
              </a:tr>
              <a:tr h="0">
                <a:tc>
                  <a:txBody>
                    <a:bodyPr/>
                    <a:lstStyle/>
                    <a:p>
                      <a:pPr>
                        <a:lnSpc>
                          <a:spcPct val="115000"/>
                        </a:lnSpc>
                        <a:spcAft>
                          <a:spcPts val="0"/>
                        </a:spcAft>
                      </a:pPr>
                      <a:r>
                        <a:rPr lang="en-US" sz="1600" dirty="0">
                          <a:effectLst/>
                          <a:latin typeface="+mn-lt"/>
                          <a:ea typeface="Calibri"/>
                          <a:cs typeface="Times New Roman"/>
                        </a:rPr>
                        <a:t>09:15 – 11:000</a:t>
                      </a:r>
                      <a:endParaRPr lang="nb-NO" sz="1600" dirty="0">
                        <a:effectLst/>
                        <a:latin typeface="+mn-lt"/>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pPr>
                      <a:r>
                        <a:rPr lang="en-US" sz="1600" dirty="0">
                          <a:effectLst/>
                          <a:latin typeface="+mn-lt"/>
                          <a:ea typeface="Calibri"/>
                          <a:cs typeface="Times New Roman"/>
                        </a:rPr>
                        <a:t>System Optics</a:t>
                      </a:r>
                      <a:endParaRPr lang="nb-NO" sz="1600" dirty="0">
                        <a:effectLst/>
                        <a:latin typeface="+mn-lt"/>
                        <a:ea typeface="Calibri"/>
                        <a:cs typeface="Times New Roman"/>
                      </a:endParaRPr>
                    </a:p>
                  </a:txBody>
                  <a:tcPr marL="68580" marR="68580" marT="0" marB="0">
                    <a:lnL>
                      <a:noFill/>
                    </a:lnL>
                    <a:lnR>
                      <a:noFill/>
                    </a:lnR>
                    <a:lnT>
                      <a:noFill/>
                    </a:lnT>
                    <a:lnB>
                      <a:noFill/>
                    </a:lnB>
                  </a:tcPr>
                </a:tc>
              </a:tr>
              <a:tr h="0">
                <a:tc>
                  <a:txBody>
                    <a:bodyPr/>
                    <a:lstStyle/>
                    <a:p>
                      <a:pPr>
                        <a:lnSpc>
                          <a:spcPct val="115000"/>
                        </a:lnSpc>
                        <a:spcAft>
                          <a:spcPts val="0"/>
                        </a:spcAft>
                      </a:pPr>
                      <a:r>
                        <a:rPr lang="en-US" sz="1600" dirty="0">
                          <a:effectLst/>
                          <a:latin typeface="+mn-lt"/>
                          <a:ea typeface="Calibri"/>
                          <a:cs typeface="Times New Roman"/>
                        </a:rPr>
                        <a:t>13:15 – 15:00</a:t>
                      </a:r>
                      <a:endParaRPr lang="nb-NO" sz="1600" dirty="0">
                        <a:effectLst/>
                        <a:latin typeface="+mn-lt"/>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pPr>
                      <a:r>
                        <a:rPr lang="en-US" sz="1600" dirty="0">
                          <a:effectLst/>
                          <a:latin typeface="+mn-lt"/>
                          <a:ea typeface="Calibri"/>
                          <a:cs typeface="Times New Roman"/>
                        </a:rPr>
                        <a:t>Throughput and Etendue</a:t>
                      </a:r>
                      <a:endParaRPr lang="nb-NO" sz="1600" dirty="0">
                        <a:effectLst/>
                        <a:latin typeface="+mn-lt"/>
                        <a:ea typeface="Calibri"/>
                        <a:cs typeface="Times New Roman"/>
                      </a:endParaRPr>
                    </a:p>
                  </a:txBody>
                  <a:tcPr marL="68580" marR="68580" marT="0" marB="0">
                    <a:lnL>
                      <a:noFill/>
                    </a:lnL>
                    <a:lnR>
                      <a:noFill/>
                    </a:lnR>
                    <a:lnT>
                      <a:noFill/>
                    </a:lnT>
                    <a:lnB>
                      <a:noFill/>
                    </a:lnB>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917551494"/>
              </p:ext>
            </p:extLst>
          </p:nvPr>
        </p:nvGraphicFramePr>
        <p:xfrm>
          <a:off x="1619672" y="4869160"/>
          <a:ext cx="6109970" cy="841248"/>
        </p:xfrm>
        <a:graphic>
          <a:graphicData uri="http://schemas.openxmlformats.org/drawingml/2006/table">
            <a:tbl>
              <a:tblPr firstRow="1" firstCol="1" bandRow="1"/>
              <a:tblGrid>
                <a:gridCol w="1944216"/>
                <a:gridCol w="4165754"/>
              </a:tblGrid>
              <a:tr h="0">
                <a:tc>
                  <a:txBody>
                    <a:bodyPr/>
                    <a:lstStyle/>
                    <a:p>
                      <a:pPr>
                        <a:lnSpc>
                          <a:spcPct val="115000"/>
                        </a:lnSpc>
                        <a:spcAft>
                          <a:spcPts val="0"/>
                        </a:spcAft>
                      </a:pPr>
                      <a:r>
                        <a:rPr lang="nb-NO" sz="1600" b="1" dirty="0" smtClean="0">
                          <a:effectLst/>
                          <a:latin typeface="+mn-lt"/>
                          <a:ea typeface="Calibri"/>
                          <a:cs typeface="Times New Roman"/>
                        </a:rPr>
                        <a:t>Day 3</a:t>
                      </a:r>
                      <a:endParaRPr lang="nb-NO" sz="1600" b="1" dirty="0">
                        <a:effectLst/>
                        <a:latin typeface="+mn-lt"/>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pPr>
                      <a:endParaRPr lang="nb-NO" sz="1600" dirty="0">
                        <a:effectLst/>
                        <a:latin typeface="+mn-lt"/>
                        <a:ea typeface="Calibri"/>
                        <a:cs typeface="Times New Roman"/>
                      </a:endParaRPr>
                    </a:p>
                  </a:txBody>
                  <a:tcPr marL="68580" marR="68580" marT="0" marB="0">
                    <a:lnL>
                      <a:noFill/>
                    </a:lnL>
                    <a:lnR>
                      <a:noFill/>
                    </a:lnR>
                    <a:lnT>
                      <a:noFill/>
                    </a:lnT>
                    <a:lnB>
                      <a:noFill/>
                    </a:lnB>
                  </a:tcPr>
                </a:tc>
              </a:tr>
              <a:tr h="0">
                <a:tc>
                  <a:txBody>
                    <a:bodyPr/>
                    <a:lstStyle/>
                    <a:p>
                      <a:pPr>
                        <a:lnSpc>
                          <a:spcPct val="115000"/>
                        </a:lnSpc>
                        <a:spcAft>
                          <a:spcPts val="0"/>
                        </a:spcAft>
                      </a:pPr>
                      <a:r>
                        <a:rPr lang="en-US" sz="1600" dirty="0">
                          <a:effectLst/>
                          <a:latin typeface="+mn-lt"/>
                          <a:ea typeface="Calibri"/>
                          <a:cs typeface="Times New Roman"/>
                        </a:rPr>
                        <a:t>09:15 – 11:000</a:t>
                      </a:r>
                      <a:endParaRPr lang="nb-NO" sz="1600" dirty="0">
                        <a:effectLst/>
                        <a:latin typeface="+mn-lt"/>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pPr>
                      <a:r>
                        <a:rPr lang="en-US" sz="1600" dirty="0">
                          <a:effectLst/>
                          <a:latin typeface="+mn-lt"/>
                          <a:ea typeface="Calibri"/>
                          <a:cs typeface="Times New Roman"/>
                        </a:rPr>
                        <a:t>Calibration</a:t>
                      </a:r>
                      <a:endParaRPr lang="nb-NO" sz="1600" dirty="0">
                        <a:effectLst/>
                        <a:latin typeface="+mn-lt"/>
                        <a:ea typeface="Calibri"/>
                        <a:cs typeface="Times New Roman"/>
                      </a:endParaRPr>
                    </a:p>
                  </a:txBody>
                  <a:tcPr marL="68580" marR="68580" marT="0" marB="0">
                    <a:lnL>
                      <a:noFill/>
                    </a:lnL>
                    <a:lnR>
                      <a:noFill/>
                    </a:lnR>
                    <a:lnT>
                      <a:noFill/>
                    </a:lnT>
                    <a:lnB>
                      <a:noFill/>
                    </a:lnB>
                  </a:tcPr>
                </a:tc>
              </a:tr>
              <a:tr h="0">
                <a:tc>
                  <a:txBody>
                    <a:bodyPr/>
                    <a:lstStyle/>
                    <a:p>
                      <a:pPr>
                        <a:lnSpc>
                          <a:spcPct val="115000"/>
                        </a:lnSpc>
                        <a:spcAft>
                          <a:spcPts val="0"/>
                        </a:spcAft>
                      </a:pPr>
                      <a:r>
                        <a:rPr lang="en-US" sz="1600" dirty="0">
                          <a:effectLst/>
                          <a:latin typeface="+mn-lt"/>
                          <a:ea typeface="Calibri"/>
                          <a:cs typeface="Times New Roman"/>
                        </a:rPr>
                        <a:t>13:15 – 15:00</a:t>
                      </a:r>
                      <a:endParaRPr lang="nb-NO" sz="1600" dirty="0">
                        <a:effectLst/>
                        <a:latin typeface="+mn-lt"/>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pPr>
                      <a:r>
                        <a:rPr lang="en-US" sz="1600" dirty="0">
                          <a:effectLst/>
                          <a:latin typeface="+mn-lt"/>
                          <a:ea typeface="Calibri"/>
                          <a:cs typeface="Times New Roman"/>
                        </a:rPr>
                        <a:t>Imaging spectroscopy</a:t>
                      </a:r>
                      <a:endParaRPr lang="nb-NO" sz="1600" dirty="0">
                        <a:effectLst/>
                        <a:latin typeface="+mn-lt"/>
                        <a:ea typeface="Calibri"/>
                        <a:cs typeface="Times New Roman"/>
                      </a:endParaRPr>
                    </a:p>
                  </a:txBody>
                  <a:tcPr marL="68580" marR="68580" marT="0" marB="0">
                    <a:lnL>
                      <a:noFill/>
                    </a:lnL>
                    <a:lnR>
                      <a:noFill/>
                    </a:lnR>
                    <a:lnT>
                      <a:noFill/>
                    </a:lnT>
                    <a:lnB>
                      <a:noFill/>
                    </a:lnB>
                  </a:tcPr>
                </a:tc>
              </a:tr>
            </a:tbl>
          </a:graphicData>
        </a:graphic>
      </p:graphicFrame>
      <p:sp>
        <p:nvSpPr>
          <p:cNvPr id="24" name="Rectangle 11"/>
          <p:cNvSpPr>
            <a:spLocks noChangeArrowheads="1"/>
          </p:cNvSpPr>
          <p:nvPr/>
        </p:nvSpPr>
        <p:spPr bwMode="auto">
          <a:xfrm>
            <a:off x="1225715" y="5949280"/>
            <a:ext cx="75749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r>
              <a:rPr lang="en-US" altLang="en-US" sz="1600" dirty="0" smtClean="0">
                <a:solidFill>
                  <a:srgbClr val="000000"/>
                </a:solidFill>
              </a:rPr>
              <a:t>Lectures: </a:t>
            </a:r>
            <a:r>
              <a:rPr lang="en-US" sz="1600" dirty="0"/>
              <a:t>TTK20 Hyperspectral remote </a:t>
            </a:r>
            <a:r>
              <a:rPr lang="en-US" sz="1600" dirty="0" smtClean="0"/>
              <a:t>sensing, Module 1, AMOS – NTNU, 11-13 September, 2018.</a:t>
            </a:r>
            <a:endParaRPr lang="nb-NO" sz="1600" dirty="0"/>
          </a:p>
        </p:txBody>
      </p:sp>
    </p:spTree>
    <p:extLst>
      <p:ext uri="{BB962C8B-B14F-4D97-AF65-F5344CB8AC3E}">
        <p14:creationId xmlns:p14="http://schemas.microsoft.com/office/powerpoint/2010/main" val="25389177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a:spLocks noChangeArrowheads="1"/>
          </p:cNvSpPr>
          <p:nvPr/>
        </p:nvSpPr>
        <p:spPr bwMode="auto">
          <a:xfrm>
            <a:off x="900113" y="1360488"/>
            <a:ext cx="78644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dirty="0">
                <a:solidFill>
                  <a:srgbClr val="000000"/>
                </a:solidFill>
              </a:rPr>
              <a:t>NEW TYPE OF INSTRUMENT DEVELOPMENT</a:t>
            </a:r>
          </a:p>
        </p:txBody>
      </p:sp>
      <p:grpSp>
        <p:nvGrpSpPr>
          <p:cNvPr id="7" name="Group 6"/>
          <p:cNvGrpSpPr/>
          <p:nvPr/>
        </p:nvGrpSpPr>
        <p:grpSpPr>
          <a:xfrm>
            <a:off x="907381" y="2199571"/>
            <a:ext cx="2705283" cy="4530765"/>
            <a:chOff x="907381" y="2199571"/>
            <a:chExt cx="2705283" cy="4530765"/>
          </a:xfrm>
        </p:grpSpPr>
        <p:grpSp>
          <p:nvGrpSpPr>
            <p:cNvPr id="2" name="Group 1"/>
            <p:cNvGrpSpPr/>
            <p:nvPr/>
          </p:nvGrpSpPr>
          <p:grpSpPr>
            <a:xfrm>
              <a:off x="907381" y="2199571"/>
              <a:ext cx="2705283" cy="4253766"/>
              <a:chOff x="907381" y="2199570"/>
              <a:chExt cx="2705283" cy="4658429"/>
            </a:xfrm>
          </p:grpSpPr>
          <p:pic>
            <p:nvPicPr>
              <p:cNvPr id="41991" name="Picture 7" descr="X:\YaARCo\tGrism\doc\Slit_Assembl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5645274"/>
                <a:ext cx="1919332" cy="1212725"/>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X:\YaARCo\tGrism\doc\tGrism_Part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381" y="2199570"/>
                <a:ext cx="2705283" cy="367770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403648" y="6453337"/>
              <a:ext cx="1800200" cy="276999"/>
            </a:xfrm>
            <a:prstGeom prst="rect">
              <a:avLst/>
            </a:prstGeom>
            <a:noFill/>
          </p:spPr>
          <p:txBody>
            <a:bodyPr wrap="square" rtlCol="0">
              <a:spAutoFit/>
            </a:bodyPr>
            <a:lstStyle/>
            <a:p>
              <a:pPr fontAlgn="base">
                <a:spcBef>
                  <a:spcPct val="0"/>
                </a:spcBef>
                <a:spcAft>
                  <a:spcPct val="0"/>
                </a:spcAft>
              </a:pPr>
              <a:r>
                <a:rPr lang="en-US" sz="1200" dirty="0" smtClean="0">
                  <a:solidFill>
                    <a:srgbClr val="000000"/>
                  </a:solidFill>
                </a:rPr>
                <a:t>eMachineShop Parts</a:t>
              </a:r>
              <a:endParaRPr lang="en-US" sz="1200" dirty="0">
                <a:solidFill>
                  <a:srgbClr val="000000"/>
                </a:solidFill>
              </a:endParaRPr>
            </a:p>
          </p:txBody>
        </p:sp>
      </p:grpSp>
      <p:grpSp>
        <p:nvGrpSpPr>
          <p:cNvPr id="11" name="Group 10"/>
          <p:cNvGrpSpPr/>
          <p:nvPr/>
        </p:nvGrpSpPr>
        <p:grpSpPr>
          <a:xfrm>
            <a:off x="3508967" y="3099382"/>
            <a:ext cx="2899264" cy="2544310"/>
            <a:chOff x="3344965" y="3332961"/>
            <a:chExt cx="2899264" cy="2544310"/>
          </a:xfrm>
        </p:grpSpPr>
        <p:pic>
          <p:nvPicPr>
            <p:cNvPr id="41992" name="Picture 8" descr="X:\YaARCo\tGrism\doc\tGrism3_Optics_Insid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4965" y="3332961"/>
              <a:ext cx="2899264" cy="25443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154486" y="5557802"/>
              <a:ext cx="1280222"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Tunable GRISM</a:t>
              </a:r>
              <a:endParaRPr lang="en-US" sz="1200" dirty="0">
                <a:solidFill>
                  <a:srgbClr val="000000"/>
                </a:solidFill>
              </a:endParaRPr>
            </a:p>
          </p:txBody>
        </p:sp>
      </p:grpSp>
      <p:grpSp>
        <p:nvGrpSpPr>
          <p:cNvPr id="13" name="Group 12"/>
          <p:cNvGrpSpPr/>
          <p:nvPr/>
        </p:nvGrpSpPr>
        <p:grpSpPr>
          <a:xfrm>
            <a:off x="4572000" y="2234645"/>
            <a:ext cx="3949162" cy="4471657"/>
            <a:chOff x="4572000" y="2234645"/>
            <a:chExt cx="3949162" cy="4471657"/>
          </a:xfrm>
        </p:grpSpPr>
        <p:pic>
          <p:nvPicPr>
            <p:cNvPr id="4199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8264" y="2234645"/>
              <a:ext cx="1572898" cy="4282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572000" y="6059971"/>
              <a:ext cx="2288132" cy="646331"/>
            </a:xfrm>
            <a:prstGeom prst="rect">
              <a:avLst/>
            </a:prstGeom>
            <a:noFill/>
          </p:spPr>
          <p:txBody>
            <a:bodyPr wrap="square" rtlCol="0">
              <a:spAutoFit/>
            </a:bodyPr>
            <a:lstStyle/>
            <a:p>
              <a:pPr fontAlgn="base">
                <a:spcBef>
                  <a:spcPct val="0"/>
                </a:spcBef>
                <a:spcAft>
                  <a:spcPct val="0"/>
                </a:spcAft>
              </a:pPr>
              <a:r>
                <a:rPr lang="en-US" sz="1200" dirty="0" smtClean="0">
                  <a:solidFill>
                    <a:srgbClr val="000000"/>
                  </a:solidFill>
                </a:rPr>
                <a:t>Assemble optics and mounts </a:t>
              </a:r>
            </a:p>
            <a:p>
              <a:pPr fontAlgn="base">
                <a:spcBef>
                  <a:spcPct val="0"/>
                </a:spcBef>
                <a:spcAft>
                  <a:spcPct val="0"/>
                </a:spcAft>
              </a:pPr>
              <a:r>
                <a:rPr lang="en-US" sz="1200" dirty="0" smtClean="0">
                  <a:solidFill>
                    <a:srgbClr val="000000"/>
                  </a:solidFill>
                </a:rPr>
                <a:t>(Thorlabs). Detector ATIK 314L+</a:t>
              </a:r>
              <a:endParaRPr lang="en-US" sz="1200" dirty="0">
                <a:solidFill>
                  <a:srgbClr val="000000"/>
                </a:solidFill>
              </a:endParaRPr>
            </a:p>
          </p:txBody>
        </p:sp>
      </p:grpSp>
      <p:sp>
        <p:nvSpPr>
          <p:cNvPr id="9" name="Text Box 45"/>
          <p:cNvSpPr txBox="1">
            <a:spLocks noChangeArrowheads="1"/>
          </p:cNvSpPr>
          <p:nvPr/>
        </p:nvSpPr>
        <p:spPr bwMode="auto">
          <a:xfrm>
            <a:off x="879475" y="1865313"/>
            <a:ext cx="78851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b="1" dirty="0" smtClean="0">
                <a:solidFill>
                  <a:srgbClr val="000000"/>
                </a:solidFill>
              </a:rPr>
              <a:t>EXAMPLE 2: no. 1 Meridian Imaging Svalbard Spectrograph </a:t>
            </a:r>
          </a:p>
          <a:p>
            <a:pPr fontAlgn="base">
              <a:spcBef>
                <a:spcPct val="0"/>
              </a:spcBef>
              <a:spcAft>
                <a:spcPct val="0"/>
              </a:spcAft>
            </a:pPr>
            <a:r>
              <a:rPr lang="en-US" altLang="en-US" b="1" dirty="0" smtClean="0">
                <a:solidFill>
                  <a:srgbClr val="000000"/>
                </a:solidFill>
              </a:rPr>
              <a:t>                                             (noMISS) </a:t>
            </a:r>
            <a:endParaRPr lang="en-US" altLang="en-US" b="1" dirty="0">
              <a:solidFill>
                <a:srgbClr val="000000"/>
              </a:solidFill>
            </a:endParaRPr>
          </a:p>
        </p:txBody>
      </p:sp>
    </p:spTree>
    <p:extLst>
      <p:ext uri="{BB962C8B-B14F-4D97-AF65-F5344CB8AC3E}">
        <p14:creationId xmlns:p14="http://schemas.microsoft.com/office/powerpoint/2010/main" val="368835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900113" y="1360488"/>
            <a:ext cx="53479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dirty="0">
                <a:solidFill>
                  <a:srgbClr val="000000"/>
                </a:solidFill>
              </a:rPr>
              <a:t>NEW TYPE OF </a:t>
            </a:r>
            <a:r>
              <a:rPr lang="en-US" altLang="en-US" sz="2800" b="1" dirty="0" smtClean="0">
                <a:solidFill>
                  <a:srgbClr val="000000"/>
                </a:solidFill>
              </a:rPr>
              <a:t>INSTRUMENTS</a:t>
            </a:r>
            <a:endParaRPr lang="en-US" altLang="en-US" sz="2800" b="1" dirty="0">
              <a:solidFill>
                <a:srgbClr val="000000"/>
              </a:solidFill>
            </a:endParaRPr>
          </a:p>
        </p:txBody>
      </p:sp>
      <p:sp>
        <p:nvSpPr>
          <p:cNvPr id="6" name="Text Box 45"/>
          <p:cNvSpPr txBox="1">
            <a:spLocks noChangeArrowheads="1"/>
          </p:cNvSpPr>
          <p:nvPr/>
        </p:nvSpPr>
        <p:spPr bwMode="auto">
          <a:xfrm>
            <a:off x="879475" y="1865313"/>
            <a:ext cx="78851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b="1" dirty="0" smtClean="0">
                <a:solidFill>
                  <a:srgbClr val="000000"/>
                </a:solidFill>
              </a:rPr>
              <a:t>EXAMPLE 3: no. 1 NORUSCA</a:t>
            </a:r>
          </a:p>
        </p:txBody>
      </p:sp>
      <p:pic>
        <p:nvPicPr>
          <p:cNvPr id="43010" name="Picture 2" descr="U:\NORUSCA\NORUSCA2\Paper\Figures_V2\Fig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615" y="2386311"/>
            <a:ext cx="3849514" cy="1480582"/>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3" descr="U:\NORUSCA\NORUSCA2\Paper\Figures_V2\Figure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026" y="4077072"/>
            <a:ext cx="3894411" cy="24494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1393379" y="508406"/>
            <a:ext cx="62254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en-US" altLang="en-US" sz="1200" b="1" dirty="0" smtClean="0">
                <a:solidFill>
                  <a:srgbClr val="FFFFFF"/>
                </a:solidFill>
                <a:ea typeface="Times New Roman" pitchFamily="18" charset="0"/>
                <a:cs typeface="Arial" pitchFamily="34" charset="0"/>
              </a:rPr>
              <a:t>Norwegian and Russian Upper Atmosphere Co-operation On Svalbard (NORUSCA)</a:t>
            </a:r>
            <a:endParaRPr lang="en-US" altLang="en-US" dirty="0" smtClean="0">
              <a:solidFill>
                <a:srgbClr val="FFFFFF"/>
              </a:solidFill>
            </a:endParaRPr>
          </a:p>
        </p:txBody>
      </p:sp>
      <p:grpSp>
        <p:nvGrpSpPr>
          <p:cNvPr id="16" name="Group 15"/>
          <p:cNvGrpSpPr/>
          <p:nvPr/>
        </p:nvGrpSpPr>
        <p:grpSpPr>
          <a:xfrm>
            <a:off x="2612182" y="2420888"/>
            <a:ext cx="6320588" cy="4109380"/>
            <a:chOff x="2612182" y="2420888"/>
            <a:chExt cx="6320588" cy="4109380"/>
          </a:xfrm>
        </p:grpSpPr>
        <p:grpSp>
          <p:nvGrpSpPr>
            <p:cNvPr id="13" name="Group 12"/>
            <p:cNvGrpSpPr/>
            <p:nvPr/>
          </p:nvGrpSpPr>
          <p:grpSpPr>
            <a:xfrm>
              <a:off x="2612182" y="2420888"/>
              <a:ext cx="6320588" cy="3554526"/>
              <a:chOff x="2612182" y="2420888"/>
              <a:chExt cx="6320588" cy="3554526"/>
            </a:xfrm>
          </p:grpSpPr>
          <p:sp>
            <p:nvSpPr>
              <p:cNvPr id="3" name="Rectangle 2"/>
              <p:cNvSpPr/>
              <p:nvPr/>
            </p:nvSpPr>
            <p:spPr>
              <a:xfrm>
                <a:off x="5107774" y="2420888"/>
                <a:ext cx="3656814" cy="1477328"/>
              </a:xfrm>
              <a:prstGeom prst="rect">
                <a:avLst/>
              </a:prstGeom>
            </p:spPr>
            <p:txBody>
              <a:bodyPr wrap="square">
                <a:spAutoFit/>
              </a:bodyPr>
              <a:lstStyle/>
              <a:p>
                <a:pPr fontAlgn="base">
                  <a:spcBef>
                    <a:spcPct val="0"/>
                  </a:spcBef>
                  <a:spcAft>
                    <a:spcPct val="0"/>
                  </a:spcAft>
                </a:pPr>
                <a:r>
                  <a:rPr lang="en-US" b="1" dirty="0">
                    <a:solidFill>
                      <a:srgbClr val="000000"/>
                    </a:solidFill>
                  </a:rPr>
                  <a:t>Liquid </a:t>
                </a:r>
                <a:r>
                  <a:rPr lang="en-US" b="1" dirty="0" smtClean="0">
                    <a:solidFill>
                      <a:srgbClr val="000000"/>
                    </a:solidFill>
                  </a:rPr>
                  <a:t>Crystal Tunable Filters</a:t>
                </a:r>
                <a:r>
                  <a:rPr lang="en-US" dirty="0">
                    <a:solidFill>
                      <a:srgbClr val="000000"/>
                    </a:solidFill>
                  </a:rPr>
                  <a:t> (LCTFs</a:t>
                </a:r>
                <a:r>
                  <a:rPr lang="en-US" dirty="0" smtClean="0">
                    <a:solidFill>
                      <a:srgbClr val="000000"/>
                    </a:solidFill>
                  </a:rPr>
                  <a:t>).</a:t>
                </a:r>
              </a:p>
              <a:p>
                <a:pPr fontAlgn="base">
                  <a:spcBef>
                    <a:spcPct val="0"/>
                  </a:spcBef>
                  <a:spcAft>
                    <a:spcPct val="0"/>
                  </a:spcAft>
                </a:pPr>
                <a:endParaRPr lang="en-US" dirty="0" smtClean="0">
                  <a:solidFill>
                    <a:srgbClr val="000000"/>
                  </a:solidFill>
                </a:endParaRPr>
              </a:p>
              <a:p>
                <a:pPr fontAlgn="base">
                  <a:spcBef>
                    <a:spcPct val="0"/>
                  </a:spcBef>
                  <a:spcAft>
                    <a:spcPct val="0"/>
                  </a:spcAft>
                </a:pPr>
                <a:r>
                  <a:rPr lang="en-US" dirty="0" smtClean="0">
                    <a:solidFill>
                      <a:srgbClr val="000000"/>
                    </a:solidFill>
                  </a:rPr>
                  <a:t>Based on the Lyot filter (stack of birefringent plates).</a:t>
                </a:r>
                <a:endParaRPr lang="en-US" dirty="0">
                  <a:solidFill>
                    <a:srgbClr val="000000"/>
                  </a:solidFill>
                </a:endParaRPr>
              </a:p>
            </p:txBody>
          </p:sp>
          <p:sp>
            <p:nvSpPr>
              <p:cNvPr id="4" name="Rectangle 3"/>
              <p:cNvSpPr/>
              <p:nvPr/>
            </p:nvSpPr>
            <p:spPr>
              <a:xfrm>
                <a:off x="5148064" y="4221088"/>
                <a:ext cx="3784706" cy="1754326"/>
              </a:xfrm>
              <a:prstGeom prst="rect">
                <a:avLst/>
              </a:prstGeom>
            </p:spPr>
            <p:txBody>
              <a:bodyPr wrap="square">
                <a:spAutoFit/>
              </a:bodyPr>
              <a:lstStyle/>
              <a:p>
                <a:pPr fontAlgn="base">
                  <a:spcBef>
                    <a:spcPct val="0"/>
                  </a:spcBef>
                  <a:spcAft>
                    <a:spcPct val="0"/>
                  </a:spcAft>
                </a:pPr>
                <a:r>
                  <a:rPr lang="en-US" dirty="0" smtClean="0">
                    <a:solidFill>
                      <a:srgbClr val="000000"/>
                    </a:solidFill>
                  </a:rPr>
                  <a:t>“The </a:t>
                </a:r>
                <a:r>
                  <a:rPr lang="en-US" dirty="0">
                    <a:solidFill>
                      <a:srgbClr val="000000"/>
                    </a:solidFill>
                  </a:rPr>
                  <a:t>ability to electronically tune the band pass wavelength of these filters throughout the visible electromagnetic spectrum makes them an ideal candidate for hyperspectral </a:t>
                </a:r>
                <a:r>
                  <a:rPr lang="en-US" dirty="0" smtClean="0">
                    <a:solidFill>
                      <a:srgbClr val="000000"/>
                    </a:solidFill>
                  </a:rPr>
                  <a:t>imaging”</a:t>
                </a:r>
                <a:endParaRPr lang="en-US" dirty="0">
                  <a:solidFill>
                    <a:srgbClr val="000000"/>
                  </a:solidFill>
                </a:endParaRPr>
              </a:p>
            </p:txBody>
          </p:sp>
          <p:grpSp>
            <p:nvGrpSpPr>
              <p:cNvPr id="12" name="Group 11"/>
              <p:cNvGrpSpPr/>
              <p:nvPr/>
            </p:nvGrpSpPr>
            <p:grpSpPr>
              <a:xfrm>
                <a:off x="2612182" y="2708920"/>
                <a:ext cx="2495592" cy="2664296"/>
                <a:chOff x="2612182" y="2708920"/>
                <a:chExt cx="2495592" cy="2664296"/>
              </a:xfrm>
            </p:grpSpPr>
            <p:cxnSp>
              <p:nvCxnSpPr>
                <p:cNvPr id="8" name="Straight Arrow Connector 7"/>
                <p:cNvCxnSpPr/>
                <p:nvPr/>
              </p:nvCxnSpPr>
              <p:spPr>
                <a:xfrm flipV="1">
                  <a:off x="3347864" y="2708920"/>
                  <a:ext cx="1759910" cy="38025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612182" y="3089171"/>
                  <a:ext cx="720080" cy="228404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15" name="TextBox 14"/>
            <p:cNvSpPr txBox="1"/>
            <p:nvPr/>
          </p:nvSpPr>
          <p:spPr>
            <a:xfrm>
              <a:off x="5274146" y="6160936"/>
              <a:ext cx="1672253" cy="369332"/>
            </a:xfrm>
            <a:prstGeom prst="rect">
              <a:avLst/>
            </a:prstGeom>
            <a:noFill/>
          </p:spPr>
          <p:txBody>
            <a:bodyPr wrap="none" rtlCol="0">
              <a:spAutoFit/>
            </a:bodyPr>
            <a:lstStyle/>
            <a:p>
              <a:pPr fontAlgn="base">
                <a:spcBef>
                  <a:spcPct val="0"/>
                </a:spcBef>
                <a:spcAft>
                  <a:spcPct val="0"/>
                </a:spcAft>
              </a:pPr>
              <a:r>
                <a:rPr lang="en-US" dirty="0" smtClean="0">
                  <a:solidFill>
                    <a:srgbClr val="000000"/>
                  </a:solidFill>
                </a:rPr>
                <a:t>Cost: 1 MNOK</a:t>
              </a:r>
              <a:endParaRPr lang="en-US" dirty="0">
                <a:solidFill>
                  <a:srgbClr val="000000"/>
                </a:solidFill>
              </a:endParaRPr>
            </a:p>
          </p:txBody>
        </p:sp>
      </p:grpSp>
    </p:spTree>
    <p:extLst>
      <p:ext uri="{BB962C8B-B14F-4D97-AF65-F5344CB8AC3E}">
        <p14:creationId xmlns:p14="http://schemas.microsoft.com/office/powerpoint/2010/main" val="280983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5" name="Picture 13" descr="LCTF_Principle"/>
          <p:cNvPicPr>
            <a:picLocks noChangeAspect="1" noChangeArrowheads="1"/>
          </p:cNvPicPr>
          <p:nvPr/>
        </p:nvPicPr>
        <p:blipFill>
          <a:blip r:embed="rId3"/>
          <a:srcRect/>
          <a:stretch>
            <a:fillRect/>
          </a:stretch>
        </p:blipFill>
        <p:spPr bwMode="auto">
          <a:xfrm>
            <a:off x="5724525" y="1341438"/>
            <a:ext cx="3419475" cy="2976562"/>
          </a:xfrm>
          <a:prstGeom prst="rect">
            <a:avLst/>
          </a:prstGeom>
          <a:noFill/>
        </p:spPr>
      </p:pic>
      <p:pic>
        <p:nvPicPr>
          <p:cNvPr id="44043" name="Picture 11" descr="Liquid_Crystal_Cell"/>
          <p:cNvPicPr>
            <a:picLocks noChangeAspect="1" noChangeArrowheads="1"/>
          </p:cNvPicPr>
          <p:nvPr/>
        </p:nvPicPr>
        <p:blipFill>
          <a:blip r:embed="rId4"/>
          <a:srcRect/>
          <a:stretch>
            <a:fillRect/>
          </a:stretch>
        </p:blipFill>
        <p:spPr bwMode="auto">
          <a:xfrm>
            <a:off x="5580063" y="4365625"/>
            <a:ext cx="3563937" cy="1668463"/>
          </a:xfrm>
          <a:prstGeom prst="rect">
            <a:avLst/>
          </a:prstGeom>
          <a:noFill/>
        </p:spPr>
      </p:pic>
      <p:pic>
        <p:nvPicPr>
          <p:cNvPr id="44034" name="Picture 2"/>
          <p:cNvPicPr>
            <a:picLocks noChangeAspect="1" noChangeArrowheads="1"/>
          </p:cNvPicPr>
          <p:nvPr/>
        </p:nvPicPr>
        <p:blipFill>
          <a:blip r:embed="rId5"/>
          <a:srcRect/>
          <a:stretch>
            <a:fillRect/>
          </a:stretch>
        </p:blipFill>
        <p:spPr bwMode="auto">
          <a:xfrm>
            <a:off x="0" y="0"/>
            <a:ext cx="673100" cy="6858000"/>
          </a:xfrm>
          <a:prstGeom prst="rect">
            <a:avLst/>
          </a:prstGeom>
          <a:noFill/>
          <a:ln w="9525">
            <a:noFill/>
            <a:miter lim="800000"/>
            <a:headEnd/>
            <a:tailEnd/>
          </a:ln>
        </p:spPr>
      </p:pic>
      <p:pic>
        <p:nvPicPr>
          <p:cNvPr id="44035" name="Picture 5"/>
          <p:cNvPicPr>
            <a:picLocks noChangeAspect="1" noChangeArrowheads="1"/>
          </p:cNvPicPr>
          <p:nvPr/>
        </p:nvPicPr>
        <p:blipFill>
          <a:blip r:embed="rId6"/>
          <a:srcRect/>
          <a:stretch>
            <a:fillRect/>
          </a:stretch>
        </p:blipFill>
        <p:spPr bwMode="auto">
          <a:xfrm>
            <a:off x="0" y="0"/>
            <a:ext cx="9144000" cy="1293813"/>
          </a:xfrm>
          <a:prstGeom prst="rect">
            <a:avLst/>
          </a:prstGeom>
          <a:noFill/>
          <a:ln w="9525">
            <a:noFill/>
            <a:miter lim="800000"/>
            <a:headEnd/>
            <a:tailEnd/>
          </a:ln>
        </p:spPr>
      </p:pic>
      <p:sp>
        <p:nvSpPr>
          <p:cNvPr id="44039" name="Rectangle 7"/>
          <p:cNvSpPr>
            <a:spLocks noChangeArrowheads="1"/>
          </p:cNvSpPr>
          <p:nvPr/>
        </p:nvSpPr>
        <p:spPr bwMode="auto">
          <a:xfrm>
            <a:off x="755650" y="1341438"/>
            <a:ext cx="5616575" cy="641350"/>
          </a:xfrm>
          <a:prstGeom prst="rect">
            <a:avLst/>
          </a:prstGeom>
          <a:noFill/>
          <a:ln w="9525">
            <a:noFill/>
            <a:miter lim="800000"/>
            <a:headEnd/>
            <a:tailEnd/>
          </a:ln>
          <a:effectLst/>
        </p:spPr>
        <p:txBody>
          <a:bodyPr anchor="ctr">
            <a:spAutoFit/>
          </a:bodyPr>
          <a:lstStyle/>
          <a:p>
            <a:pPr fontAlgn="base">
              <a:spcBef>
                <a:spcPct val="0"/>
              </a:spcBef>
              <a:spcAft>
                <a:spcPct val="0"/>
              </a:spcAft>
            </a:pPr>
            <a:r>
              <a:rPr lang="en-US" b="1" dirty="0">
                <a:solidFill>
                  <a:prstClr val="black"/>
                </a:solidFill>
                <a:latin typeface="Arial" charset="0"/>
              </a:rPr>
              <a:t>Filter: </a:t>
            </a:r>
            <a:r>
              <a:rPr lang="en-US" dirty="0">
                <a:solidFill>
                  <a:prstClr val="black"/>
                </a:solidFill>
                <a:latin typeface="Arial" charset="0"/>
              </a:rPr>
              <a:t> </a:t>
            </a:r>
            <a:r>
              <a:rPr lang="en-US" b="1" dirty="0">
                <a:solidFill>
                  <a:prstClr val="black"/>
                </a:solidFill>
                <a:latin typeface="Arial" charset="0"/>
              </a:rPr>
              <a:t>Liquid Crystal Tunable Filter (LCTF) (Cambridge Research &amp; Instrumentation, Inc.).</a:t>
            </a:r>
            <a:r>
              <a:rPr lang="en-US" dirty="0">
                <a:solidFill>
                  <a:prstClr val="black"/>
                </a:solidFill>
                <a:latin typeface="Arial" charset="0"/>
              </a:rPr>
              <a:t> </a:t>
            </a:r>
          </a:p>
        </p:txBody>
      </p:sp>
      <p:sp>
        <p:nvSpPr>
          <p:cNvPr id="44041" name="Rectangle 9"/>
          <p:cNvSpPr>
            <a:spLocks noChangeArrowheads="1"/>
          </p:cNvSpPr>
          <p:nvPr/>
        </p:nvSpPr>
        <p:spPr bwMode="auto">
          <a:xfrm>
            <a:off x="5795963" y="5805488"/>
            <a:ext cx="3203575" cy="822325"/>
          </a:xfrm>
          <a:prstGeom prst="rect">
            <a:avLst/>
          </a:prstGeom>
          <a:noFill/>
          <a:ln w="9525">
            <a:noFill/>
            <a:miter lim="800000"/>
            <a:headEnd/>
            <a:tailEnd/>
          </a:ln>
          <a:effectLst/>
        </p:spPr>
        <p:txBody>
          <a:bodyPr anchor="ctr">
            <a:spAutoFit/>
          </a:bodyPr>
          <a:lstStyle/>
          <a:p>
            <a:pPr fontAlgn="base">
              <a:spcBef>
                <a:spcPct val="0"/>
              </a:spcBef>
              <a:spcAft>
                <a:spcPct val="0"/>
              </a:spcAft>
            </a:pPr>
            <a:r>
              <a:rPr lang="en-US" sz="1200" dirty="0">
                <a:solidFill>
                  <a:prstClr val="black"/>
                </a:solidFill>
                <a:latin typeface="Arial" charset="0"/>
              </a:rPr>
              <a:t>*P. J. Miller, “Use of Tunable Liquid Crystal Filters to Link Radiometric and Photometric Standards”, </a:t>
            </a:r>
            <a:r>
              <a:rPr lang="en-US" sz="1200" dirty="0" err="1">
                <a:solidFill>
                  <a:prstClr val="black"/>
                </a:solidFill>
                <a:latin typeface="Arial" charset="0"/>
              </a:rPr>
              <a:t>Metrologia</a:t>
            </a:r>
            <a:r>
              <a:rPr lang="en-US" sz="1200" dirty="0">
                <a:solidFill>
                  <a:prstClr val="black"/>
                </a:solidFill>
                <a:latin typeface="Arial" charset="0"/>
              </a:rPr>
              <a:t> </a:t>
            </a:r>
            <a:r>
              <a:rPr lang="en-US" sz="1200" b="1" dirty="0">
                <a:solidFill>
                  <a:prstClr val="black"/>
                </a:solidFill>
                <a:latin typeface="Arial" charset="0"/>
              </a:rPr>
              <a:t>28</a:t>
            </a:r>
            <a:r>
              <a:rPr lang="en-US" sz="1200" dirty="0">
                <a:solidFill>
                  <a:prstClr val="black"/>
                </a:solidFill>
                <a:latin typeface="Arial" charset="0"/>
              </a:rPr>
              <a:t>, 145 – 149 (1991). </a:t>
            </a:r>
          </a:p>
        </p:txBody>
      </p:sp>
      <p:sp>
        <p:nvSpPr>
          <p:cNvPr id="44044" name="Rectangle 12"/>
          <p:cNvSpPr>
            <a:spLocks noChangeArrowheads="1"/>
          </p:cNvSpPr>
          <p:nvPr/>
        </p:nvSpPr>
        <p:spPr bwMode="auto">
          <a:xfrm>
            <a:off x="8243888" y="3357563"/>
            <a:ext cx="144462" cy="144462"/>
          </a:xfrm>
          <a:prstGeom prst="rect">
            <a:avLst/>
          </a:prstGeom>
          <a:noFill/>
          <a:ln w="19050">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endParaRPr>
          </a:p>
        </p:txBody>
      </p:sp>
      <p:sp>
        <p:nvSpPr>
          <p:cNvPr id="44046" name="Line 14"/>
          <p:cNvSpPr>
            <a:spLocks noChangeShapeType="1"/>
          </p:cNvSpPr>
          <p:nvPr/>
        </p:nvSpPr>
        <p:spPr bwMode="auto">
          <a:xfrm flipH="1">
            <a:off x="7885113" y="3500438"/>
            <a:ext cx="431800" cy="1223962"/>
          </a:xfrm>
          <a:prstGeom prst="line">
            <a:avLst/>
          </a:prstGeom>
          <a:noFill/>
          <a:ln w="19050">
            <a:solidFill>
              <a:schemeClr val="tx1"/>
            </a:solidFill>
            <a:round/>
            <a:headEnd/>
            <a:tailEnd type="triangle" w="med" len="med"/>
          </a:ln>
          <a:effectLst/>
        </p:spPr>
        <p:txBody>
          <a:bodyPr/>
          <a:lstStyle/>
          <a:p>
            <a:pPr fontAlgn="base">
              <a:spcBef>
                <a:spcPct val="0"/>
              </a:spcBef>
              <a:spcAft>
                <a:spcPct val="0"/>
              </a:spcAft>
            </a:pPr>
            <a:endParaRPr lang="en-US">
              <a:solidFill>
                <a:prstClr val="black"/>
              </a:solidFill>
              <a:latin typeface="Arial" charset="0"/>
            </a:endParaRPr>
          </a:p>
        </p:txBody>
      </p:sp>
      <p:sp>
        <p:nvSpPr>
          <p:cNvPr id="44048" name="Rectangle 16"/>
          <p:cNvSpPr>
            <a:spLocks noChangeArrowheads="1"/>
          </p:cNvSpPr>
          <p:nvPr/>
        </p:nvSpPr>
        <p:spPr bwMode="auto">
          <a:xfrm>
            <a:off x="0" y="3309938"/>
            <a:ext cx="9144000" cy="0"/>
          </a:xfrm>
          <a:prstGeom prst="rect">
            <a:avLst/>
          </a:prstGeom>
          <a:noFill/>
          <a:ln w="9525">
            <a:noFill/>
            <a:miter lim="800000"/>
            <a:headEnd/>
            <a:tailEnd/>
          </a:ln>
          <a:effectLst/>
        </p:spPr>
        <p:txBody>
          <a:bodyPr wrap="none" anchor="ctr">
            <a:spAutoFit/>
          </a:bodyPr>
          <a:lstStyle/>
          <a:p>
            <a:pPr fontAlgn="base">
              <a:spcBef>
                <a:spcPct val="0"/>
              </a:spcBef>
              <a:spcAft>
                <a:spcPct val="0"/>
              </a:spcAft>
            </a:pPr>
            <a:endParaRPr lang="en-US">
              <a:solidFill>
                <a:prstClr val="black"/>
              </a:solidFill>
              <a:latin typeface="Arial" charset="0"/>
            </a:endParaRPr>
          </a:p>
        </p:txBody>
      </p:sp>
      <p:graphicFrame>
        <p:nvGraphicFramePr>
          <p:cNvPr id="44047" name="Object 15"/>
          <p:cNvGraphicFramePr>
            <a:graphicFrameLocks noChangeAspect="1"/>
          </p:cNvGraphicFramePr>
          <p:nvPr/>
        </p:nvGraphicFramePr>
        <p:xfrm>
          <a:off x="5580063" y="2708275"/>
          <a:ext cx="1152525" cy="1027113"/>
        </p:xfrm>
        <a:graphic>
          <a:graphicData uri="http://schemas.openxmlformats.org/presentationml/2006/ole">
            <mc:AlternateContent xmlns:mc="http://schemas.openxmlformats.org/markup-compatibility/2006">
              <mc:Choice xmlns:v="urn:schemas-microsoft-com:vml" Requires="v">
                <p:oleObj spid="_x0000_s19461" name="Equation" r:id="rId7" imgW="774360" imgH="698400" progId="Equation.3">
                  <p:embed/>
                </p:oleObj>
              </mc:Choice>
              <mc:Fallback>
                <p:oleObj name="Equation" r:id="rId7" imgW="774360" imgH="698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063" y="2708275"/>
                        <a:ext cx="1152525" cy="1027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40" name="Rectangle 8"/>
          <p:cNvSpPr>
            <a:spLocks noChangeArrowheads="1"/>
          </p:cNvSpPr>
          <p:nvPr/>
        </p:nvSpPr>
        <p:spPr bwMode="auto">
          <a:xfrm>
            <a:off x="827088" y="1989138"/>
            <a:ext cx="4897437" cy="4583112"/>
          </a:xfrm>
          <a:prstGeom prst="rect">
            <a:avLst/>
          </a:prstGeom>
          <a:noFill/>
          <a:ln w="9525">
            <a:noFill/>
            <a:miter lim="800000"/>
            <a:headEnd/>
            <a:tailEnd/>
          </a:ln>
          <a:effectLst/>
        </p:spPr>
        <p:txBody>
          <a:bodyPr anchor="ctr">
            <a:spAutoFit/>
          </a:bodyPr>
          <a:lstStyle/>
          <a:p>
            <a:pPr fontAlgn="base">
              <a:spcBef>
                <a:spcPct val="0"/>
              </a:spcBef>
              <a:spcAft>
                <a:spcPct val="0"/>
              </a:spcAft>
            </a:pPr>
            <a:r>
              <a:rPr lang="en-US" sz="1600" dirty="0">
                <a:solidFill>
                  <a:prstClr val="black"/>
                </a:solidFill>
                <a:latin typeface="Arial" charset="0"/>
              </a:rPr>
              <a:t>Spectral tuning is obtained by using electronically controlled liquid crystal wave plates to a Lyot filter design*. </a:t>
            </a:r>
          </a:p>
          <a:p>
            <a:pPr fontAlgn="base">
              <a:spcBef>
                <a:spcPct val="0"/>
              </a:spcBef>
              <a:spcAft>
                <a:spcPct val="0"/>
              </a:spcAft>
            </a:pPr>
            <a:endParaRPr lang="en-US" sz="1600" dirty="0">
              <a:solidFill>
                <a:prstClr val="black"/>
              </a:solidFill>
              <a:latin typeface="Arial" charset="0"/>
            </a:endParaRPr>
          </a:p>
          <a:p>
            <a:pPr fontAlgn="base">
              <a:spcBef>
                <a:spcPct val="0"/>
              </a:spcBef>
              <a:spcAft>
                <a:spcPct val="0"/>
              </a:spcAft>
            </a:pPr>
            <a:r>
              <a:rPr lang="en-US" sz="1600" dirty="0">
                <a:solidFill>
                  <a:prstClr val="black"/>
                </a:solidFill>
                <a:latin typeface="Arial" charset="0"/>
              </a:rPr>
              <a:t>The wave plates behave as optical birefringent elements with an electrically variable retardance.  </a:t>
            </a:r>
          </a:p>
          <a:p>
            <a:pPr fontAlgn="base">
              <a:spcBef>
                <a:spcPct val="0"/>
              </a:spcBef>
              <a:spcAft>
                <a:spcPct val="0"/>
              </a:spcAft>
            </a:pPr>
            <a:endParaRPr lang="en-US" sz="1600" dirty="0">
              <a:solidFill>
                <a:prstClr val="black"/>
              </a:solidFill>
              <a:latin typeface="Arial" charset="0"/>
            </a:endParaRPr>
          </a:p>
          <a:p>
            <a:pPr fontAlgn="base">
              <a:spcBef>
                <a:spcPct val="0"/>
              </a:spcBef>
              <a:spcAft>
                <a:spcPct val="0"/>
              </a:spcAft>
            </a:pPr>
            <a:r>
              <a:rPr lang="en-US" sz="1600" dirty="0">
                <a:solidFill>
                  <a:prstClr val="black"/>
                </a:solidFill>
                <a:latin typeface="Arial" charset="0"/>
              </a:rPr>
              <a:t>Retardance is termed the optical path difference between the ordinary and extraordinary rays passing through a birefringent element.</a:t>
            </a:r>
          </a:p>
          <a:p>
            <a:pPr fontAlgn="base">
              <a:spcBef>
                <a:spcPct val="0"/>
              </a:spcBef>
              <a:spcAft>
                <a:spcPct val="0"/>
              </a:spcAft>
            </a:pPr>
            <a:endParaRPr lang="en-US" sz="1600" dirty="0">
              <a:solidFill>
                <a:prstClr val="black"/>
              </a:solidFill>
              <a:latin typeface="Arial" charset="0"/>
            </a:endParaRPr>
          </a:p>
          <a:p>
            <a:pPr fontAlgn="base">
              <a:spcBef>
                <a:spcPct val="0"/>
              </a:spcBef>
              <a:spcAft>
                <a:spcPct val="0"/>
              </a:spcAft>
            </a:pPr>
            <a:r>
              <a:rPr lang="en-US" sz="1600" dirty="0">
                <a:solidFill>
                  <a:prstClr val="black"/>
                </a:solidFill>
                <a:latin typeface="Arial" charset="0"/>
              </a:rPr>
              <a:t>The latter is controllable due the effect that the liquid crystal molecules are orientation sensitive to electric fields applied between the plates. Since the retardance is directly linked to wavelength, the filters are tunable.</a:t>
            </a:r>
            <a:r>
              <a:rPr lang="en-US" dirty="0">
                <a:solidFill>
                  <a:prstClr val="black"/>
                </a:solidFill>
                <a:latin typeface="Arial" charset="0"/>
              </a:rPr>
              <a:t> </a:t>
            </a:r>
          </a:p>
          <a:p>
            <a:pPr fontAlgn="base">
              <a:spcBef>
                <a:spcPct val="0"/>
              </a:spcBef>
              <a:spcAft>
                <a:spcPct val="0"/>
              </a:spcAft>
            </a:pPr>
            <a:endParaRPr lang="en-US" dirty="0">
              <a:solidFill>
                <a:prstClr val="black"/>
              </a:solidFill>
              <a:latin typeface="Arial" charset="0"/>
            </a:endParaRPr>
          </a:p>
          <a:p>
            <a:pPr fontAlgn="base">
              <a:spcBef>
                <a:spcPct val="0"/>
              </a:spcBef>
              <a:spcAft>
                <a:spcPct val="0"/>
              </a:spcAft>
            </a:pPr>
            <a:r>
              <a:rPr lang="en-US" sz="1600" dirty="0">
                <a:solidFill>
                  <a:prstClr val="black"/>
                </a:solidFill>
                <a:latin typeface="Arial" charset="0"/>
              </a:rPr>
              <a:t>Our filter: 400–720nm FWHM=7nm @ 550nm</a:t>
            </a:r>
          </a:p>
        </p:txBody>
      </p:sp>
    </p:spTree>
    <p:extLst>
      <p:ext uri="{BB962C8B-B14F-4D97-AF65-F5344CB8AC3E}">
        <p14:creationId xmlns:p14="http://schemas.microsoft.com/office/powerpoint/2010/main" val="25744815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900113" y="1360488"/>
            <a:ext cx="53479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dirty="0">
                <a:solidFill>
                  <a:srgbClr val="000000"/>
                </a:solidFill>
              </a:rPr>
              <a:t>NEW TYPE OF </a:t>
            </a:r>
            <a:r>
              <a:rPr lang="en-US" altLang="en-US" sz="2800" b="1" dirty="0" smtClean="0">
                <a:solidFill>
                  <a:srgbClr val="000000"/>
                </a:solidFill>
              </a:rPr>
              <a:t>INSTRUMENTS</a:t>
            </a:r>
            <a:endParaRPr lang="en-US" altLang="en-US" sz="2800" b="1" dirty="0">
              <a:solidFill>
                <a:srgbClr val="000000"/>
              </a:solidFill>
            </a:endParaRPr>
          </a:p>
        </p:txBody>
      </p:sp>
      <p:sp>
        <p:nvSpPr>
          <p:cNvPr id="6" name="Text Box 45"/>
          <p:cNvSpPr txBox="1">
            <a:spLocks noChangeArrowheads="1"/>
          </p:cNvSpPr>
          <p:nvPr/>
        </p:nvSpPr>
        <p:spPr bwMode="auto">
          <a:xfrm>
            <a:off x="879475" y="1865313"/>
            <a:ext cx="78851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b="1" dirty="0" smtClean="0">
                <a:solidFill>
                  <a:srgbClr val="000000"/>
                </a:solidFill>
              </a:rPr>
              <a:t>EXAMPLE 4: Narrow field of view Hyperspectral LCTF camera</a:t>
            </a:r>
          </a:p>
        </p:txBody>
      </p:sp>
      <p:pic>
        <p:nvPicPr>
          <p:cNvPr id="4608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3" y="2348880"/>
            <a:ext cx="4752975"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38212" y="5801216"/>
            <a:ext cx="4752975" cy="646331"/>
          </a:xfrm>
          <a:prstGeom prst="rect">
            <a:avLst/>
          </a:prstGeom>
        </p:spPr>
        <p:txBody>
          <a:bodyPr wrap="square">
            <a:spAutoFit/>
          </a:bodyPr>
          <a:lstStyle/>
          <a:p>
            <a:pPr fontAlgn="base">
              <a:spcBef>
                <a:spcPct val="0"/>
              </a:spcBef>
              <a:spcAft>
                <a:spcPct val="0"/>
              </a:spcAft>
            </a:pPr>
            <a:r>
              <a:rPr lang="en-US" sz="1200" dirty="0" smtClean="0">
                <a:solidFill>
                  <a:srgbClr val="000000"/>
                </a:solidFill>
              </a:rPr>
              <a:t>Prototype </a:t>
            </a:r>
            <a:r>
              <a:rPr lang="en-US" sz="1200" dirty="0">
                <a:solidFill>
                  <a:srgbClr val="000000"/>
                </a:solidFill>
              </a:rPr>
              <a:t>hyperspectral camera: (1) lens, (2) Liquid Crystal Tunable Filter (LCTF)- Varipsec, (3) aimpoint, (4) radio controller of camera head, and (5) Astrovid camera head.</a:t>
            </a:r>
          </a:p>
        </p:txBody>
      </p:sp>
      <p:pic>
        <p:nvPicPr>
          <p:cNvPr id="4608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6" y="2359918"/>
            <a:ext cx="1993363" cy="251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796136" y="4911521"/>
            <a:ext cx="2088232" cy="1015663"/>
          </a:xfrm>
          <a:prstGeom prst="rect">
            <a:avLst/>
          </a:prstGeom>
        </p:spPr>
        <p:txBody>
          <a:bodyPr wrap="square">
            <a:spAutoFit/>
          </a:bodyPr>
          <a:lstStyle/>
          <a:p>
            <a:pPr fontAlgn="base">
              <a:spcBef>
                <a:spcPct val="0"/>
              </a:spcBef>
              <a:spcAft>
                <a:spcPct val="0"/>
              </a:spcAft>
            </a:pPr>
            <a:r>
              <a:rPr lang="en-US" sz="1200" dirty="0">
                <a:solidFill>
                  <a:srgbClr val="000000"/>
                </a:solidFill>
              </a:rPr>
              <a:t>Gyro rig: (1) mount arm, (2) elastic rope, (3) lens, (4) aimpoint, (5) Varispec filter, (6) camera head, and (7) </a:t>
            </a:r>
            <a:r>
              <a:rPr lang="en-US" sz="1200" dirty="0" smtClean="0">
                <a:solidFill>
                  <a:srgbClr val="000000"/>
                </a:solidFill>
              </a:rPr>
              <a:t>hand held gyro </a:t>
            </a:r>
            <a:r>
              <a:rPr lang="en-US" sz="1200" dirty="0">
                <a:solidFill>
                  <a:srgbClr val="000000"/>
                </a:solidFill>
              </a:rPr>
              <a:t>stabilizer.</a:t>
            </a:r>
          </a:p>
        </p:txBody>
      </p:sp>
      <p:pic>
        <p:nvPicPr>
          <p:cNvPr id="46084" name="Picture 4" descr="http://kho.unis.no/Eclipse/images/Moon_650n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31318"/>
            <a:ext cx="2195736" cy="16468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48264" y="1622098"/>
            <a:ext cx="2156360"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Snapshot of moon at 650 nm</a:t>
            </a:r>
            <a:endParaRPr lang="en-US" sz="1200" dirty="0">
              <a:solidFill>
                <a:srgbClr val="000000"/>
              </a:solidFill>
            </a:endParaRPr>
          </a:p>
        </p:txBody>
      </p:sp>
      <p:sp>
        <p:nvSpPr>
          <p:cNvPr id="7" name="TextBox 6"/>
          <p:cNvSpPr txBox="1"/>
          <p:nvPr/>
        </p:nvSpPr>
        <p:spPr>
          <a:xfrm>
            <a:off x="5745206" y="6119781"/>
            <a:ext cx="2876108" cy="584775"/>
          </a:xfrm>
          <a:prstGeom prst="rect">
            <a:avLst/>
          </a:prstGeom>
          <a:noFill/>
        </p:spPr>
        <p:txBody>
          <a:bodyPr wrap="none" rtlCol="0">
            <a:spAutoFit/>
          </a:bodyPr>
          <a:lstStyle/>
          <a:p>
            <a:pPr fontAlgn="base">
              <a:spcBef>
                <a:spcPct val="0"/>
              </a:spcBef>
              <a:spcAft>
                <a:spcPct val="0"/>
              </a:spcAft>
            </a:pPr>
            <a:r>
              <a:rPr lang="en-US" sz="1600" dirty="0" smtClean="0">
                <a:solidFill>
                  <a:srgbClr val="000000"/>
                </a:solidFill>
              </a:rPr>
              <a:t>Note that stabilization did not </a:t>
            </a:r>
          </a:p>
          <a:p>
            <a:pPr fontAlgn="base">
              <a:spcBef>
                <a:spcPct val="0"/>
              </a:spcBef>
              <a:spcAft>
                <a:spcPct val="0"/>
              </a:spcAft>
            </a:pPr>
            <a:r>
              <a:rPr lang="en-US" sz="1600" dirty="0" smtClean="0">
                <a:solidFill>
                  <a:srgbClr val="000000"/>
                </a:solidFill>
              </a:rPr>
              <a:t>work airborne!</a:t>
            </a:r>
            <a:endParaRPr lang="en-US" sz="1600" dirty="0">
              <a:solidFill>
                <a:srgbClr val="000000"/>
              </a:solidFill>
            </a:endParaRPr>
          </a:p>
        </p:txBody>
      </p:sp>
    </p:spTree>
    <p:extLst>
      <p:ext uri="{BB962C8B-B14F-4D97-AF65-F5344CB8AC3E}">
        <p14:creationId xmlns:p14="http://schemas.microsoft.com/office/powerpoint/2010/main" val="10791247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900113" y="1360488"/>
            <a:ext cx="68563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dirty="0" smtClean="0">
                <a:solidFill>
                  <a:srgbClr val="000000"/>
                </a:solidFill>
              </a:rPr>
              <a:t>LOW COST DEVELOPMENT &lt; 50 kNOK</a:t>
            </a:r>
            <a:endParaRPr lang="en-US" altLang="en-US" sz="2800" b="1" dirty="0">
              <a:solidFill>
                <a:srgbClr val="000000"/>
              </a:solidFill>
            </a:endParaRPr>
          </a:p>
        </p:txBody>
      </p:sp>
      <p:sp>
        <p:nvSpPr>
          <p:cNvPr id="2" name="AutoShape 3" descr="Image result for dron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endParaRPr>
          </a:p>
        </p:txBody>
      </p:sp>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3242" y="1919922"/>
            <a:ext cx="2921508" cy="1715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26992" y="3634938"/>
            <a:ext cx="3086101"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DJI Phantom (2006) and the GoPro (2002)</a:t>
            </a:r>
            <a:endParaRPr lang="en-US" sz="1200" dirty="0">
              <a:solidFill>
                <a:srgbClr val="000000"/>
              </a:solidFill>
            </a:endParaRPr>
          </a:p>
        </p:txBody>
      </p:sp>
      <p:sp>
        <p:nvSpPr>
          <p:cNvPr id="4" name="TextBox 3"/>
          <p:cNvSpPr txBox="1"/>
          <p:nvPr/>
        </p:nvSpPr>
        <p:spPr>
          <a:xfrm>
            <a:off x="1187624" y="1988839"/>
            <a:ext cx="5134739" cy="4524315"/>
          </a:xfrm>
          <a:prstGeom prst="rect">
            <a:avLst/>
          </a:prstGeom>
          <a:noFill/>
        </p:spPr>
        <p:txBody>
          <a:bodyPr wrap="none" rtlCol="0">
            <a:spAutoFit/>
          </a:bodyPr>
          <a:lstStyle/>
          <a:p>
            <a:pPr fontAlgn="base">
              <a:spcBef>
                <a:spcPct val="0"/>
              </a:spcBef>
              <a:spcAft>
                <a:spcPct val="0"/>
              </a:spcAft>
            </a:pPr>
            <a:r>
              <a:rPr lang="en-US" b="1" dirty="0" smtClean="0">
                <a:solidFill>
                  <a:srgbClr val="000000"/>
                </a:solidFill>
              </a:rPr>
              <a:t>Motivation</a:t>
            </a:r>
          </a:p>
          <a:p>
            <a:pPr fontAlgn="base">
              <a:spcBef>
                <a:spcPct val="0"/>
              </a:spcBef>
              <a:spcAft>
                <a:spcPct val="0"/>
              </a:spcAft>
            </a:pPr>
            <a:r>
              <a:rPr lang="en-US" b="1" dirty="0" smtClean="0">
                <a:solidFill>
                  <a:srgbClr val="000000"/>
                </a:solidFill>
              </a:rPr>
              <a:t>1.</a:t>
            </a:r>
            <a:r>
              <a:rPr lang="en-US" dirty="0" smtClean="0">
                <a:solidFill>
                  <a:srgbClr val="000000"/>
                </a:solidFill>
              </a:rPr>
              <a:t> It now cost less to buy a drone than hiring a </a:t>
            </a:r>
          </a:p>
          <a:p>
            <a:pPr fontAlgn="base">
              <a:spcBef>
                <a:spcPct val="0"/>
              </a:spcBef>
              <a:spcAft>
                <a:spcPct val="0"/>
              </a:spcAft>
            </a:pPr>
            <a:r>
              <a:rPr lang="en-US" dirty="0" smtClean="0">
                <a:solidFill>
                  <a:srgbClr val="000000"/>
                </a:solidFill>
              </a:rPr>
              <a:t>airplane or helicopter for one hour.</a:t>
            </a:r>
          </a:p>
          <a:p>
            <a:pPr fontAlgn="base">
              <a:spcBef>
                <a:spcPct val="0"/>
              </a:spcBef>
              <a:spcAft>
                <a:spcPct val="0"/>
              </a:spcAft>
            </a:pPr>
            <a:endParaRPr lang="en-US" dirty="0">
              <a:solidFill>
                <a:srgbClr val="000000"/>
              </a:solidFill>
            </a:endParaRPr>
          </a:p>
          <a:p>
            <a:pPr fontAlgn="base">
              <a:spcBef>
                <a:spcPct val="0"/>
              </a:spcBef>
              <a:spcAft>
                <a:spcPct val="0"/>
              </a:spcAft>
            </a:pPr>
            <a:r>
              <a:rPr lang="en-US" b="1" dirty="0" smtClean="0">
                <a:solidFill>
                  <a:srgbClr val="000000"/>
                </a:solidFill>
              </a:rPr>
              <a:t>2.</a:t>
            </a:r>
            <a:r>
              <a:rPr lang="en-US" dirty="0" smtClean="0">
                <a:solidFill>
                  <a:srgbClr val="000000"/>
                </a:solidFill>
              </a:rPr>
              <a:t> Low cost camera system with stabilization </a:t>
            </a:r>
          </a:p>
          <a:p>
            <a:pPr fontAlgn="base">
              <a:spcBef>
                <a:spcPct val="0"/>
              </a:spcBef>
              <a:spcAft>
                <a:spcPct val="0"/>
              </a:spcAft>
            </a:pPr>
            <a:r>
              <a:rPr lang="en-US" dirty="0" smtClean="0">
                <a:solidFill>
                  <a:srgbClr val="000000"/>
                </a:solidFill>
              </a:rPr>
              <a:t>has been developed for and by the RC </a:t>
            </a:r>
          </a:p>
          <a:p>
            <a:pPr fontAlgn="base">
              <a:spcBef>
                <a:spcPct val="0"/>
              </a:spcBef>
              <a:spcAft>
                <a:spcPct val="0"/>
              </a:spcAft>
            </a:pPr>
            <a:r>
              <a:rPr lang="en-US" dirty="0" smtClean="0">
                <a:solidFill>
                  <a:srgbClr val="000000"/>
                </a:solidFill>
              </a:rPr>
              <a:t>community.</a:t>
            </a:r>
          </a:p>
          <a:p>
            <a:pPr fontAlgn="base">
              <a:spcBef>
                <a:spcPct val="0"/>
              </a:spcBef>
              <a:spcAft>
                <a:spcPct val="0"/>
              </a:spcAft>
            </a:pPr>
            <a:endParaRPr lang="en-US" dirty="0">
              <a:solidFill>
                <a:srgbClr val="000000"/>
              </a:solidFill>
            </a:endParaRPr>
          </a:p>
          <a:p>
            <a:pPr fontAlgn="base">
              <a:spcBef>
                <a:spcPct val="0"/>
              </a:spcBef>
              <a:spcAft>
                <a:spcPct val="0"/>
              </a:spcAft>
            </a:pPr>
            <a:r>
              <a:rPr lang="en-US" b="1" dirty="0" smtClean="0">
                <a:solidFill>
                  <a:srgbClr val="000000"/>
                </a:solidFill>
              </a:rPr>
              <a:t>3.</a:t>
            </a:r>
            <a:r>
              <a:rPr lang="en-US" dirty="0" smtClean="0">
                <a:solidFill>
                  <a:srgbClr val="000000"/>
                </a:solidFill>
              </a:rPr>
              <a:t> New high sensitive detectors available </a:t>
            </a:r>
          </a:p>
          <a:p>
            <a:pPr fontAlgn="base">
              <a:spcBef>
                <a:spcPct val="0"/>
              </a:spcBef>
              <a:spcAft>
                <a:spcPct val="0"/>
              </a:spcAft>
            </a:pPr>
            <a:r>
              <a:rPr lang="en-US" dirty="0" smtClean="0">
                <a:solidFill>
                  <a:srgbClr val="000000"/>
                </a:solidFill>
              </a:rPr>
              <a:t>(Surveillance, astrophysics, auroral, RC …). </a:t>
            </a:r>
          </a:p>
          <a:p>
            <a:pPr fontAlgn="base">
              <a:spcBef>
                <a:spcPct val="0"/>
              </a:spcBef>
              <a:spcAft>
                <a:spcPct val="0"/>
              </a:spcAft>
            </a:pPr>
            <a:endParaRPr lang="en-US" dirty="0">
              <a:solidFill>
                <a:srgbClr val="000000"/>
              </a:solidFill>
            </a:endParaRPr>
          </a:p>
          <a:p>
            <a:pPr fontAlgn="base">
              <a:spcBef>
                <a:spcPct val="0"/>
              </a:spcBef>
              <a:spcAft>
                <a:spcPct val="0"/>
              </a:spcAft>
            </a:pPr>
            <a:r>
              <a:rPr lang="en-US" b="1" dirty="0" smtClean="0">
                <a:solidFill>
                  <a:srgbClr val="000000"/>
                </a:solidFill>
              </a:rPr>
              <a:t>4.</a:t>
            </a:r>
            <a:r>
              <a:rPr lang="en-US" dirty="0" smtClean="0">
                <a:solidFill>
                  <a:srgbClr val="000000"/>
                </a:solidFill>
              </a:rPr>
              <a:t> 3D printing makes prototyping instruments </a:t>
            </a:r>
          </a:p>
          <a:p>
            <a:pPr fontAlgn="base">
              <a:spcBef>
                <a:spcPct val="0"/>
              </a:spcBef>
              <a:spcAft>
                <a:spcPct val="0"/>
              </a:spcAft>
            </a:pPr>
            <a:r>
              <a:rPr lang="en-US" dirty="0" smtClean="0">
                <a:solidFill>
                  <a:srgbClr val="000000"/>
                </a:solidFill>
              </a:rPr>
              <a:t>   </a:t>
            </a:r>
            <a:r>
              <a:rPr lang="en-US" b="1" dirty="0" smtClean="0">
                <a:solidFill>
                  <a:srgbClr val="000000"/>
                </a:solidFill>
              </a:rPr>
              <a:t>a)</a:t>
            </a:r>
            <a:r>
              <a:rPr lang="en-US" dirty="0" smtClean="0">
                <a:solidFill>
                  <a:srgbClr val="000000"/>
                </a:solidFill>
              </a:rPr>
              <a:t> low cost, ref point 1.</a:t>
            </a:r>
          </a:p>
          <a:p>
            <a:pPr fontAlgn="base">
              <a:spcBef>
                <a:spcPct val="0"/>
              </a:spcBef>
              <a:spcAft>
                <a:spcPct val="0"/>
              </a:spcAft>
            </a:pPr>
            <a:r>
              <a:rPr lang="en-US" dirty="0">
                <a:solidFill>
                  <a:srgbClr val="000000"/>
                </a:solidFill>
              </a:rPr>
              <a:t> </a:t>
            </a:r>
            <a:r>
              <a:rPr lang="en-US" dirty="0" smtClean="0">
                <a:solidFill>
                  <a:srgbClr val="000000"/>
                </a:solidFill>
              </a:rPr>
              <a:t>  </a:t>
            </a:r>
            <a:r>
              <a:rPr lang="en-US" b="1" dirty="0" smtClean="0">
                <a:solidFill>
                  <a:srgbClr val="000000"/>
                </a:solidFill>
              </a:rPr>
              <a:t>b) </a:t>
            </a:r>
            <a:r>
              <a:rPr lang="en-US" dirty="0" smtClean="0">
                <a:solidFill>
                  <a:srgbClr val="000000"/>
                </a:solidFill>
              </a:rPr>
              <a:t>low weight / mass.</a:t>
            </a:r>
          </a:p>
          <a:p>
            <a:pPr fontAlgn="base">
              <a:spcBef>
                <a:spcPct val="0"/>
              </a:spcBef>
              <a:spcAft>
                <a:spcPct val="0"/>
              </a:spcAft>
            </a:pPr>
            <a:r>
              <a:rPr lang="en-US" dirty="0">
                <a:solidFill>
                  <a:srgbClr val="000000"/>
                </a:solidFill>
              </a:rPr>
              <a:t> </a:t>
            </a:r>
            <a:r>
              <a:rPr lang="en-US" dirty="0" smtClean="0">
                <a:solidFill>
                  <a:srgbClr val="000000"/>
                </a:solidFill>
              </a:rPr>
              <a:t>  </a:t>
            </a:r>
            <a:r>
              <a:rPr lang="en-US" b="1" dirty="0" smtClean="0">
                <a:solidFill>
                  <a:srgbClr val="000000"/>
                </a:solidFill>
              </a:rPr>
              <a:t>c)</a:t>
            </a:r>
            <a:r>
              <a:rPr lang="en-US" dirty="0" smtClean="0">
                <a:solidFill>
                  <a:srgbClr val="000000"/>
                </a:solidFill>
              </a:rPr>
              <a:t> small size.</a:t>
            </a:r>
          </a:p>
          <a:p>
            <a:pPr fontAlgn="base">
              <a:spcBef>
                <a:spcPct val="0"/>
              </a:spcBef>
              <a:spcAft>
                <a:spcPct val="0"/>
              </a:spcAft>
            </a:pPr>
            <a:r>
              <a:rPr lang="en-US" dirty="0">
                <a:solidFill>
                  <a:srgbClr val="000000"/>
                </a:solidFill>
              </a:rPr>
              <a:t> </a:t>
            </a:r>
            <a:r>
              <a:rPr lang="en-US" dirty="0" smtClean="0">
                <a:solidFill>
                  <a:srgbClr val="000000"/>
                </a:solidFill>
              </a:rPr>
              <a:t>  </a:t>
            </a:r>
            <a:r>
              <a:rPr lang="en-US" b="1" dirty="0" smtClean="0">
                <a:solidFill>
                  <a:srgbClr val="000000"/>
                </a:solidFill>
              </a:rPr>
              <a:t>d)</a:t>
            </a:r>
            <a:r>
              <a:rPr lang="en-US" dirty="0" smtClean="0">
                <a:solidFill>
                  <a:srgbClr val="000000"/>
                </a:solidFill>
              </a:rPr>
              <a:t> fast …</a:t>
            </a:r>
          </a:p>
        </p:txBody>
      </p:sp>
      <p:pic>
        <p:nvPicPr>
          <p:cNvPr id="4710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3544" y="3906149"/>
            <a:ext cx="2889429" cy="2607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6300190" y="6501681"/>
            <a:ext cx="2036135"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MakerBot Industries (2009)</a:t>
            </a:r>
            <a:endParaRPr lang="en-US" sz="1200" dirty="0">
              <a:solidFill>
                <a:srgbClr val="000000"/>
              </a:solidFill>
            </a:endParaRPr>
          </a:p>
        </p:txBody>
      </p:sp>
    </p:spTree>
    <p:extLst>
      <p:ext uri="{BB962C8B-B14F-4D97-AF65-F5344CB8AC3E}">
        <p14:creationId xmlns:p14="http://schemas.microsoft.com/office/powerpoint/2010/main" val="3112886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82"/>
          <p:cNvGrpSpPr/>
          <p:nvPr/>
        </p:nvGrpSpPr>
        <p:grpSpPr>
          <a:xfrm>
            <a:off x="1475656" y="2141781"/>
            <a:ext cx="7386865" cy="2832470"/>
            <a:chOff x="1475656" y="2141781"/>
            <a:chExt cx="7386865" cy="2832470"/>
          </a:xfrm>
        </p:grpSpPr>
        <p:grpSp>
          <p:nvGrpSpPr>
            <p:cNvPr id="49" name="Group 48"/>
            <p:cNvGrpSpPr/>
            <p:nvPr/>
          </p:nvGrpSpPr>
          <p:grpSpPr>
            <a:xfrm>
              <a:off x="1475656" y="2141781"/>
              <a:ext cx="7386865" cy="1899587"/>
              <a:chOff x="1475656" y="2137694"/>
              <a:chExt cx="7386865" cy="1899587"/>
            </a:xfrm>
          </p:grpSpPr>
          <p:sp>
            <p:nvSpPr>
              <p:cNvPr id="41992" name="Oval 41991"/>
              <p:cNvSpPr/>
              <p:nvPr/>
            </p:nvSpPr>
            <p:spPr>
              <a:xfrm>
                <a:off x="4386205" y="2587596"/>
                <a:ext cx="144016" cy="1449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pPr>
                <a:endParaRPr lang="en-US">
                  <a:solidFill>
                    <a:srgbClr val="000000"/>
                  </a:solidFill>
                </a:endParaRPr>
              </a:p>
            </p:txBody>
          </p:sp>
          <p:cxnSp>
            <p:nvCxnSpPr>
              <p:cNvPr id="12" name="Straight Connector 11"/>
              <p:cNvCxnSpPr/>
              <p:nvPr/>
            </p:nvCxnSpPr>
            <p:spPr>
              <a:xfrm flipV="1">
                <a:off x="5108424" y="3195941"/>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5656" y="3312438"/>
                <a:ext cx="6336704" cy="8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884368" y="3173938"/>
                <a:ext cx="978153"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Optical axis</a:t>
                </a:r>
                <a:endParaRPr lang="en-US" sz="1200" dirty="0">
                  <a:solidFill>
                    <a:srgbClr val="000000"/>
                  </a:solidFill>
                </a:endParaRPr>
              </a:p>
            </p:txBody>
          </p:sp>
          <p:sp>
            <p:nvSpPr>
              <p:cNvPr id="41993" name="TextBox 41992"/>
              <p:cNvSpPr txBox="1"/>
              <p:nvPr/>
            </p:nvSpPr>
            <p:spPr>
              <a:xfrm>
                <a:off x="4135849" y="2137694"/>
                <a:ext cx="644728"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Lens 1</a:t>
                </a:r>
                <a:endParaRPr lang="en-US" sz="1200" dirty="0">
                  <a:solidFill>
                    <a:srgbClr val="000000"/>
                  </a:solidFill>
                </a:endParaRPr>
              </a:p>
            </p:txBody>
          </p:sp>
          <p:cxnSp>
            <p:nvCxnSpPr>
              <p:cNvPr id="42" name="Straight Connector 41"/>
              <p:cNvCxnSpPr/>
              <p:nvPr/>
            </p:nvCxnSpPr>
            <p:spPr>
              <a:xfrm>
                <a:off x="3851920" y="3212976"/>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4475070" y="4208606"/>
              <a:ext cx="1234947" cy="765645"/>
              <a:chOff x="4475070" y="4208606"/>
              <a:chExt cx="1234947" cy="765645"/>
            </a:xfrm>
          </p:grpSpPr>
          <p:cxnSp>
            <p:nvCxnSpPr>
              <p:cNvPr id="41996" name="Straight Arrow Connector 41995"/>
              <p:cNvCxnSpPr/>
              <p:nvPr/>
            </p:nvCxnSpPr>
            <p:spPr>
              <a:xfrm>
                <a:off x="4475070" y="4208606"/>
                <a:ext cx="672994"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41998" name="TextBox 41997"/>
              <p:cNvSpPr txBox="1"/>
              <p:nvPr/>
            </p:nvSpPr>
            <p:spPr>
              <a:xfrm>
                <a:off x="4507444" y="4327920"/>
                <a:ext cx="1202573" cy="646331"/>
              </a:xfrm>
              <a:prstGeom prst="rect">
                <a:avLst/>
              </a:prstGeom>
              <a:noFill/>
            </p:spPr>
            <p:txBody>
              <a:bodyPr wrap="none" rtlCol="0">
                <a:spAutoFit/>
              </a:bodyPr>
              <a:lstStyle/>
              <a:p>
                <a:pPr fontAlgn="base">
                  <a:spcBef>
                    <a:spcPct val="0"/>
                  </a:spcBef>
                  <a:spcAft>
                    <a:spcPct val="0"/>
                  </a:spcAft>
                </a:pPr>
                <a:r>
                  <a:rPr lang="en-US" sz="1200" i="1" dirty="0" smtClean="0">
                    <a:solidFill>
                      <a:srgbClr val="000000"/>
                    </a:solidFill>
                  </a:rPr>
                  <a:t>     f</a:t>
                </a:r>
                <a:r>
                  <a:rPr lang="en-US" sz="1200" i="1" baseline="-25000" dirty="0" smtClean="0">
                    <a:solidFill>
                      <a:srgbClr val="000000"/>
                    </a:solidFill>
                  </a:rPr>
                  <a:t>1</a:t>
                </a:r>
              </a:p>
              <a:p>
                <a:pPr fontAlgn="base">
                  <a:spcBef>
                    <a:spcPct val="0"/>
                  </a:spcBef>
                  <a:spcAft>
                    <a:spcPct val="0"/>
                  </a:spcAft>
                </a:pPr>
                <a:endParaRPr lang="en-US" sz="1200" i="1" dirty="0" smtClean="0">
                  <a:solidFill>
                    <a:srgbClr val="000000"/>
                  </a:solidFill>
                </a:endParaRPr>
              </a:p>
              <a:p>
                <a:pPr fontAlgn="base">
                  <a:spcBef>
                    <a:spcPct val="0"/>
                  </a:spcBef>
                  <a:spcAft>
                    <a:spcPct val="0"/>
                  </a:spcAft>
                </a:pPr>
                <a:r>
                  <a:rPr lang="en-US" sz="1200" i="1" dirty="0" smtClean="0">
                    <a:solidFill>
                      <a:srgbClr val="000000"/>
                    </a:solidFill>
                  </a:rPr>
                  <a:t>f</a:t>
                </a:r>
                <a:r>
                  <a:rPr lang="en-US" sz="1200" i="1" baseline="-25000" dirty="0" smtClean="0">
                    <a:solidFill>
                      <a:srgbClr val="000000"/>
                    </a:solidFill>
                  </a:rPr>
                  <a:t>1</a:t>
                </a:r>
                <a:r>
                  <a:rPr lang="en-US" sz="1200" dirty="0" smtClean="0">
                    <a:solidFill>
                      <a:srgbClr val="000000"/>
                    </a:solidFill>
                  </a:rPr>
                  <a:t>= focal length</a:t>
                </a:r>
                <a:endParaRPr lang="en-US" sz="1200" dirty="0">
                  <a:solidFill>
                    <a:srgbClr val="000000"/>
                  </a:solidFill>
                </a:endParaRPr>
              </a:p>
            </p:txBody>
          </p:sp>
        </p:grpSp>
      </p:gr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3" descr="Image result for dron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endParaRPr>
          </a:p>
        </p:txBody>
      </p:sp>
      <p:sp>
        <p:nvSpPr>
          <p:cNvPr id="3" name="TextBox 2"/>
          <p:cNvSpPr txBox="1"/>
          <p:nvPr/>
        </p:nvSpPr>
        <p:spPr>
          <a:xfrm>
            <a:off x="849542" y="1854184"/>
            <a:ext cx="1473480" cy="338554"/>
          </a:xfrm>
          <a:prstGeom prst="rect">
            <a:avLst/>
          </a:prstGeom>
          <a:noFill/>
        </p:spPr>
        <p:txBody>
          <a:bodyPr wrap="none" rtlCol="0">
            <a:spAutoFit/>
          </a:bodyPr>
          <a:lstStyle/>
          <a:p>
            <a:pPr fontAlgn="base">
              <a:spcBef>
                <a:spcPct val="0"/>
              </a:spcBef>
              <a:spcAft>
                <a:spcPct val="0"/>
              </a:spcAft>
            </a:pPr>
            <a:r>
              <a:rPr lang="en-US" sz="1600" b="1" dirty="0" smtClean="0">
                <a:solidFill>
                  <a:srgbClr val="000000"/>
                </a:solidFill>
              </a:rPr>
              <a:t>The lens (2D)</a:t>
            </a:r>
            <a:endParaRPr lang="en-US" sz="1600" b="1" dirty="0">
              <a:solidFill>
                <a:srgbClr val="000000"/>
              </a:solidFill>
            </a:endParaRPr>
          </a:p>
        </p:txBody>
      </p:sp>
      <p:grpSp>
        <p:nvGrpSpPr>
          <p:cNvPr id="26" name="Group 25"/>
          <p:cNvGrpSpPr/>
          <p:nvPr/>
        </p:nvGrpSpPr>
        <p:grpSpPr>
          <a:xfrm>
            <a:off x="2123728" y="2819119"/>
            <a:ext cx="628698" cy="969667"/>
            <a:chOff x="1423522" y="2774268"/>
            <a:chExt cx="628698" cy="969667"/>
          </a:xfrm>
        </p:grpSpPr>
        <p:sp>
          <p:nvSpPr>
            <p:cNvPr id="22" name="Down Arrow 21"/>
            <p:cNvSpPr/>
            <p:nvPr/>
          </p:nvSpPr>
          <p:spPr>
            <a:xfrm rot="10800000">
              <a:off x="1619672" y="2774268"/>
              <a:ext cx="236398"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25" name="TextBox 24"/>
            <p:cNvSpPr txBox="1"/>
            <p:nvPr/>
          </p:nvSpPr>
          <p:spPr>
            <a:xfrm>
              <a:off x="1423522" y="3466936"/>
              <a:ext cx="628698"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Object</a:t>
              </a:r>
              <a:endParaRPr lang="en-US" sz="1200" dirty="0">
                <a:solidFill>
                  <a:srgbClr val="000000"/>
                </a:solidFill>
              </a:endParaRPr>
            </a:p>
          </p:txBody>
        </p:sp>
      </p:grpSp>
      <p:cxnSp>
        <p:nvCxnSpPr>
          <p:cNvPr id="62" name="Straight Connector 61"/>
          <p:cNvCxnSpPr>
            <a:stCxn id="22" idx="2"/>
          </p:cNvCxnSpPr>
          <p:nvPr/>
        </p:nvCxnSpPr>
        <p:spPr>
          <a:xfrm>
            <a:off x="2438077" y="2819119"/>
            <a:ext cx="4222155" cy="1041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2450208" y="2810497"/>
            <a:ext cx="3790107" cy="1408709"/>
            <a:chOff x="2450208" y="2810497"/>
            <a:chExt cx="3790107" cy="1408709"/>
          </a:xfrm>
        </p:grpSpPr>
        <p:cxnSp>
          <p:nvCxnSpPr>
            <p:cNvPr id="29" name="Straight Connector 28"/>
            <p:cNvCxnSpPr/>
            <p:nvPr/>
          </p:nvCxnSpPr>
          <p:spPr>
            <a:xfrm>
              <a:off x="2450208" y="2819119"/>
              <a:ext cx="20248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475070" y="2810497"/>
              <a:ext cx="1765245" cy="14087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2438077" y="2819119"/>
            <a:ext cx="4078139" cy="749675"/>
            <a:chOff x="2438077" y="2819119"/>
            <a:chExt cx="4078139" cy="749675"/>
          </a:xfrm>
        </p:grpSpPr>
        <p:cxnSp>
          <p:nvCxnSpPr>
            <p:cNvPr id="68" name="Straight Connector 67"/>
            <p:cNvCxnSpPr>
              <a:stCxn id="22" idx="2"/>
            </p:cNvCxnSpPr>
            <p:nvPr/>
          </p:nvCxnSpPr>
          <p:spPr>
            <a:xfrm>
              <a:off x="2438077" y="2819119"/>
              <a:ext cx="2024862" cy="6926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475070" y="3514852"/>
              <a:ext cx="2041146" cy="539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5148064" y="3022438"/>
            <a:ext cx="611065" cy="526099"/>
            <a:chOff x="5148064" y="3022438"/>
            <a:chExt cx="611065" cy="526099"/>
          </a:xfrm>
        </p:grpSpPr>
        <p:sp>
          <p:nvSpPr>
            <p:cNvPr id="88" name="Down Arrow 87"/>
            <p:cNvSpPr/>
            <p:nvPr/>
          </p:nvSpPr>
          <p:spPr>
            <a:xfrm>
              <a:off x="5342407" y="3325075"/>
              <a:ext cx="137951" cy="2234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89" name="TextBox 88"/>
            <p:cNvSpPr txBox="1"/>
            <p:nvPr/>
          </p:nvSpPr>
          <p:spPr>
            <a:xfrm>
              <a:off x="5148064" y="3022438"/>
              <a:ext cx="611065"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Image</a:t>
              </a:r>
              <a:endParaRPr lang="en-US" sz="1200" dirty="0">
                <a:solidFill>
                  <a:srgbClr val="000000"/>
                </a:solidFill>
              </a:endParaRPr>
            </a:p>
          </p:txBody>
        </p:sp>
      </p:grpSp>
      <p:grpSp>
        <p:nvGrpSpPr>
          <p:cNvPr id="41994" name="Group 41993"/>
          <p:cNvGrpSpPr/>
          <p:nvPr/>
        </p:nvGrpSpPr>
        <p:grpSpPr>
          <a:xfrm>
            <a:off x="2450208" y="2490328"/>
            <a:ext cx="3003388" cy="2053097"/>
            <a:chOff x="2450208" y="2490328"/>
            <a:chExt cx="3003388" cy="2053097"/>
          </a:xfrm>
        </p:grpSpPr>
        <p:cxnSp>
          <p:nvCxnSpPr>
            <p:cNvPr id="92" name="Straight Arrow Connector 91"/>
            <p:cNvCxnSpPr/>
            <p:nvPr/>
          </p:nvCxnSpPr>
          <p:spPr>
            <a:xfrm flipH="1" flipV="1">
              <a:off x="2450208" y="4208606"/>
              <a:ext cx="2012731" cy="106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3450508" y="4266426"/>
              <a:ext cx="269626" cy="276999"/>
            </a:xfrm>
            <a:prstGeom prst="rect">
              <a:avLst/>
            </a:prstGeom>
          </p:spPr>
          <p:txBody>
            <a:bodyPr wrap="none">
              <a:spAutoFit/>
            </a:bodyPr>
            <a:lstStyle/>
            <a:p>
              <a:pPr fontAlgn="base">
                <a:spcBef>
                  <a:spcPct val="0"/>
                </a:spcBef>
                <a:spcAft>
                  <a:spcPct val="0"/>
                </a:spcAft>
              </a:pPr>
              <a:r>
                <a:rPr lang="en-US" sz="1200" dirty="0">
                  <a:solidFill>
                    <a:srgbClr val="000000"/>
                  </a:solidFill>
                </a:rPr>
                <a:t>p</a:t>
              </a:r>
            </a:p>
          </p:txBody>
        </p:sp>
        <p:cxnSp>
          <p:nvCxnSpPr>
            <p:cNvPr id="41989" name="Straight Arrow Connector 41988"/>
            <p:cNvCxnSpPr/>
            <p:nvPr/>
          </p:nvCxnSpPr>
          <p:spPr>
            <a:xfrm>
              <a:off x="4462939" y="2492896"/>
              <a:ext cx="990657"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991" name="TextBox 41990"/>
            <p:cNvSpPr txBox="1"/>
            <p:nvPr/>
          </p:nvSpPr>
          <p:spPr>
            <a:xfrm>
              <a:off x="4838798" y="2490328"/>
              <a:ext cx="269626"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q</a:t>
              </a:r>
              <a:endParaRPr lang="en-US" sz="1200" dirty="0">
                <a:solidFill>
                  <a:srgbClr val="000000"/>
                </a:solidFill>
              </a:endParaRPr>
            </a:p>
          </p:txBody>
        </p:sp>
      </p:grpSp>
      <p:sp>
        <p:nvSpPr>
          <p:cNvPr id="4199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solidFill>
                <a:srgbClr val="000000"/>
              </a:solidFill>
            </a:endParaRPr>
          </a:p>
        </p:txBody>
      </p:sp>
      <p:graphicFrame>
        <p:nvGraphicFramePr>
          <p:cNvPr id="41997" name="Object 41996"/>
          <p:cNvGraphicFramePr>
            <a:graphicFrameLocks noChangeAspect="1"/>
          </p:cNvGraphicFramePr>
          <p:nvPr>
            <p:extLst>
              <p:ext uri="{D42A27DB-BD31-4B8C-83A1-F6EECF244321}">
                <p14:modId xmlns:p14="http://schemas.microsoft.com/office/powerpoint/2010/main" val="808911648"/>
              </p:ext>
            </p:extLst>
          </p:nvPr>
        </p:nvGraphicFramePr>
        <p:xfrm>
          <a:off x="6364316" y="1800546"/>
          <a:ext cx="1198360" cy="690581"/>
        </p:xfrm>
        <a:graphic>
          <a:graphicData uri="http://schemas.openxmlformats.org/presentationml/2006/ole">
            <mc:AlternateContent xmlns:mc="http://schemas.openxmlformats.org/markup-compatibility/2006">
              <mc:Choice xmlns:v="urn:schemas-microsoft-com:vml" Requires="v">
                <p:oleObj spid="_x0000_s1042" name="Equation" r:id="rId5" imgW="748975" imgH="431613" progId="Equation.DSMT4">
                  <p:embed/>
                </p:oleObj>
              </mc:Choice>
              <mc:Fallback>
                <p:oleObj name="Equation" r:id="rId5" imgW="748975" imgH="431613"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4316" y="1800546"/>
                        <a:ext cx="1198360" cy="690581"/>
                      </a:xfrm>
                      <a:prstGeom prst="rect">
                        <a:avLst/>
                      </a:prstGeom>
                      <a:noFill/>
                    </p:spPr>
                  </p:pic>
                </p:oleObj>
              </mc:Fallback>
            </mc:AlternateContent>
          </a:graphicData>
        </a:graphic>
      </p:graphicFrame>
      <p:grpSp>
        <p:nvGrpSpPr>
          <p:cNvPr id="42005" name="Group 42004"/>
          <p:cNvGrpSpPr/>
          <p:nvPr/>
        </p:nvGrpSpPr>
        <p:grpSpPr>
          <a:xfrm>
            <a:off x="1487313" y="5162473"/>
            <a:ext cx="7386865" cy="1449685"/>
            <a:chOff x="1487313" y="5162473"/>
            <a:chExt cx="7386865" cy="1449685"/>
          </a:xfrm>
        </p:grpSpPr>
        <p:cxnSp>
          <p:nvCxnSpPr>
            <p:cNvPr id="153" name="Straight Connector 152"/>
            <p:cNvCxnSpPr/>
            <p:nvPr/>
          </p:nvCxnSpPr>
          <p:spPr>
            <a:xfrm flipV="1">
              <a:off x="5087042" y="5772698"/>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004" name="Group 42003"/>
            <p:cNvGrpSpPr/>
            <p:nvPr/>
          </p:nvGrpSpPr>
          <p:grpSpPr>
            <a:xfrm>
              <a:off x="1487313" y="5162473"/>
              <a:ext cx="7386865" cy="1449685"/>
              <a:chOff x="1454274" y="5253387"/>
              <a:chExt cx="7386865" cy="1449685"/>
            </a:xfrm>
          </p:grpSpPr>
          <p:sp>
            <p:nvSpPr>
              <p:cNvPr id="152" name="Oval 151"/>
              <p:cNvSpPr/>
              <p:nvPr/>
            </p:nvSpPr>
            <p:spPr>
              <a:xfrm>
                <a:off x="4364823" y="5253387"/>
                <a:ext cx="144016" cy="1449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pPr>
                <a:endParaRPr lang="en-US">
                  <a:solidFill>
                    <a:srgbClr val="000000"/>
                  </a:solidFill>
                </a:endParaRPr>
              </a:p>
            </p:txBody>
          </p:sp>
          <p:cxnSp>
            <p:nvCxnSpPr>
              <p:cNvPr id="154" name="Straight Connector 153"/>
              <p:cNvCxnSpPr/>
              <p:nvPr/>
            </p:nvCxnSpPr>
            <p:spPr>
              <a:xfrm>
                <a:off x="1454274" y="5978229"/>
                <a:ext cx="6336704" cy="8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TextBox 154"/>
              <p:cNvSpPr txBox="1"/>
              <p:nvPr/>
            </p:nvSpPr>
            <p:spPr>
              <a:xfrm>
                <a:off x="7862986" y="5839729"/>
                <a:ext cx="978153"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Optical axis</a:t>
                </a:r>
                <a:endParaRPr lang="en-US" sz="1200" dirty="0">
                  <a:solidFill>
                    <a:srgbClr val="000000"/>
                  </a:solidFill>
                </a:endParaRPr>
              </a:p>
            </p:txBody>
          </p:sp>
        </p:grpSp>
        <p:cxnSp>
          <p:nvCxnSpPr>
            <p:cNvPr id="160" name="Straight Connector 159"/>
            <p:cNvCxnSpPr/>
            <p:nvPr/>
          </p:nvCxnSpPr>
          <p:spPr>
            <a:xfrm>
              <a:off x="3841551" y="5772698"/>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008" name="Group 42007"/>
          <p:cNvGrpSpPr/>
          <p:nvPr/>
        </p:nvGrpSpPr>
        <p:grpSpPr>
          <a:xfrm>
            <a:off x="1470456" y="5517232"/>
            <a:ext cx="3004614" cy="720080"/>
            <a:chOff x="1470456" y="5517232"/>
            <a:chExt cx="3004614" cy="720080"/>
          </a:xfrm>
        </p:grpSpPr>
        <p:cxnSp>
          <p:nvCxnSpPr>
            <p:cNvPr id="42007" name="Straight Connector 42006"/>
            <p:cNvCxnSpPr/>
            <p:nvPr/>
          </p:nvCxnSpPr>
          <p:spPr>
            <a:xfrm>
              <a:off x="1487313" y="5517232"/>
              <a:ext cx="29877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1470456" y="6237312"/>
              <a:ext cx="29877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015" name="Group 42014"/>
          <p:cNvGrpSpPr/>
          <p:nvPr/>
        </p:nvGrpSpPr>
        <p:grpSpPr>
          <a:xfrm>
            <a:off x="4458213" y="5373216"/>
            <a:ext cx="1697963" cy="1152128"/>
            <a:chOff x="4458213" y="5373216"/>
            <a:chExt cx="1697963" cy="1152128"/>
          </a:xfrm>
        </p:grpSpPr>
        <p:cxnSp>
          <p:nvCxnSpPr>
            <p:cNvPr id="42010" name="Straight Connector 42009"/>
            <p:cNvCxnSpPr/>
            <p:nvPr/>
          </p:nvCxnSpPr>
          <p:spPr>
            <a:xfrm>
              <a:off x="4469870" y="5517232"/>
              <a:ext cx="1686306" cy="100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14" name="Straight Connector 42013"/>
            <p:cNvCxnSpPr/>
            <p:nvPr/>
          </p:nvCxnSpPr>
          <p:spPr>
            <a:xfrm flipV="1">
              <a:off x="4458213" y="5373216"/>
              <a:ext cx="1625955" cy="8640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884117" y="1470171"/>
            <a:ext cx="3322704" cy="369332"/>
          </a:xfrm>
          <a:prstGeom prst="rect">
            <a:avLst/>
          </a:prstGeom>
        </p:spPr>
        <p:txBody>
          <a:bodyPr wrap="none">
            <a:spAutoFit/>
          </a:bodyPr>
          <a:lstStyle/>
          <a:p>
            <a:pPr lvl="0"/>
            <a:r>
              <a:rPr lang="en-US" b="1" dirty="0">
                <a:solidFill>
                  <a:srgbClr val="000000"/>
                </a:solidFill>
                <a:ea typeface="Times New Roman"/>
              </a:rPr>
              <a:t>DAY 1: SPECTRAL DESIGNS</a:t>
            </a:r>
            <a:endParaRPr lang="en-US" dirty="0">
              <a:solidFill>
                <a:srgbClr val="000000"/>
              </a:solidFill>
              <a:ea typeface="Times New Roman"/>
            </a:endParaRPr>
          </a:p>
        </p:txBody>
      </p:sp>
    </p:spTree>
    <p:extLst>
      <p:ext uri="{BB962C8B-B14F-4D97-AF65-F5344CB8AC3E}">
        <p14:creationId xmlns:p14="http://schemas.microsoft.com/office/powerpoint/2010/main" val="115583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9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99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0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00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Group 136"/>
          <p:cNvGrpSpPr/>
          <p:nvPr/>
        </p:nvGrpSpPr>
        <p:grpSpPr>
          <a:xfrm>
            <a:off x="6110138" y="2388275"/>
            <a:ext cx="1332015" cy="2515460"/>
            <a:chOff x="6115272" y="2375628"/>
            <a:chExt cx="1332015" cy="2515460"/>
          </a:xfrm>
        </p:grpSpPr>
        <p:grpSp>
          <p:nvGrpSpPr>
            <p:cNvPr id="134" name="Group 133"/>
            <p:cNvGrpSpPr/>
            <p:nvPr/>
          </p:nvGrpSpPr>
          <p:grpSpPr>
            <a:xfrm>
              <a:off x="6115272" y="2375628"/>
              <a:ext cx="644728" cy="1850470"/>
              <a:chOff x="6115272" y="2375628"/>
              <a:chExt cx="644728" cy="1850470"/>
            </a:xfrm>
          </p:grpSpPr>
          <p:sp>
            <p:nvSpPr>
              <p:cNvPr id="111" name="Oval 110"/>
              <p:cNvSpPr/>
              <p:nvPr/>
            </p:nvSpPr>
            <p:spPr>
              <a:xfrm rot="480256">
                <a:off x="6193389" y="2776413"/>
                <a:ext cx="144016" cy="1449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pPr>
                <a:endParaRPr lang="en-US">
                  <a:solidFill>
                    <a:srgbClr val="000000"/>
                  </a:solidFill>
                </a:endParaRPr>
              </a:p>
            </p:txBody>
          </p:sp>
          <p:sp>
            <p:nvSpPr>
              <p:cNvPr id="112" name="TextBox 111"/>
              <p:cNvSpPr txBox="1"/>
              <p:nvPr/>
            </p:nvSpPr>
            <p:spPr>
              <a:xfrm rot="480256">
                <a:off x="6115272" y="2375628"/>
                <a:ext cx="644728"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Lens 2</a:t>
                </a:r>
                <a:endParaRPr lang="en-US" sz="1200" dirty="0">
                  <a:solidFill>
                    <a:srgbClr val="000000"/>
                  </a:solidFill>
                </a:endParaRPr>
              </a:p>
            </p:txBody>
          </p:sp>
        </p:grpSp>
        <p:grpSp>
          <p:nvGrpSpPr>
            <p:cNvPr id="156" name="Group 155"/>
            <p:cNvGrpSpPr/>
            <p:nvPr/>
          </p:nvGrpSpPr>
          <p:grpSpPr>
            <a:xfrm rot="433952">
              <a:off x="6133474" y="4449307"/>
              <a:ext cx="1313813" cy="441781"/>
              <a:chOff x="2798604" y="4581128"/>
              <a:chExt cx="1125324" cy="396313"/>
            </a:xfrm>
          </p:grpSpPr>
          <p:cxnSp>
            <p:nvCxnSpPr>
              <p:cNvPr id="157" name="Straight Arrow Connector 156"/>
              <p:cNvCxnSpPr/>
              <p:nvPr/>
            </p:nvCxnSpPr>
            <p:spPr>
              <a:xfrm>
                <a:off x="2798604" y="4581128"/>
                <a:ext cx="1125324"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58" name="TextBox 157"/>
              <p:cNvSpPr txBox="1"/>
              <p:nvPr/>
            </p:nvSpPr>
            <p:spPr>
              <a:xfrm>
                <a:off x="2830978" y="4700442"/>
                <a:ext cx="675185" cy="276999"/>
              </a:xfrm>
              <a:prstGeom prst="rect">
                <a:avLst/>
              </a:prstGeom>
              <a:noFill/>
            </p:spPr>
            <p:txBody>
              <a:bodyPr wrap="none" rtlCol="0">
                <a:spAutoFit/>
              </a:bodyPr>
              <a:lstStyle/>
              <a:p>
                <a:pPr fontAlgn="base">
                  <a:spcBef>
                    <a:spcPct val="0"/>
                  </a:spcBef>
                  <a:spcAft>
                    <a:spcPct val="0"/>
                  </a:spcAft>
                </a:pPr>
                <a:r>
                  <a:rPr lang="en-US" sz="1200" i="1" dirty="0" smtClean="0">
                    <a:solidFill>
                      <a:srgbClr val="000000"/>
                    </a:solidFill>
                  </a:rPr>
                  <a:t>         f</a:t>
                </a:r>
                <a:r>
                  <a:rPr lang="en-US" sz="1200" i="1" baseline="-25000" dirty="0" smtClean="0">
                    <a:solidFill>
                      <a:srgbClr val="000000"/>
                    </a:solidFill>
                  </a:rPr>
                  <a:t>2</a:t>
                </a:r>
              </a:p>
            </p:txBody>
          </p:sp>
        </p:grpSp>
      </p:grpSp>
      <p:grpSp>
        <p:nvGrpSpPr>
          <p:cNvPr id="136" name="Group 135"/>
          <p:cNvGrpSpPr/>
          <p:nvPr/>
        </p:nvGrpSpPr>
        <p:grpSpPr>
          <a:xfrm>
            <a:off x="2798603" y="2146801"/>
            <a:ext cx="1446857" cy="2836557"/>
            <a:chOff x="2799435" y="2158152"/>
            <a:chExt cx="1446857" cy="2836557"/>
          </a:xfrm>
        </p:grpSpPr>
        <p:grpSp>
          <p:nvGrpSpPr>
            <p:cNvPr id="131" name="Group 130"/>
            <p:cNvGrpSpPr/>
            <p:nvPr/>
          </p:nvGrpSpPr>
          <p:grpSpPr>
            <a:xfrm>
              <a:off x="3601564" y="2158152"/>
              <a:ext cx="644728" cy="1899587"/>
              <a:chOff x="3601564" y="2158152"/>
              <a:chExt cx="644728" cy="1899587"/>
            </a:xfrm>
          </p:grpSpPr>
          <p:sp>
            <p:nvSpPr>
              <p:cNvPr id="41992" name="Oval 41991"/>
              <p:cNvSpPr/>
              <p:nvPr/>
            </p:nvSpPr>
            <p:spPr>
              <a:xfrm>
                <a:off x="3851920" y="2608054"/>
                <a:ext cx="144016" cy="1449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pPr>
                <a:endParaRPr lang="en-US">
                  <a:solidFill>
                    <a:srgbClr val="000000"/>
                  </a:solidFill>
                </a:endParaRPr>
              </a:p>
            </p:txBody>
          </p:sp>
          <p:sp>
            <p:nvSpPr>
              <p:cNvPr id="41993" name="TextBox 41992"/>
              <p:cNvSpPr txBox="1"/>
              <p:nvPr/>
            </p:nvSpPr>
            <p:spPr>
              <a:xfrm>
                <a:off x="3601564" y="2158152"/>
                <a:ext cx="644728"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Lens 1</a:t>
                </a:r>
                <a:endParaRPr lang="en-US" sz="1200" dirty="0">
                  <a:solidFill>
                    <a:srgbClr val="000000"/>
                  </a:solidFill>
                </a:endParaRPr>
              </a:p>
            </p:txBody>
          </p:sp>
        </p:grpSp>
        <p:grpSp>
          <p:nvGrpSpPr>
            <p:cNvPr id="41999" name="Group 41998"/>
            <p:cNvGrpSpPr/>
            <p:nvPr/>
          </p:nvGrpSpPr>
          <p:grpSpPr>
            <a:xfrm>
              <a:off x="2799435" y="4229064"/>
              <a:ext cx="1234947" cy="765645"/>
              <a:chOff x="2798604" y="4581128"/>
              <a:chExt cx="1234947" cy="765645"/>
            </a:xfrm>
          </p:grpSpPr>
          <p:cxnSp>
            <p:nvCxnSpPr>
              <p:cNvPr id="41996" name="Straight Arrow Connector 41995"/>
              <p:cNvCxnSpPr/>
              <p:nvPr/>
            </p:nvCxnSpPr>
            <p:spPr>
              <a:xfrm>
                <a:off x="2798604" y="4581128"/>
                <a:ext cx="1125324"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41998" name="TextBox 41997"/>
              <p:cNvSpPr txBox="1"/>
              <p:nvPr/>
            </p:nvSpPr>
            <p:spPr>
              <a:xfrm>
                <a:off x="2830978" y="4700442"/>
                <a:ext cx="1202573" cy="646331"/>
              </a:xfrm>
              <a:prstGeom prst="rect">
                <a:avLst/>
              </a:prstGeom>
              <a:noFill/>
            </p:spPr>
            <p:txBody>
              <a:bodyPr wrap="none" rtlCol="0">
                <a:spAutoFit/>
              </a:bodyPr>
              <a:lstStyle/>
              <a:p>
                <a:pPr fontAlgn="base">
                  <a:spcBef>
                    <a:spcPct val="0"/>
                  </a:spcBef>
                  <a:spcAft>
                    <a:spcPct val="0"/>
                  </a:spcAft>
                </a:pPr>
                <a:r>
                  <a:rPr lang="en-US" sz="1200" i="1" dirty="0" smtClean="0">
                    <a:solidFill>
                      <a:srgbClr val="000000"/>
                    </a:solidFill>
                  </a:rPr>
                  <a:t>         f</a:t>
                </a:r>
                <a:r>
                  <a:rPr lang="en-US" sz="1200" i="1" baseline="-25000" dirty="0" smtClean="0">
                    <a:solidFill>
                      <a:srgbClr val="000000"/>
                    </a:solidFill>
                  </a:rPr>
                  <a:t>1</a:t>
                </a:r>
              </a:p>
              <a:p>
                <a:pPr fontAlgn="base">
                  <a:spcBef>
                    <a:spcPct val="0"/>
                  </a:spcBef>
                  <a:spcAft>
                    <a:spcPct val="0"/>
                  </a:spcAft>
                </a:pPr>
                <a:endParaRPr lang="en-US" sz="1200" i="1" dirty="0" smtClean="0">
                  <a:solidFill>
                    <a:srgbClr val="000000"/>
                  </a:solidFill>
                </a:endParaRPr>
              </a:p>
              <a:p>
                <a:pPr fontAlgn="base">
                  <a:spcBef>
                    <a:spcPct val="0"/>
                  </a:spcBef>
                  <a:spcAft>
                    <a:spcPct val="0"/>
                  </a:spcAft>
                </a:pPr>
                <a:r>
                  <a:rPr lang="en-US" sz="1200" i="1" dirty="0" smtClean="0">
                    <a:solidFill>
                      <a:srgbClr val="000000"/>
                    </a:solidFill>
                  </a:rPr>
                  <a:t>f</a:t>
                </a:r>
                <a:r>
                  <a:rPr lang="en-US" sz="1200" i="1" baseline="-25000" dirty="0" smtClean="0">
                    <a:solidFill>
                      <a:srgbClr val="000000"/>
                    </a:solidFill>
                  </a:rPr>
                  <a:t>1</a:t>
                </a:r>
                <a:r>
                  <a:rPr lang="en-US" sz="1200" dirty="0" smtClean="0">
                    <a:solidFill>
                      <a:srgbClr val="000000"/>
                    </a:solidFill>
                  </a:rPr>
                  <a:t>= focal length</a:t>
                </a:r>
                <a:endParaRPr lang="en-US" sz="1200" dirty="0">
                  <a:solidFill>
                    <a:srgbClr val="000000"/>
                  </a:solidFill>
                </a:endParaRPr>
              </a:p>
            </p:txBody>
          </p:sp>
        </p:grpSp>
      </p:grpSp>
      <p:grpSp>
        <p:nvGrpSpPr>
          <p:cNvPr id="130" name="Group 129"/>
          <p:cNvGrpSpPr/>
          <p:nvPr/>
        </p:nvGrpSpPr>
        <p:grpSpPr>
          <a:xfrm>
            <a:off x="4716301" y="2158152"/>
            <a:ext cx="702182" cy="1811640"/>
            <a:chOff x="4716301" y="2158152"/>
            <a:chExt cx="702182" cy="1811640"/>
          </a:xfrm>
        </p:grpSpPr>
        <p:sp>
          <p:nvSpPr>
            <p:cNvPr id="42003" name="Right Triangle 42002"/>
            <p:cNvSpPr/>
            <p:nvPr/>
          </p:nvSpPr>
          <p:spPr>
            <a:xfrm>
              <a:off x="4986435" y="2534628"/>
              <a:ext cx="432048" cy="1435164"/>
            </a:xfrm>
            <a:prstGeom prst="rtTriangle">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pPr>
              <a:endParaRPr lang="en-US">
                <a:solidFill>
                  <a:srgbClr val="000000"/>
                </a:solidFill>
              </a:endParaRPr>
            </a:p>
          </p:txBody>
        </p:sp>
        <p:sp>
          <p:nvSpPr>
            <p:cNvPr id="42012" name="TextBox 42011"/>
            <p:cNvSpPr txBox="1"/>
            <p:nvPr/>
          </p:nvSpPr>
          <p:spPr>
            <a:xfrm>
              <a:off x="4716301" y="2158152"/>
              <a:ext cx="577402"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Prism</a:t>
              </a:r>
              <a:endParaRPr lang="en-US" sz="1200" dirty="0">
                <a:solidFill>
                  <a:srgbClr val="000000"/>
                </a:solidFill>
              </a:endParaRPr>
            </a:p>
          </p:txBody>
        </p:sp>
      </p:gr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3" descr="Image result for dron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endParaRPr>
          </a:p>
        </p:txBody>
      </p:sp>
      <p:sp>
        <p:nvSpPr>
          <p:cNvPr id="3" name="TextBox 2"/>
          <p:cNvSpPr txBox="1"/>
          <p:nvPr/>
        </p:nvSpPr>
        <p:spPr>
          <a:xfrm>
            <a:off x="827584" y="1430615"/>
            <a:ext cx="2922595" cy="338554"/>
          </a:xfrm>
          <a:prstGeom prst="rect">
            <a:avLst/>
          </a:prstGeom>
          <a:noFill/>
        </p:spPr>
        <p:txBody>
          <a:bodyPr wrap="none" rtlCol="0">
            <a:spAutoFit/>
          </a:bodyPr>
          <a:lstStyle/>
          <a:p>
            <a:pPr fontAlgn="base">
              <a:spcBef>
                <a:spcPct val="0"/>
              </a:spcBef>
              <a:spcAft>
                <a:spcPct val="0"/>
              </a:spcAft>
            </a:pPr>
            <a:r>
              <a:rPr lang="en-US" sz="1600" b="1" dirty="0" smtClean="0">
                <a:solidFill>
                  <a:srgbClr val="000000"/>
                </a:solidFill>
              </a:rPr>
              <a:t>The prism spectrogram (2D)</a:t>
            </a:r>
            <a:endParaRPr lang="en-US" sz="1600" b="1" dirty="0">
              <a:solidFill>
                <a:srgbClr val="000000"/>
              </a:solidFill>
            </a:endParaRPr>
          </a:p>
        </p:txBody>
      </p:sp>
      <p:grpSp>
        <p:nvGrpSpPr>
          <p:cNvPr id="133" name="Group 132"/>
          <p:cNvGrpSpPr/>
          <p:nvPr/>
        </p:nvGrpSpPr>
        <p:grpSpPr>
          <a:xfrm>
            <a:off x="2451393" y="2332089"/>
            <a:ext cx="694421" cy="1375418"/>
            <a:chOff x="2451393" y="2332089"/>
            <a:chExt cx="694421" cy="1375418"/>
          </a:xfrm>
        </p:grpSpPr>
        <p:cxnSp>
          <p:nvCxnSpPr>
            <p:cNvPr id="11" name="Straight Connector 10"/>
            <p:cNvCxnSpPr/>
            <p:nvPr/>
          </p:nvCxnSpPr>
          <p:spPr>
            <a:xfrm>
              <a:off x="2798604" y="3275459"/>
              <a:ext cx="0" cy="432048"/>
            </a:xfrm>
            <a:prstGeom prst="line">
              <a:avLst/>
            </a:prstGeom>
          </p:spPr>
          <p:style>
            <a:lnRef idx="2">
              <a:schemeClr val="accent4"/>
            </a:lnRef>
            <a:fillRef idx="0">
              <a:schemeClr val="accent4"/>
            </a:fillRef>
            <a:effectRef idx="1">
              <a:schemeClr val="accent4"/>
            </a:effectRef>
            <a:fontRef idx="minor">
              <a:schemeClr val="tx1"/>
            </a:fontRef>
          </p:style>
        </p:cxnSp>
        <p:grpSp>
          <p:nvGrpSpPr>
            <p:cNvPr id="132" name="Group 131"/>
            <p:cNvGrpSpPr/>
            <p:nvPr/>
          </p:nvGrpSpPr>
          <p:grpSpPr>
            <a:xfrm>
              <a:off x="2451393" y="2332089"/>
              <a:ext cx="694421" cy="871362"/>
              <a:chOff x="2451393" y="2332089"/>
              <a:chExt cx="694421" cy="871362"/>
            </a:xfrm>
          </p:grpSpPr>
          <p:cxnSp>
            <p:nvCxnSpPr>
              <p:cNvPr id="7" name="Straight Connector 6"/>
              <p:cNvCxnSpPr/>
              <p:nvPr/>
            </p:nvCxnSpPr>
            <p:spPr>
              <a:xfrm>
                <a:off x="2798604" y="2771403"/>
                <a:ext cx="0" cy="432048"/>
              </a:xfrm>
              <a:prstGeom prst="line">
                <a:avLst/>
              </a:prstGeom>
            </p:spPr>
            <p:style>
              <a:lnRef idx="2">
                <a:schemeClr val="accent4"/>
              </a:lnRef>
              <a:fillRef idx="0">
                <a:schemeClr val="accent4"/>
              </a:fillRef>
              <a:effectRef idx="1">
                <a:schemeClr val="accent4"/>
              </a:effectRef>
              <a:fontRef idx="minor">
                <a:schemeClr val="tx1"/>
              </a:fontRef>
            </p:style>
          </p:cxnSp>
          <p:sp>
            <p:nvSpPr>
              <p:cNvPr id="8" name="TextBox 7"/>
              <p:cNvSpPr txBox="1"/>
              <p:nvPr/>
            </p:nvSpPr>
            <p:spPr>
              <a:xfrm>
                <a:off x="2451393" y="2332089"/>
                <a:ext cx="694421"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Pinhole</a:t>
                </a:r>
                <a:endParaRPr lang="en-US" sz="1200" dirty="0">
                  <a:solidFill>
                    <a:srgbClr val="000000"/>
                  </a:solidFill>
                </a:endParaRPr>
              </a:p>
            </p:txBody>
          </p:sp>
        </p:grpSp>
      </p:grpSp>
      <p:grpSp>
        <p:nvGrpSpPr>
          <p:cNvPr id="147" name="Group 146"/>
          <p:cNvGrpSpPr/>
          <p:nvPr/>
        </p:nvGrpSpPr>
        <p:grpSpPr>
          <a:xfrm>
            <a:off x="1315278" y="2773447"/>
            <a:ext cx="2614382" cy="837617"/>
            <a:chOff x="1309546" y="2780928"/>
            <a:chExt cx="2614382" cy="837617"/>
          </a:xfrm>
        </p:grpSpPr>
        <p:grpSp>
          <p:nvGrpSpPr>
            <p:cNvPr id="146" name="Group 145"/>
            <p:cNvGrpSpPr/>
            <p:nvPr/>
          </p:nvGrpSpPr>
          <p:grpSpPr>
            <a:xfrm>
              <a:off x="1309546" y="2780928"/>
              <a:ext cx="2614382" cy="837617"/>
              <a:chOff x="1309546" y="2780928"/>
              <a:chExt cx="2614382" cy="837617"/>
            </a:xfrm>
          </p:grpSpPr>
          <p:grpSp>
            <p:nvGrpSpPr>
              <p:cNvPr id="145" name="Group 144"/>
              <p:cNvGrpSpPr/>
              <p:nvPr/>
            </p:nvGrpSpPr>
            <p:grpSpPr>
              <a:xfrm>
                <a:off x="1309546" y="2780928"/>
                <a:ext cx="2614382" cy="837617"/>
                <a:chOff x="1309546" y="2780928"/>
                <a:chExt cx="2614382" cy="837617"/>
              </a:xfrm>
            </p:grpSpPr>
            <p:cxnSp>
              <p:nvCxnSpPr>
                <p:cNvPr id="15" name="Straight Connector 14"/>
                <p:cNvCxnSpPr/>
                <p:nvPr/>
              </p:nvCxnSpPr>
              <p:spPr>
                <a:xfrm>
                  <a:off x="1331640" y="2780928"/>
                  <a:ext cx="2592288" cy="8376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309546" y="3078484"/>
                  <a:ext cx="2614382" cy="4225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2" name="Group 141"/>
              <p:cNvGrpSpPr/>
              <p:nvPr/>
            </p:nvGrpSpPr>
            <p:grpSpPr>
              <a:xfrm>
                <a:off x="1407328" y="2871985"/>
                <a:ext cx="864097" cy="618927"/>
                <a:chOff x="1407328" y="2862461"/>
                <a:chExt cx="864097" cy="618927"/>
              </a:xfrm>
            </p:grpSpPr>
            <p:cxnSp>
              <p:nvCxnSpPr>
                <p:cNvPr id="28" name="Straight Arrow Connector 27"/>
                <p:cNvCxnSpPr/>
                <p:nvPr/>
              </p:nvCxnSpPr>
              <p:spPr>
                <a:xfrm>
                  <a:off x="1619671" y="2862461"/>
                  <a:ext cx="646767" cy="2160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985" name="Straight Arrow Connector 41984"/>
                <p:cNvCxnSpPr/>
                <p:nvPr/>
              </p:nvCxnSpPr>
              <p:spPr>
                <a:xfrm flipV="1">
                  <a:off x="1407328" y="3332610"/>
                  <a:ext cx="864097" cy="14877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41990" name="TextBox 41989"/>
            <p:cNvSpPr txBox="1"/>
            <p:nvPr/>
          </p:nvSpPr>
          <p:spPr>
            <a:xfrm>
              <a:off x="1383768" y="2947254"/>
              <a:ext cx="526106" cy="461665"/>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Input</a:t>
              </a:r>
            </a:p>
            <a:p>
              <a:pPr fontAlgn="base">
                <a:spcBef>
                  <a:spcPct val="0"/>
                </a:spcBef>
                <a:spcAft>
                  <a:spcPct val="0"/>
                </a:spcAft>
              </a:pPr>
              <a:r>
                <a:rPr lang="en-US" sz="1200" dirty="0" smtClean="0">
                  <a:solidFill>
                    <a:srgbClr val="000000"/>
                  </a:solidFill>
                </a:rPr>
                <a:t>Light</a:t>
              </a:r>
              <a:endParaRPr lang="en-US" sz="1200" dirty="0">
                <a:solidFill>
                  <a:srgbClr val="000000"/>
                </a:solidFill>
              </a:endParaRPr>
            </a:p>
          </p:txBody>
        </p:sp>
      </p:grpSp>
      <p:grpSp>
        <p:nvGrpSpPr>
          <p:cNvPr id="42011" name="Group 42010"/>
          <p:cNvGrpSpPr/>
          <p:nvPr/>
        </p:nvGrpSpPr>
        <p:grpSpPr>
          <a:xfrm>
            <a:off x="3923928" y="3068960"/>
            <a:ext cx="1368152" cy="540060"/>
            <a:chOff x="3923928" y="3068960"/>
            <a:chExt cx="1368152" cy="540060"/>
          </a:xfrm>
        </p:grpSpPr>
        <p:cxnSp>
          <p:nvCxnSpPr>
            <p:cNvPr id="42001" name="Straight Connector 42000"/>
            <p:cNvCxnSpPr/>
            <p:nvPr/>
          </p:nvCxnSpPr>
          <p:spPr>
            <a:xfrm>
              <a:off x="3923928" y="3068960"/>
              <a:ext cx="12241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923928" y="3609020"/>
              <a:ext cx="13681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5146966" y="3068960"/>
            <a:ext cx="1152128" cy="870907"/>
            <a:chOff x="5148064" y="3068960"/>
            <a:chExt cx="1152128" cy="870907"/>
          </a:xfrm>
        </p:grpSpPr>
        <p:grpSp>
          <p:nvGrpSpPr>
            <p:cNvPr id="55" name="Group 54"/>
            <p:cNvGrpSpPr/>
            <p:nvPr/>
          </p:nvGrpSpPr>
          <p:grpSpPr>
            <a:xfrm>
              <a:off x="5148064" y="3068960"/>
              <a:ext cx="1152128" cy="720080"/>
              <a:chOff x="5148064" y="3068960"/>
              <a:chExt cx="1152128" cy="720080"/>
            </a:xfrm>
          </p:grpSpPr>
          <p:cxnSp>
            <p:nvCxnSpPr>
              <p:cNvPr id="76" name="Straight Connector 75"/>
              <p:cNvCxnSpPr/>
              <p:nvPr/>
            </p:nvCxnSpPr>
            <p:spPr>
              <a:xfrm>
                <a:off x="5148064" y="3068960"/>
                <a:ext cx="1152128" cy="20057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292080" y="3609020"/>
                <a:ext cx="936104" cy="18002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5197202" y="3068960"/>
              <a:ext cx="1102990" cy="589337"/>
              <a:chOff x="5197202" y="3068960"/>
              <a:chExt cx="1102990" cy="589337"/>
            </a:xfrm>
          </p:grpSpPr>
          <p:cxnSp>
            <p:nvCxnSpPr>
              <p:cNvPr id="57" name="Straight Connector 56"/>
              <p:cNvCxnSpPr/>
              <p:nvPr/>
            </p:nvCxnSpPr>
            <p:spPr>
              <a:xfrm>
                <a:off x="5197202" y="3068960"/>
                <a:ext cx="1102990" cy="539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24392" y="3604321"/>
                <a:ext cx="903792" cy="539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5148064" y="3068960"/>
              <a:ext cx="1116124" cy="870907"/>
              <a:chOff x="5148064" y="3068960"/>
              <a:chExt cx="1116124" cy="870907"/>
            </a:xfrm>
          </p:grpSpPr>
          <p:cxnSp>
            <p:nvCxnSpPr>
              <p:cNvPr id="61" name="Straight Connector 60"/>
              <p:cNvCxnSpPr/>
              <p:nvPr/>
            </p:nvCxnSpPr>
            <p:spPr>
              <a:xfrm>
                <a:off x="5148064" y="3068960"/>
                <a:ext cx="1116124" cy="36004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362242" y="3630856"/>
                <a:ext cx="828092" cy="309011"/>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grpSp>
      <p:grpSp>
        <p:nvGrpSpPr>
          <p:cNvPr id="139" name="Group 138"/>
          <p:cNvGrpSpPr/>
          <p:nvPr/>
        </p:nvGrpSpPr>
        <p:grpSpPr>
          <a:xfrm>
            <a:off x="6207346" y="3127119"/>
            <a:ext cx="1356435" cy="815963"/>
            <a:chOff x="6203897" y="3123905"/>
            <a:chExt cx="1356435" cy="815963"/>
          </a:xfrm>
        </p:grpSpPr>
        <p:cxnSp>
          <p:nvCxnSpPr>
            <p:cNvPr id="114" name="Straight Connector 113"/>
            <p:cNvCxnSpPr/>
            <p:nvPr/>
          </p:nvCxnSpPr>
          <p:spPr>
            <a:xfrm flipV="1">
              <a:off x="6203897" y="3878020"/>
              <a:ext cx="1320431" cy="6184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119" name="Group 118"/>
            <p:cNvGrpSpPr/>
            <p:nvPr/>
          </p:nvGrpSpPr>
          <p:grpSpPr>
            <a:xfrm>
              <a:off x="6228184" y="3123905"/>
              <a:ext cx="1332148" cy="754115"/>
              <a:chOff x="6228184" y="3123905"/>
              <a:chExt cx="1332148" cy="754115"/>
            </a:xfrm>
          </p:grpSpPr>
          <p:cxnSp>
            <p:nvCxnSpPr>
              <p:cNvPr id="85" name="Straight Connector 84"/>
              <p:cNvCxnSpPr/>
              <p:nvPr/>
            </p:nvCxnSpPr>
            <p:spPr>
              <a:xfrm>
                <a:off x="6288004" y="3123905"/>
                <a:ext cx="1272328" cy="3479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228184" y="3471863"/>
                <a:ext cx="1332148" cy="1864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300192" y="3269538"/>
                <a:ext cx="1260140" cy="42949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228184" y="3699030"/>
                <a:ext cx="1332148" cy="8633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6279424" y="3437913"/>
                <a:ext cx="1244904" cy="440107"/>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grpSp>
      <p:grpSp>
        <p:nvGrpSpPr>
          <p:cNvPr id="138" name="Group 137"/>
          <p:cNvGrpSpPr/>
          <p:nvPr/>
        </p:nvGrpSpPr>
        <p:grpSpPr>
          <a:xfrm>
            <a:off x="7578370" y="3313807"/>
            <a:ext cx="1141185" cy="689123"/>
            <a:chOff x="7566687" y="3306562"/>
            <a:chExt cx="1141185" cy="689123"/>
          </a:xfrm>
        </p:grpSpPr>
        <p:cxnSp>
          <p:nvCxnSpPr>
            <p:cNvPr id="121" name="Straight Connector 120"/>
            <p:cNvCxnSpPr/>
            <p:nvPr/>
          </p:nvCxnSpPr>
          <p:spPr>
            <a:xfrm rot="360865">
              <a:off x="7566687" y="3306562"/>
              <a:ext cx="0" cy="689123"/>
            </a:xfrm>
            <a:prstGeom prst="line">
              <a:avLst/>
            </a:prstGeom>
          </p:spPr>
          <p:style>
            <a:lnRef idx="2">
              <a:schemeClr val="dk1"/>
            </a:lnRef>
            <a:fillRef idx="0">
              <a:schemeClr val="dk1"/>
            </a:fillRef>
            <a:effectRef idx="1">
              <a:schemeClr val="dk1"/>
            </a:effectRef>
            <a:fontRef idx="minor">
              <a:schemeClr val="tx1"/>
            </a:fontRef>
          </p:style>
        </p:cxnSp>
        <p:sp>
          <p:nvSpPr>
            <p:cNvPr id="122" name="TextBox 121"/>
            <p:cNvSpPr txBox="1"/>
            <p:nvPr/>
          </p:nvSpPr>
          <p:spPr>
            <a:xfrm rot="360865">
              <a:off x="7680027" y="3567339"/>
              <a:ext cx="1027845"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Image plane</a:t>
              </a:r>
              <a:endParaRPr lang="en-US" sz="1200" dirty="0">
                <a:solidFill>
                  <a:srgbClr val="000000"/>
                </a:solidFill>
              </a:endParaRPr>
            </a:p>
          </p:txBody>
        </p:sp>
      </p:gr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solidFill>
                <a:srgbClr val="000000"/>
              </a:solidFill>
            </a:endParaRPr>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solidFill>
                <a:srgbClr val="000000"/>
              </a:solidFill>
            </a:endParaRPr>
          </a:p>
        </p:txBody>
      </p:sp>
      <p:grpSp>
        <p:nvGrpSpPr>
          <p:cNvPr id="13" name="Group 12"/>
          <p:cNvGrpSpPr/>
          <p:nvPr/>
        </p:nvGrpSpPr>
        <p:grpSpPr>
          <a:xfrm>
            <a:off x="1315278" y="5229200"/>
            <a:ext cx="7393330" cy="1077218"/>
            <a:chOff x="1315278" y="5229200"/>
            <a:chExt cx="7393330" cy="1077218"/>
          </a:xfrm>
        </p:grpSpPr>
        <p:sp>
          <p:nvSpPr>
            <p:cNvPr id="4" name="TextBox 3"/>
            <p:cNvSpPr txBox="1"/>
            <p:nvPr/>
          </p:nvSpPr>
          <p:spPr>
            <a:xfrm>
              <a:off x="1315278" y="5229200"/>
              <a:ext cx="5319085" cy="1077218"/>
            </a:xfrm>
            <a:prstGeom prst="rect">
              <a:avLst/>
            </a:prstGeom>
            <a:noFill/>
          </p:spPr>
          <p:txBody>
            <a:bodyPr wrap="none" rtlCol="0">
              <a:spAutoFit/>
            </a:bodyPr>
            <a:lstStyle/>
            <a:p>
              <a:pPr fontAlgn="base">
                <a:spcBef>
                  <a:spcPct val="0"/>
                </a:spcBef>
                <a:spcAft>
                  <a:spcPct val="0"/>
                </a:spcAft>
              </a:pPr>
              <a:r>
                <a:rPr lang="en-US" sz="1600" dirty="0" smtClean="0">
                  <a:solidFill>
                    <a:srgbClr val="000000"/>
                  </a:solidFill>
                </a:rPr>
                <a:t>The result is a </a:t>
              </a:r>
              <a:r>
                <a:rPr lang="en-US" sz="1600" dirty="0">
                  <a:solidFill>
                    <a:srgbClr val="000000"/>
                  </a:solidFill>
                </a:rPr>
                <a:t>p</a:t>
              </a:r>
              <a:r>
                <a:rPr lang="en-US" sz="1600" dirty="0" smtClean="0">
                  <a:solidFill>
                    <a:srgbClr val="000000"/>
                  </a:solidFill>
                </a:rPr>
                <a:t>rism spectrograph. </a:t>
              </a:r>
              <a:endParaRPr lang="en-US" sz="1600" dirty="0">
                <a:solidFill>
                  <a:srgbClr val="000000"/>
                </a:solidFill>
              </a:endParaRPr>
            </a:p>
            <a:p>
              <a:pPr fontAlgn="base">
                <a:spcBef>
                  <a:spcPct val="0"/>
                </a:spcBef>
                <a:spcAft>
                  <a:spcPct val="0"/>
                </a:spcAft>
              </a:pPr>
              <a:endParaRPr lang="en-US" sz="1600" dirty="0" smtClean="0">
                <a:solidFill>
                  <a:srgbClr val="000000"/>
                </a:solidFill>
              </a:endParaRPr>
            </a:p>
            <a:p>
              <a:pPr fontAlgn="base">
                <a:spcBef>
                  <a:spcPct val="0"/>
                </a:spcBef>
                <a:spcAft>
                  <a:spcPct val="0"/>
                </a:spcAft>
              </a:pPr>
              <a:r>
                <a:rPr lang="en-US" sz="1600" dirty="0" smtClean="0">
                  <a:solidFill>
                    <a:srgbClr val="000000"/>
                  </a:solidFill>
                </a:rPr>
                <a:t>We could call it a pinhole color separator. </a:t>
              </a:r>
            </a:p>
            <a:p>
              <a:pPr fontAlgn="base">
                <a:spcBef>
                  <a:spcPct val="0"/>
                </a:spcBef>
                <a:spcAft>
                  <a:spcPct val="0"/>
                </a:spcAft>
              </a:pPr>
              <a:r>
                <a:rPr lang="en-US" sz="1600" dirty="0" smtClean="0">
                  <a:solidFill>
                    <a:srgbClr val="000000"/>
                  </a:solidFill>
                </a:rPr>
                <a:t>It images the pinhole as a function of wavelength (color).</a:t>
              </a:r>
              <a:endParaRPr lang="en-US" sz="1600" dirty="0">
                <a:solidFill>
                  <a:srgbClr val="000000"/>
                </a:solidFill>
              </a:endParaRPr>
            </a:p>
          </p:txBody>
        </p:sp>
        <p:grpSp>
          <p:nvGrpSpPr>
            <p:cNvPr id="12" name="Group 11"/>
            <p:cNvGrpSpPr/>
            <p:nvPr/>
          </p:nvGrpSpPr>
          <p:grpSpPr>
            <a:xfrm>
              <a:off x="7164288" y="5229200"/>
              <a:ext cx="1544320" cy="1061694"/>
              <a:chOff x="7164288" y="5229200"/>
              <a:chExt cx="1544320" cy="1061694"/>
            </a:xfrm>
          </p:grpSpPr>
          <p:graphicFrame>
            <p:nvGraphicFramePr>
              <p:cNvPr id="6" name="Object 5"/>
              <p:cNvGraphicFramePr>
                <a:graphicFrameLocks noChangeAspect="1"/>
              </p:cNvGraphicFramePr>
              <p:nvPr>
                <p:extLst>
                  <p:ext uri="{D42A27DB-BD31-4B8C-83A1-F6EECF244321}">
                    <p14:modId xmlns:p14="http://schemas.microsoft.com/office/powerpoint/2010/main" val="3489741156"/>
                  </p:ext>
                </p:extLst>
              </p:nvPr>
            </p:nvGraphicFramePr>
            <p:xfrm>
              <a:off x="7164288" y="5229200"/>
              <a:ext cx="1544320" cy="386080"/>
            </p:xfrm>
            <a:graphic>
              <a:graphicData uri="http://schemas.openxmlformats.org/presentationml/2006/ole">
                <mc:AlternateContent xmlns:mc="http://schemas.openxmlformats.org/markup-compatibility/2006">
                  <mc:Choice xmlns:v="urn:schemas-microsoft-com:vml" Requires="v">
                    <p:oleObj spid="_x0000_s2084" name="Equation" r:id="rId5" imgW="965200" imgH="241300" progId="Equation.DSMT4">
                      <p:embed/>
                    </p:oleObj>
                  </mc:Choice>
                  <mc:Fallback>
                    <p:oleObj name="Equation" r:id="rId5" imgW="965200" imgH="2413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5229200"/>
                            <a:ext cx="1544320" cy="386080"/>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29571150"/>
                  </p:ext>
                </p:extLst>
              </p:nvPr>
            </p:nvGraphicFramePr>
            <p:xfrm>
              <a:off x="7267653" y="5661248"/>
              <a:ext cx="1279605" cy="629646"/>
            </p:xfrm>
            <a:graphic>
              <a:graphicData uri="http://schemas.openxmlformats.org/presentationml/2006/ole">
                <mc:AlternateContent xmlns:mc="http://schemas.openxmlformats.org/markup-compatibility/2006">
                  <mc:Choice xmlns:v="urn:schemas-microsoft-com:vml" Requires="v">
                    <p:oleObj spid="_x0000_s2085" name="Equation" r:id="rId7" imgW="799753" imgH="393529" progId="Equation.DSMT4">
                      <p:embed/>
                    </p:oleObj>
                  </mc:Choice>
                  <mc:Fallback>
                    <p:oleObj name="Equation" r:id="rId7" imgW="799753" imgH="393529"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7653" y="5661248"/>
                            <a:ext cx="1279605" cy="629646"/>
                          </a:xfrm>
                          <a:prstGeom prst="rect">
                            <a:avLst/>
                          </a:prstGeom>
                          <a:noFill/>
                        </p:spPr>
                      </p:pic>
                    </p:oleObj>
                  </mc:Fallback>
                </mc:AlternateContent>
              </a:graphicData>
            </a:graphic>
          </p:graphicFrame>
        </p:grpSp>
      </p:grpSp>
    </p:spTree>
    <p:extLst>
      <p:ext uri="{BB962C8B-B14F-4D97-AF65-F5344CB8AC3E}">
        <p14:creationId xmlns:p14="http://schemas.microsoft.com/office/powerpoint/2010/main" val="87180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0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2064250" y="4517711"/>
            <a:ext cx="7014582" cy="2334997"/>
            <a:chOff x="2064250" y="4517711"/>
            <a:chExt cx="7014582" cy="2334997"/>
          </a:xfrm>
        </p:grpSpPr>
        <p:pic>
          <p:nvPicPr>
            <p:cNvPr id="47107" name="Picture 3" descr="Spectral_Ord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2502" y="4517711"/>
              <a:ext cx="2646330" cy="233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p:cNvGrpSpPr/>
            <p:nvPr/>
          </p:nvGrpSpPr>
          <p:grpSpPr>
            <a:xfrm>
              <a:off x="2064250" y="5085184"/>
              <a:ext cx="3651449" cy="1405100"/>
              <a:chOff x="2064250" y="5085184"/>
              <a:chExt cx="3651449" cy="1405100"/>
            </a:xfrm>
          </p:grpSpPr>
          <p:sp>
            <p:nvSpPr>
              <p:cNvPr id="4" name="TextBox 3"/>
              <p:cNvSpPr txBox="1"/>
              <p:nvPr/>
            </p:nvSpPr>
            <p:spPr>
              <a:xfrm>
                <a:off x="2064250" y="5085184"/>
                <a:ext cx="3651449" cy="830997"/>
              </a:xfrm>
              <a:prstGeom prst="rect">
                <a:avLst/>
              </a:prstGeom>
              <a:noFill/>
            </p:spPr>
            <p:txBody>
              <a:bodyPr wrap="none" rtlCol="0">
                <a:spAutoFit/>
              </a:bodyPr>
              <a:lstStyle/>
              <a:p>
                <a:pPr fontAlgn="base">
                  <a:spcBef>
                    <a:spcPct val="0"/>
                  </a:spcBef>
                  <a:spcAft>
                    <a:spcPct val="0"/>
                  </a:spcAft>
                </a:pPr>
                <a:r>
                  <a:rPr lang="en-US" sz="1600" dirty="0" smtClean="0">
                    <a:solidFill>
                      <a:srgbClr val="000000"/>
                    </a:solidFill>
                  </a:rPr>
                  <a:t>The result is a Grating spectrograph. </a:t>
                </a:r>
                <a:endParaRPr lang="en-US" sz="1600" dirty="0">
                  <a:solidFill>
                    <a:srgbClr val="000000"/>
                  </a:solidFill>
                </a:endParaRPr>
              </a:p>
              <a:p>
                <a:pPr fontAlgn="base">
                  <a:spcBef>
                    <a:spcPct val="0"/>
                  </a:spcBef>
                  <a:spcAft>
                    <a:spcPct val="0"/>
                  </a:spcAft>
                </a:pPr>
                <a:r>
                  <a:rPr lang="en-US" sz="1600" dirty="0" smtClean="0">
                    <a:solidFill>
                      <a:srgbClr val="000000"/>
                    </a:solidFill>
                  </a:rPr>
                  <a:t>It diffracts opposite in color compared </a:t>
                </a:r>
              </a:p>
              <a:p>
                <a:pPr fontAlgn="base">
                  <a:spcBef>
                    <a:spcPct val="0"/>
                  </a:spcBef>
                  <a:spcAft>
                    <a:spcPct val="0"/>
                  </a:spcAft>
                </a:pPr>
                <a:r>
                  <a:rPr lang="en-US" sz="1600" dirty="0" smtClean="0">
                    <a:solidFill>
                      <a:srgbClr val="000000"/>
                    </a:solidFill>
                  </a:rPr>
                  <a:t>to the prism spectrograph.</a:t>
                </a:r>
                <a:endParaRPr lang="en-US" sz="1600" dirty="0">
                  <a:solidFill>
                    <a:srgbClr val="000000"/>
                  </a:solidFill>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1377775652"/>
                  </p:ext>
                </p:extLst>
              </p:nvPr>
            </p:nvGraphicFramePr>
            <p:xfrm>
              <a:off x="3275857" y="6165305"/>
              <a:ext cx="2092051" cy="324979"/>
            </p:xfrm>
            <a:graphic>
              <a:graphicData uri="http://schemas.openxmlformats.org/presentationml/2006/ole">
                <mc:AlternateContent xmlns:mc="http://schemas.openxmlformats.org/markup-compatibility/2006">
                  <mc:Choice xmlns:v="urn:schemas-microsoft-com:vml" Requires="v">
                    <p:oleObj spid="_x0000_s3091" name="Equation" r:id="rId4" imgW="1307532" imgH="203112" progId="Equation.DSMT4">
                      <p:embed/>
                    </p:oleObj>
                  </mc:Choice>
                  <mc:Fallback>
                    <p:oleObj name="Equation" r:id="rId4" imgW="1307532" imgH="203112"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7" y="6165305"/>
                            <a:ext cx="2092051" cy="324979"/>
                          </a:xfrm>
                          <a:prstGeom prst="rect">
                            <a:avLst/>
                          </a:prstGeom>
                          <a:noFill/>
                        </p:spPr>
                      </p:pic>
                    </p:oleObj>
                  </mc:Fallback>
                </mc:AlternateContent>
              </a:graphicData>
            </a:graphic>
          </p:graphicFrame>
        </p:grpSp>
      </p:grpSp>
      <p:grpSp>
        <p:nvGrpSpPr>
          <p:cNvPr id="137" name="Group 136"/>
          <p:cNvGrpSpPr/>
          <p:nvPr/>
        </p:nvGrpSpPr>
        <p:grpSpPr>
          <a:xfrm>
            <a:off x="6110138" y="2388275"/>
            <a:ext cx="1332015" cy="2515460"/>
            <a:chOff x="6115272" y="2375628"/>
            <a:chExt cx="1332015" cy="2515460"/>
          </a:xfrm>
        </p:grpSpPr>
        <p:grpSp>
          <p:nvGrpSpPr>
            <p:cNvPr id="134" name="Group 133"/>
            <p:cNvGrpSpPr/>
            <p:nvPr/>
          </p:nvGrpSpPr>
          <p:grpSpPr>
            <a:xfrm>
              <a:off x="6115272" y="2375628"/>
              <a:ext cx="644728" cy="1850470"/>
              <a:chOff x="6115272" y="2375628"/>
              <a:chExt cx="644728" cy="1850470"/>
            </a:xfrm>
          </p:grpSpPr>
          <p:sp>
            <p:nvSpPr>
              <p:cNvPr id="111" name="Oval 110"/>
              <p:cNvSpPr/>
              <p:nvPr/>
            </p:nvSpPr>
            <p:spPr>
              <a:xfrm rot="480256">
                <a:off x="6193389" y="2776413"/>
                <a:ext cx="144016" cy="1449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pPr>
                <a:endParaRPr lang="en-US">
                  <a:solidFill>
                    <a:srgbClr val="000000"/>
                  </a:solidFill>
                </a:endParaRPr>
              </a:p>
            </p:txBody>
          </p:sp>
          <p:sp>
            <p:nvSpPr>
              <p:cNvPr id="112" name="TextBox 111"/>
              <p:cNvSpPr txBox="1"/>
              <p:nvPr/>
            </p:nvSpPr>
            <p:spPr>
              <a:xfrm rot="480256">
                <a:off x="6115272" y="2375628"/>
                <a:ext cx="644728"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Lens 2</a:t>
                </a:r>
                <a:endParaRPr lang="en-US" sz="1200" dirty="0">
                  <a:solidFill>
                    <a:srgbClr val="000000"/>
                  </a:solidFill>
                </a:endParaRPr>
              </a:p>
            </p:txBody>
          </p:sp>
        </p:grpSp>
        <p:grpSp>
          <p:nvGrpSpPr>
            <p:cNvPr id="156" name="Group 155"/>
            <p:cNvGrpSpPr/>
            <p:nvPr/>
          </p:nvGrpSpPr>
          <p:grpSpPr>
            <a:xfrm rot="433952">
              <a:off x="6133474" y="4449307"/>
              <a:ext cx="1313813" cy="441781"/>
              <a:chOff x="2798604" y="4581128"/>
              <a:chExt cx="1125324" cy="396313"/>
            </a:xfrm>
          </p:grpSpPr>
          <p:cxnSp>
            <p:nvCxnSpPr>
              <p:cNvPr id="157" name="Straight Arrow Connector 156"/>
              <p:cNvCxnSpPr/>
              <p:nvPr/>
            </p:nvCxnSpPr>
            <p:spPr>
              <a:xfrm>
                <a:off x="2798604" y="4581128"/>
                <a:ext cx="1125324"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58" name="TextBox 157"/>
              <p:cNvSpPr txBox="1"/>
              <p:nvPr/>
            </p:nvSpPr>
            <p:spPr>
              <a:xfrm>
                <a:off x="2830978" y="4700442"/>
                <a:ext cx="675185" cy="276999"/>
              </a:xfrm>
              <a:prstGeom prst="rect">
                <a:avLst/>
              </a:prstGeom>
              <a:noFill/>
            </p:spPr>
            <p:txBody>
              <a:bodyPr wrap="none" rtlCol="0">
                <a:spAutoFit/>
              </a:bodyPr>
              <a:lstStyle/>
              <a:p>
                <a:pPr fontAlgn="base">
                  <a:spcBef>
                    <a:spcPct val="0"/>
                  </a:spcBef>
                  <a:spcAft>
                    <a:spcPct val="0"/>
                  </a:spcAft>
                </a:pPr>
                <a:r>
                  <a:rPr lang="en-US" sz="1200" i="1" dirty="0" smtClean="0">
                    <a:solidFill>
                      <a:srgbClr val="000000"/>
                    </a:solidFill>
                  </a:rPr>
                  <a:t>         f</a:t>
                </a:r>
                <a:r>
                  <a:rPr lang="en-US" sz="1200" i="1" baseline="-25000" dirty="0" smtClean="0">
                    <a:solidFill>
                      <a:srgbClr val="000000"/>
                    </a:solidFill>
                  </a:rPr>
                  <a:t>2</a:t>
                </a:r>
              </a:p>
            </p:txBody>
          </p:sp>
        </p:grpSp>
      </p:grpSp>
      <p:grpSp>
        <p:nvGrpSpPr>
          <p:cNvPr id="136" name="Group 135"/>
          <p:cNvGrpSpPr/>
          <p:nvPr/>
        </p:nvGrpSpPr>
        <p:grpSpPr>
          <a:xfrm>
            <a:off x="2798603" y="2146801"/>
            <a:ext cx="1446857" cy="2836557"/>
            <a:chOff x="2799435" y="2158152"/>
            <a:chExt cx="1446857" cy="2836557"/>
          </a:xfrm>
        </p:grpSpPr>
        <p:grpSp>
          <p:nvGrpSpPr>
            <p:cNvPr id="131" name="Group 130"/>
            <p:cNvGrpSpPr/>
            <p:nvPr/>
          </p:nvGrpSpPr>
          <p:grpSpPr>
            <a:xfrm>
              <a:off x="3601564" y="2158152"/>
              <a:ext cx="644728" cy="1899587"/>
              <a:chOff x="3601564" y="2158152"/>
              <a:chExt cx="644728" cy="1899587"/>
            </a:xfrm>
          </p:grpSpPr>
          <p:sp>
            <p:nvSpPr>
              <p:cNvPr id="41992" name="Oval 41991"/>
              <p:cNvSpPr/>
              <p:nvPr/>
            </p:nvSpPr>
            <p:spPr>
              <a:xfrm>
                <a:off x="3851920" y="2608054"/>
                <a:ext cx="144016" cy="1449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pPr>
                <a:endParaRPr lang="en-US">
                  <a:solidFill>
                    <a:srgbClr val="000000"/>
                  </a:solidFill>
                </a:endParaRPr>
              </a:p>
            </p:txBody>
          </p:sp>
          <p:sp>
            <p:nvSpPr>
              <p:cNvPr id="41993" name="TextBox 41992"/>
              <p:cNvSpPr txBox="1"/>
              <p:nvPr/>
            </p:nvSpPr>
            <p:spPr>
              <a:xfrm>
                <a:off x="3601564" y="2158152"/>
                <a:ext cx="644728"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Lens 1</a:t>
                </a:r>
                <a:endParaRPr lang="en-US" sz="1200" dirty="0">
                  <a:solidFill>
                    <a:srgbClr val="000000"/>
                  </a:solidFill>
                </a:endParaRPr>
              </a:p>
            </p:txBody>
          </p:sp>
        </p:grpSp>
        <p:grpSp>
          <p:nvGrpSpPr>
            <p:cNvPr id="41999" name="Group 41998"/>
            <p:cNvGrpSpPr/>
            <p:nvPr/>
          </p:nvGrpSpPr>
          <p:grpSpPr>
            <a:xfrm>
              <a:off x="2799435" y="4229064"/>
              <a:ext cx="1234947" cy="765645"/>
              <a:chOff x="2798604" y="4581128"/>
              <a:chExt cx="1234947" cy="765645"/>
            </a:xfrm>
          </p:grpSpPr>
          <p:cxnSp>
            <p:nvCxnSpPr>
              <p:cNvPr id="41996" name="Straight Arrow Connector 41995"/>
              <p:cNvCxnSpPr/>
              <p:nvPr/>
            </p:nvCxnSpPr>
            <p:spPr>
              <a:xfrm>
                <a:off x="2798604" y="4581128"/>
                <a:ext cx="1125324"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41998" name="TextBox 41997"/>
              <p:cNvSpPr txBox="1"/>
              <p:nvPr/>
            </p:nvSpPr>
            <p:spPr>
              <a:xfrm>
                <a:off x="2830978" y="4700442"/>
                <a:ext cx="1202573" cy="646331"/>
              </a:xfrm>
              <a:prstGeom prst="rect">
                <a:avLst/>
              </a:prstGeom>
              <a:noFill/>
            </p:spPr>
            <p:txBody>
              <a:bodyPr wrap="none" rtlCol="0">
                <a:spAutoFit/>
              </a:bodyPr>
              <a:lstStyle/>
              <a:p>
                <a:pPr fontAlgn="base">
                  <a:spcBef>
                    <a:spcPct val="0"/>
                  </a:spcBef>
                  <a:spcAft>
                    <a:spcPct val="0"/>
                  </a:spcAft>
                </a:pPr>
                <a:r>
                  <a:rPr lang="en-US" sz="1200" i="1" dirty="0" smtClean="0">
                    <a:solidFill>
                      <a:srgbClr val="000000"/>
                    </a:solidFill>
                  </a:rPr>
                  <a:t>         f</a:t>
                </a:r>
                <a:r>
                  <a:rPr lang="en-US" sz="1200" i="1" baseline="-25000" dirty="0" smtClean="0">
                    <a:solidFill>
                      <a:srgbClr val="000000"/>
                    </a:solidFill>
                  </a:rPr>
                  <a:t>1</a:t>
                </a:r>
              </a:p>
              <a:p>
                <a:pPr fontAlgn="base">
                  <a:spcBef>
                    <a:spcPct val="0"/>
                  </a:spcBef>
                  <a:spcAft>
                    <a:spcPct val="0"/>
                  </a:spcAft>
                </a:pPr>
                <a:endParaRPr lang="en-US" sz="1200" i="1" dirty="0" smtClean="0">
                  <a:solidFill>
                    <a:srgbClr val="000000"/>
                  </a:solidFill>
                </a:endParaRPr>
              </a:p>
              <a:p>
                <a:pPr fontAlgn="base">
                  <a:spcBef>
                    <a:spcPct val="0"/>
                  </a:spcBef>
                  <a:spcAft>
                    <a:spcPct val="0"/>
                  </a:spcAft>
                </a:pPr>
                <a:r>
                  <a:rPr lang="en-US" sz="1200" i="1" dirty="0" smtClean="0">
                    <a:solidFill>
                      <a:srgbClr val="000000"/>
                    </a:solidFill>
                  </a:rPr>
                  <a:t>f</a:t>
                </a:r>
                <a:r>
                  <a:rPr lang="en-US" sz="1200" i="1" baseline="-25000" dirty="0" smtClean="0">
                    <a:solidFill>
                      <a:srgbClr val="000000"/>
                    </a:solidFill>
                  </a:rPr>
                  <a:t>1</a:t>
                </a:r>
                <a:r>
                  <a:rPr lang="en-US" sz="1200" dirty="0" smtClean="0">
                    <a:solidFill>
                      <a:srgbClr val="000000"/>
                    </a:solidFill>
                  </a:rPr>
                  <a:t>= focal length</a:t>
                </a:r>
                <a:endParaRPr lang="en-US" sz="1200" dirty="0">
                  <a:solidFill>
                    <a:srgbClr val="000000"/>
                  </a:solidFill>
                </a:endParaRPr>
              </a:p>
            </p:txBody>
          </p:sp>
        </p:grpSp>
      </p:grpSp>
      <p:pic>
        <p:nvPicPr>
          <p:cNvPr id="419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3" descr="Image result for dron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endParaRPr>
          </a:p>
        </p:txBody>
      </p:sp>
      <p:sp>
        <p:nvSpPr>
          <p:cNvPr id="3" name="TextBox 2"/>
          <p:cNvSpPr txBox="1"/>
          <p:nvPr/>
        </p:nvSpPr>
        <p:spPr>
          <a:xfrm>
            <a:off x="827584" y="1430615"/>
            <a:ext cx="4301177" cy="338554"/>
          </a:xfrm>
          <a:prstGeom prst="rect">
            <a:avLst/>
          </a:prstGeom>
          <a:noFill/>
        </p:spPr>
        <p:txBody>
          <a:bodyPr wrap="none" rtlCol="0">
            <a:spAutoFit/>
          </a:bodyPr>
          <a:lstStyle/>
          <a:p>
            <a:pPr fontAlgn="base">
              <a:spcBef>
                <a:spcPct val="0"/>
              </a:spcBef>
              <a:spcAft>
                <a:spcPct val="0"/>
              </a:spcAft>
            </a:pPr>
            <a:r>
              <a:rPr lang="en-US" sz="1600" b="1" dirty="0" smtClean="0">
                <a:solidFill>
                  <a:srgbClr val="000000"/>
                </a:solidFill>
              </a:rPr>
              <a:t>The plane transmission spectrograph (2D)</a:t>
            </a:r>
            <a:endParaRPr lang="en-US" sz="1600" b="1" dirty="0">
              <a:solidFill>
                <a:srgbClr val="000000"/>
              </a:solidFill>
            </a:endParaRPr>
          </a:p>
        </p:txBody>
      </p:sp>
      <p:grpSp>
        <p:nvGrpSpPr>
          <p:cNvPr id="133" name="Group 132"/>
          <p:cNvGrpSpPr/>
          <p:nvPr/>
        </p:nvGrpSpPr>
        <p:grpSpPr>
          <a:xfrm>
            <a:off x="2451393" y="2332089"/>
            <a:ext cx="694421" cy="1375418"/>
            <a:chOff x="2451393" y="2332089"/>
            <a:chExt cx="694421" cy="1375418"/>
          </a:xfrm>
        </p:grpSpPr>
        <p:cxnSp>
          <p:nvCxnSpPr>
            <p:cNvPr id="11" name="Straight Connector 10"/>
            <p:cNvCxnSpPr/>
            <p:nvPr/>
          </p:nvCxnSpPr>
          <p:spPr>
            <a:xfrm>
              <a:off x="2798604" y="3275459"/>
              <a:ext cx="0" cy="432048"/>
            </a:xfrm>
            <a:prstGeom prst="line">
              <a:avLst/>
            </a:prstGeom>
          </p:spPr>
          <p:style>
            <a:lnRef idx="2">
              <a:schemeClr val="accent4"/>
            </a:lnRef>
            <a:fillRef idx="0">
              <a:schemeClr val="accent4"/>
            </a:fillRef>
            <a:effectRef idx="1">
              <a:schemeClr val="accent4"/>
            </a:effectRef>
            <a:fontRef idx="minor">
              <a:schemeClr val="tx1"/>
            </a:fontRef>
          </p:style>
        </p:cxnSp>
        <p:grpSp>
          <p:nvGrpSpPr>
            <p:cNvPr id="132" name="Group 131"/>
            <p:cNvGrpSpPr/>
            <p:nvPr/>
          </p:nvGrpSpPr>
          <p:grpSpPr>
            <a:xfrm>
              <a:off x="2451393" y="2332089"/>
              <a:ext cx="694421" cy="871362"/>
              <a:chOff x="2451393" y="2332089"/>
              <a:chExt cx="694421" cy="871362"/>
            </a:xfrm>
          </p:grpSpPr>
          <p:cxnSp>
            <p:nvCxnSpPr>
              <p:cNvPr id="7" name="Straight Connector 6"/>
              <p:cNvCxnSpPr/>
              <p:nvPr/>
            </p:nvCxnSpPr>
            <p:spPr>
              <a:xfrm>
                <a:off x="2798604" y="2771403"/>
                <a:ext cx="0" cy="432048"/>
              </a:xfrm>
              <a:prstGeom prst="line">
                <a:avLst/>
              </a:prstGeom>
            </p:spPr>
            <p:style>
              <a:lnRef idx="2">
                <a:schemeClr val="accent4"/>
              </a:lnRef>
              <a:fillRef idx="0">
                <a:schemeClr val="accent4"/>
              </a:fillRef>
              <a:effectRef idx="1">
                <a:schemeClr val="accent4"/>
              </a:effectRef>
              <a:fontRef idx="minor">
                <a:schemeClr val="tx1"/>
              </a:fontRef>
            </p:style>
          </p:cxnSp>
          <p:sp>
            <p:nvSpPr>
              <p:cNvPr id="8" name="TextBox 7"/>
              <p:cNvSpPr txBox="1"/>
              <p:nvPr/>
            </p:nvSpPr>
            <p:spPr>
              <a:xfrm>
                <a:off x="2451393" y="2332089"/>
                <a:ext cx="694421"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Pinhole</a:t>
                </a:r>
                <a:endParaRPr lang="en-US" sz="1200" dirty="0">
                  <a:solidFill>
                    <a:srgbClr val="000000"/>
                  </a:solidFill>
                </a:endParaRPr>
              </a:p>
            </p:txBody>
          </p:sp>
        </p:grpSp>
      </p:grpSp>
      <p:grpSp>
        <p:nvGrpSpPr>
          <p:cNvPr id="147" name="Group 146"/>
          <p:cNvGrpSpPr/>
          <p:nvPr/>
        </p:nvGrpSpPr>
        <p:grpSpPr>
          <a:xfrm>
            <a:off x="1315278" y="2773447"/>
            <a:ext cx="2614382" cy="837617"/>
            <a:chOff x="1309546" y="2780928"/>
            <a:chExt cx="2614382" cy="837617"/>
          </a:xfrm>
        </p:grpSpPr>
        <p:grpSp>
          <p:nvGrpSpPr>
            <p:cNvPr id="146" name="Group 145"/>
            <p:cNvGrpSpPr/>
            <p:nvPr/>
          </p:nvGrpSpPr>
          <p:grpSpPr>
            <a:xfrm>
              <a:off x="1309546" y="2780928"/>
              <a:ext cx="2614382" cy="837617"/>
              <a:chOff x="1309546" y="2780928"/>
              <a:chExt cx="2614382" cy="837617"/>
            </a:xfrm>
          </p:grpSpPr>
          <p:grpSp>
            <p:nvGrpSpPr>
              <p:cNvPr id="145" name="Group 144"/>
              <p:cNvGrpSpPr/>
              <p:nvPr/>
            </p:nvGrpSpPr>
            <p:grpSpPr>
              <a:xfrm>
                <a:off x="1309546" y="2780928"/>
                <a:ext cx="2614382" cy="837617"/>
                <a:chOff x="1309546" y="2780928"/>
                <a:chExt cx="2614382" cy="837617"/>
              </a:xfrm>
            </p:grpSpPr>
            <p:cxnSp>
              <p:nvCxnSpPr>
                <p:cNvPr id="15" name="Straight Connector 14"/>
                <p:cNvCxnSpPr/>
                <p:nvPr/>
              </p:nvCxnSpPr>
              <p:spPr>
                <a:xfrm>
                  <a:off x="1331640" y="2780928"/>
                  <a:ext cx="2592288" cy="8376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309546" y="3078484"/>
                  <a:ext cx="2614382" cy="4225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2" name="Group 141"/>
              <p:cNvGrpSpPr/>
              <p:nvPr/>
            </p:nvGrpSpPr>
            <p:grpSpPr>
              <a:xfrm>
                <a:off x="1407328" y="2871985"/>
                <a:ext cx="864097" cy="618927"/>
                <a:chOff x="1407328" y="2862461"/>
                <a:chExt cx="864097" cy="618927"/>
              </a:xfrm>
            </p:grpSpPr>
            <p:cxnSp>
              <p:nvCxnSpPr>
                <p:cNvPr id="28" name="Straight Arrow Connector 27"/>
                <p:cNvCxnSpPr/>
                <p:nvPr/>
              </p:nvCxnSpPr>
              <p:spPr>
                <a:xfrm>
                  <a:off x="1619671" y="2862461"/>
                  <a:ext cx="646767" cy="2160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985" name="Straight Arrow Connector 41984"/>
                <p:cNvCxnSpPr/>
                <p:nvPr/>
              </p:nvCxnSpPr>
              <p:spPr>
                <a:xfrm flipV="1">
                  <a:off x="1407328" y="3332610"/>
                  <a:ext cx="864097" cy="14877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41990" name="TextBox 41989"/>
            <p:cNvSpPr txBox="1"/>
            <p:nvPr/>
          </p:nvSpPr>
          <p:spPr>
            <a:xfrm>
              <a:off x="1383768" y="2947254"/>
              <a:ext cx="526106" cy="461665"/>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Input</a:t>
              </a:r>
            </a:p>
            <a:p>
              <a:pPr fontAlgn="base">
                <a:spcBef>
                  <a:spcPct val="0"/>
                </a:spcBef>
                <a:spcAft>
                  <a:spcPct val="0"/>
                </a:spcAft>
              </a:pPr>
              <a:r>
                <a:rPr lang="en-US" sz="1200" dirty="0" smtClean="0">
                  <a:solidFill>
                    <a:srgbClr val="000000"/>
                  </a:solidFill>
                </a:rPr>
                <a:t>Light</a:t>
              </a:r>
              <a:endParaRPr lang="en-US" sz="1200" dirty="0">
                <a:solidFill>
                  <a:srgbClr val="000000"/>
                </a:solidFill>
              </a:endParaRPr>
            </a:p>
          </p:txBody>
        </p:sp>
      </p:grpSp>
      <p:grpSp>
        <p:nvGrpSpPr>
          <p:cNvPr id="42011" name="Group 42010"/>
          <p:cNvGrpSpPr/>
          <p:nvPr/>
        </p:nvGrpSpPr>
        <p:grpSpPr>
          <a:xfrm>
            <a:off x="3923928" y="3068960"/>
            <a:ext cx="1368152" cy="540060"/>
            <a:chOff x="3923928" y="3068960"/>
            <a:chExt cx="1368152" cy="540060"/>
          </a:xfrm>
        </p:grpSpPr>
        <p:cxnSp>
          <p:nvCxnSpPr>
            <p:cNvPr id="42001" name="Straight Connector 42000"/>
            <p:cNvCxnSpPr/>
            <p:nvPr/>
          </p:nvCxnSpPr>
          <p:spPr>
            <a:xfrm>
              <a:off x="3923928" y="3068960"/>
              <a:ext cx="12241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923928" y="3609020"/>
              <a:ext cx="13681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5146966" y="3068960"/>
            <a:ext cx="1152128" cy="870907"/>
            <a:chOff x="5146966" y="3068960"/>
            <a:chExt cx="1152128" cy="870907"/>
          </a:xfrm>
        </p:grpSpPr>
        <p:grpSp>
          <p:nvGrpSpPr>
            <p:cNvPr id="55" name="Group 54"/>
            <p:cNvGrpSpPr/>
            <p:nvPr/>
          </p:nvGrpSpPr>
          <p:grpSpPr>
            <a:xfrm>
              <a:off x="5146966" y="3068960"/>
              <a:ext cx="1152128" cy="720080"/>
              <a:chOff x="5148064" y="3068960"/>
              <a:chExt cx="1152128" cy="720080"/>
            </a:xfrm>
          </p:grpSpPr>
          <p:cxnSp>
            <p:nvCxnSpPr>
              <p:cNvPr id="76" name="Straight Connector 75"/>
              <p:cNvCxnSpPr/>
              <p:nvPr/>
            </p:nvCxnSpPr>
            <p:spPr>
              <a:xfrm>
                <a:off x="5148064" y="3068960"/>
                <a:ext cx="1152128" cy="20057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292080" y="3609020"/>
                <a:ext cx="936104" cy="18002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5196104" y="3068960"/>
              <a:ext cx="1102990" cy="589337"/>
              <a:chOff x="5197202" y="3068960"/>
              <a:chExt cx="1102990" cy="589337"/>
            </a:xfrm>
          </p:grpSpPr>
          <p:cxnSp>
            <p:nvCxnSpPr>
              <p:cNvPr id="57" name="Straight Connector 56"/>
              <p:cNvCxnSpPr/>
              <p:nvPr/>
            </p:nvCxnSpPr>
            <p:spPr>
              <a:xfrm>
                <a:off x="5197202" y="3068960"/>
                <a:ext cx="1102990" cy="539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24392" y="3604321"/>
                <a:ext cx="903792" cy="539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5146966" y="3068960"/>
              <a:ext cx="1116124" cy="870907"/>
              <a:chOff x="5148064" y="3068960"/>
              <a:chExt cx="1116124" cy="870907"/>
            </a:xfrm>
          </p:grpSpPr>
          <p:cxnSp>
            <p:nvCxnSpPr>
              <p:cNvPr id="61" name="Straight Connector 60"/>
              <p:cNvCxnSpPr/>
              <p:nvPr/>
            </p:nvCxnSpPr>
            <p:spPr>
              <a:xfrm>
                <a:off x="5148064" y="3068960"/>
                <a:ext cx="1116124" cy="3600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362242" y="3630856"/>
                <a:ext cx="828092" cy="3090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 name="Group 5"/>
          <p:cNvGrpSpPr/>
          <p:nvPr/>
        </p:nvGrpSpPr>
        <p:grpSpPr>
          <a:xfrm>
            <a:off x="6207346" y="3127119"/>
            <a:ext cx="1356435" cy="815963"/>
            <a:chOff x="6207346" y="3127119"/>
            <a:chExt cx="1356435" cy="815963"/>
          </a:xfrm>
        </p:grpSpPr>
        <p:cxnSp>
          <p:nvCxnSpPr>
            <p:cNvPr id="96" name="Straight Connector 95"/>
            <p:cNvCxnSpPr/>
            <p:nvPr/>
          </p:nvCxnSpPr>
          <p:spPr>
            <a:xfrm>
              <a:off x="6303641" y="3272752"/>
              <a:ext cx="1260140" cy="42949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207346" y="3127119"/>
              <a:ext cx="1356435" cy="815963"/>
              <a:chOff x="6207346" y="3127119"/>
              <a:chExt cx="1356435" cy="815963"/>
            </a:xfrm>
          </p:grpSpPr>
          <p:cxnSp>
            <p:nvCxnSpPr>
              <p:cNvPr id="114" name="Straight Connector 113"/>
              <p:cNvCxnSpPr/>
              <p:nvPr/>
            </p:nvCxnSpPr>
            <p:spPr>
              <a:xfrm flipV="1">
                <a:off x="6207346" y="3881234"/>
                <a:ext cx="1320431" cy="618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291453" y="3127119"/>
                <a:ext cx="1272328" cy="34795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231633" y="3475077"/>
                <a:ext cx="1332148" cy="186435"/>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231633" y="3702244"/>
                <a:ext cx="1332148" cy="8633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6282873" y="3441127"/>
                <a:ext cx="1244904" cy="4401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38" name="Group 137"/>
          <p:cNvGrpSpPr/>
          <p:nvPr/>
        </p:nvGrpSpPr>
        <p:grpSpPr>
          <a:xfrm>
            <a:off x="7578370" y="3313807"/>
            <a:ext cx="1141185" cy="689123"/>
            <a:chOff x="7566687" y="3306562"/>
            <a:chExt cx="1141185" cy="689123"/>
          </a:xfrm>
        </p:grpSpPr>
        <p:cxnSp>
          <p:nvCxnSpPr>
            <p:cNvPr id="121" name="Straight Connector 120"/>
            <p:cNvCxnSpPr/>
            <p:nvPr/>
          </p:nvCxnSpPr>
          <p:spPr>
            <a:xfrm rot="360865">
              <a:off x="7566687" y="3306562"/>
              <a:ext cx="0" cy="689123"/>
            </a:xfrm>
            <a:prstGeom prst="line">
              <a:avLst/>
            </a:prstGeom>
          </p:spPr>
          <p:style>
            <a:lnRef idx="2">
              <a:schemeClr val="dk1"/>
            </a:lnRef>
            <a:fillRef idx="0">
              <a:schemeClr val="dk1"/>
            </a:fillRef>
            <a:effectRef idx="1">
              <a:schemeClr val="dk1"/>
            </a:effectRef>
            <a:fontRef idx="minor">
              <a:schemeClr val="tx1"/>
            </a:fontRef>
          </p:style>
        </p:cxnSp>
        <p:sp>
          <p:nvSpPr>
            <p:cNvPr id="122" name="TextBox 121"/>
            <p:cNvSpPr txBox="1"/>
            <p:nvPr/>
          </p:nvSpPr>
          <p:spPr>
            <a:xfrm rot="360865">
              <a:off x="7680027" y="3567339"/>
              <a:ext cx="1027845"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Image plane</a:t>
              </a:r>
              <a:endParaRPr lang="en-US" sz="1200" dirty="0">
                <a:solidFill>
                  <a:srgbClr val="000000"/>
                </a:solidFill>
              </a:endParaRPr>
            </a:p>
          </p:txBody>
        </p:sp>
      </p:grpSp>
      <p:grpSp>
        <p:nvGrpSpPr>
          <p:cNvPr id="24" name="Group 23"/>
          <p:cNvGrpSpPr/>
          <p:nvPr/>
        </p:nvGrpSpPr>
        <p:grpSpPr>
          <a:xfrm>
            <a:off x="4712978" y="2251880"/>
            <a:ext cx="706110" cy="1661819"/>
            <a:chOff x="4712978" y="2251880"/>
            <a:chExt cx="706110" cy="1661819"/>
          </a:xfrm>
        </p:grpSpPr>
        <p:cxnSp>
          <p:nvCxnSpPr>
            <p:cNvPr id="12" name="Straight Connector 11"/>
            <p:cNvCxnSpPr/>
            <p:nvPr/>
          </p:nvCxnSpPr>
          <p:spPr>
            <a:xfrm>
              <a:off x="5033176" y="2669121"/>
              <a:ext cx="385912" cy="124457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12978" y="2251880"/>
              <a:ext cx="688009" cy="276999"/>
            </a:xfrm>
            <a:prstGeom prst="rect">
              <a:avLst/>
            </a:prstGeom>
            <a:noFill/>
          </p:spPr>
          <p:txBody>
            <a:bodyPr wrap="none" rtlCol="0">
              <a:spAutoFit/>
            </a:bodyPr>
            <a:lstStyle/>
            <a:p>
              <a:pPr fontAlgn="base">
                <a:spcBef>
                  <a:spcPct val="0"/>
                </a:spcBef>
                <a:spcAft>
                  <a:spcPct val="0"/>
                </a:spcAft>
              </a:pPr>
              <a:r>
                <a:rPr lang="en-US" sz="1200" dirty="0" smtClean="0">
                  <a:solidFill>
                    <a:srgbClr val="000000"/>
                  </a:solidFill>
                </a:rPr>
                <a:t>Grating</a:t>
              </a:r>
              <a:endParaRPr lang="en-US" sz="1200" dirty="0">
                <a:solidFill>
                  <a:srgbClr val="000000"/>
                </a:solidFill>
              </a:endParaRPr>
            </a:p>
          </p:txBody>
        </p:sp>
      </p:grpSp>
      <p:sp>
        <p:nvSpPr>
          <p:cNvPr id="2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42311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0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3" descr="Image result for dron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endParaRPr>
          </a:p>
        </p:txBody>
      </p:sp>
      <p:grpSp>
        <p:nvGrpSpPr>
          <p:cNvPr id="43014" name="Group 43013"/>
          <p:cNvGrpSpPr/>
          <p:nvPr/>
        </p:nvGrpSpPr>
        <p:grpSpPr>
          <a:xfrm>
            <a:off x="896733" y="1763585"/>
            <a:ext cx="7652030" cy="4205608"/>
            <a:chOff x="896733" y="1763585"/>
            <a:chExt cx="7652030" cy="4205608"/>
          </a:xfrm>
        </p:grpSpPr>
        <p:grpSp>
          <p:nvGrpSpPr>
            <p:cNvPr id="18" name="Group 17"/>
            <p:cNvGrpSpPr/>
            <p:nvPr/>
          </p:nvGrpSpPr>
          <p:grpSpPr>
            <a:xfrm>
              <a:off x="896733" y="2082027"/>
              <a:ext cx="5272425" cy="3887166"/>
              <a:chOff x="1234392" y="1615281"/>
              <a:chExt cx="6537904" cy="4826360"/>
            </a:xfrm>
          </p:grpSpPr>
          <p:grpSp>
            <p:nvGrpSpPr>
              <p:cNvPr id="16" name="Group 15"/>
              <p:cNvGrpSpPr/>
              <p:nvPr/>
            </p:nvGrpSpPr>
            <p:grpSpPr>
              <a:xfrm>
                <a:off x="1742770" y="1615281"/>
                <a:ext cx="6029526" cy="4255175"/>
                <a:chOff x="827584" y="1694711"/>
                <a:chExt cx="6029526" cy="4255175"/>
              </a:xfrm>
            </p:grpSpPr>
            <p:pic>
              <p:nvPicPr>
                <p:cNvPr id="430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6470" y="1887049"/>
                  <a:ext cx="5760640" cy="3841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a:off x="827585" y="5940708"/>
                  <a:ext cx="5976663" cy="917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flipH="1" flipV="1">
                  <a:off x="827584" y="1694711"/>
                  <a:ext cx="1" cy="425517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15" name="TextBox 14"/>
              <p:cNvSpPr txBox="1"/>
              <p:nvPr/>
            </p:nvSpPr>
            <p:spPr>
              <a:xfrm>
                <a:off x="3851919" y="6021288"/>
                <a:ext cx="2044286" cy="420353"/>
              </a:xfrm>
              <a:prstGeom prst="rect">
                <a:avLst/>
              </a:prstGeom>
              <a:noFill/>
            </p:spPr>
            <p:txBody>
              <a:bodyPr wrap="none" rtlCol="0">
                <a:spAutoFit/>
              </a:bodyPr>
              <a:lstStyle/>
              <a:p>
                <a:pPr fontAlgn="base">
                  <a:spcBef>
                    <a:spcPct val="0"/>
                  </a:spcBef>
                  <a:spcAft>
                    <a:spcPct val="0"/>
                  </a:spcAft>
                </a:pPr>
                <a:r>
                  <a:rPr lang="en-US" sz="1600" dirty="0" smtClean="0">
                    <a:solidFill>
                      <a:srgbClr val="000000"/>
                    </a:solidFill>
                  </a:rPr>
                  <a:t>Wavelength [px]</a:t>
                </a:r>
                <a:endParaRPr lang="en-US" sz="1600" dirty="0">
                  <a:solidFill>
                    <a:srgbClr val="000000"/>
                  </a:solidFill>
                </a:endParaRPr>
              </a:p>
            </p:txBody>
          </p:sp>
          <p:sp>
            <p:nvSpPr>
              <p:cNvPr id="17" name="TextBox 16"/>
              <p:cNvSpPr txBox="1"/>
              <p:nvPr/>
            </p:nvSpPr>
            <p:spPr>
              <a:xfrm rot="16200000">
                <a:off x="529552" y="3532962"/>
                <a:ext cx="1829494" cy="419813"/>
              </a:xfrm>
              <a:prstGeom prst="rect">
                <a:avLst/>
              </a:prstGeom>
              <a:noFill/>
            </p:spPr>
            <p:txBody>
              <a:bodyPr wrap="none" rtlCol="0">
                <a:spAutoFit/>
              </a:bodyPr>
              <a:lstStyle/>
              <a:p>
                <a:pPr fontAlgn="base">
                  <a:spcBef>
                    <a:spcPct val="0"/>
                  </a:spcBef>
                  <a:spcAft>
                    <a:spcPct val="0"/>
                  </a:spcAft>
                </a:pPr>
                <a:r>
                  <a:rPr lang="en-US" sz="1600" dirty="0" smtClean="0">
                    <a:solidFill>
                      <a:srgbClr val="000000"/>
                    </a:solidFill>
                  </a:rPr>
                  <a:t>Slit height [px]</a:t>
                </a:r>
                <a:endParaRPr lang="en-US" sz="1600" dirty="0">
                  <a:solidFill>
                    <a:srgbClr val="000000"/>
                  </a:solidFill>
                </a:endParaRPr>
              </a:p>
            </p:txBody>
          </p:sp>
        </p:grpSp>
        <p:sp>
          <p:nvSpPr>
            <p:cNvPr id="20" name="Down Arrow 19"/>
            <p:cNvSpPr/>
            <p:nvPr/>
          </p:nvSpPr>
          <p:spPr>
            <a:xfrm>
              <a:off x="2411760" y="2110988"/>
              <a:ext cx="216024" cy="3176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21" name="Down Arrow 20"/>
            <p:cNvSpPr/>
            <p:nvPr/>
          </p:nvSpPr>
          <p:spPr>
            <a:xfrm>
              <a:off x="3821599" y="2132917"/>
              <a:ext cx="216024" cy="3176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23" name="TextBox 22"/>
            <p:cNvSpPr txBox="1"/>
            <p:nvPr/>
          </p:nvSpPr>
          <p:spPr>
            <a:xfrm>
              <a:off x="1946538" y="1763585"/>
              <a:ext cx="1359668" cy="338554"/>
            </a:xfrm>
            <a:prstGeom prst="rect">
              <a:avLst/>
            </a:prstGeom>
            <a:noFill/>
          </p:spPr>
          <p:txBody>
            <a:bodyPr wrap="none" rtlCol="0">
              <a:spAutoFit/>
            </a:bodyPr>
            <a:lstStyle/>
            <a:p>
              <a:pPr fontAlgn="base">
                <a:spcBef>
                  <a:spcPct val="0"/>
                </a:spcBef>
                <a:spcAft>
                  <a:spcPct val="0"/>
                </a:spcAft>
              </a:pPr>
              <a:r>
                <a:rPr lang="en-US" sz="1600" dirty="0" smtClean="0">
                  <a:solidFill>
                    <a:srgbClr val="000000"/>
                  </a:solidFill>
                </a:rPr>
                <a:t>Hg 435.8 nm</a:t>
              </a:r>
              <a:endParaRPr lang="en-US" sz="1600" dirty="0">
                <a:solidFill>
                  <a:srgbClr val="000000"/>
                </a:solidFill>
              </a:endParaRPr>
            </a:p>
          </p:txBody>
        </p:sp>
        <p:sp>
          <p:nvSpPr>
            <p:cNvPr id="24" name="TextBox 23"/>
            <p:cNvSpPr txBox="1"/>
            <p:nvPr/>
          </p:nvSpPr>
          <p:spPr>
            <a:xfrm>
              <a:off x="3425555" y="1763585"/>
              <a:ext cx="1359668" cy="338554"/>
            </a:xfrm>
            <a:prstGeom prst="rect">
              <a:avLst/>
            </a:prstGeom>
            <a:noFill/>
          </p:spPr>
          <p:txBody>
            <a:bodyPr wrap="none" rtlCol="0">
              <a:spAutoFit/>
            </a:bodyPr>
            <a:lstStyle/>
            <a:p>
              <a:pPr fontAlgn="base">
                <a:spcBef>
                  <a:spcPct val="0"/>
                </a:spcBef>
                <a:spcAft>
                  <a:spcPct val="0"/>
                </a:spcAft>
              </a:pPr>
              <a:r>
                <a:rPr lang="en-US" sz="1600" dirty="0" smtClean="0">
                  <a:solidFill>
                    <a:srgbClr val="000000"/>
                  </a:solidFill>
                </a:rPr>
                <a:t>Hg 546.1 nm</a:t>
              </a:r>
              <a:endParaRPr lang="en-US" sz="1600" dirty="0">
                <a:solidFill>
                  <a:srgbClr val="000000"/>
                </a:solidFill>
              </a:endParaRPr>
            </a:p>
          </p:txBody>
        </p:sp>
        <p:cxnSp>
          <p:nvCxnSpPr>
            <p:cNvPr id="28" name="Straight Arrow Connector 27"/>
            <p:cNvCxnSpPr/>
            <p:nvPr/>
          </p:nvCxnSpPr>
          <p:spPr>
            <a:xfrm flipH="1" flipV="1">
              <a:off x="4371206" y="4026768"/>
              <a:ext cx="2232248" cy="86409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9" name="TextBox 28"/>
            <p:cNvSpPr txBox="1"/>
            <p:nvPr/>
          </p:nvSpPr>
          <p:spPr>
            <a:xfrm>
              <a:off x="6732240" y="4869160"/>
              <a:ext cx="1816523" cy="830997"/>
            </a:xfrm>
            <a:prstGeom prst="rect">
              <a:avLst/>
            </a:prstGeom>
            <a:noFill/>
          </p:spPr>
          <p:txBody>
            <a:bodyPr wrap="none" rtlCol="0">
              <a:spAutoFit/>
            </a:bodyPr>
            <a:lstStyle/>
            <a:p>
              <a:pPr fontAlgn="base">
                <a:spcBef>
                  <a:spcPct val="0"/>
                </a:spcBef>
                <a:spcAft>
                  <a:spcPct val="0"/>
                </a:spcAft>
              </a:pPr>
              <a:r>
                <a:rPr lang="en-US" sz="1600" dirty="0" smtClean="0">
                  <a:solidFill>
                    <a:srgbClr val="000000"/>
                  </a:solidFill>
                </a:rPr>
                <a:t>Sodium Doublet</a:t>
              </a:r>
            </a:p>
            <a:p>
              <a:pPr fontAlgn="base">
                <a:spcBef>
                  <a:spcPct val="0"/>
                </a:spcBef>
                <a:spcAft>
                  <a:spcPct val="0"/>
                </a:spcAft>
              </a:pPr>
              <a:r>
                <a:rPr lang="en-US" sz="1600" dirty="0" smtClean="0">
                  <a:solidFill>
                    <a:srgbClr val="000000"/>
                  </a:solidFill>
                </a:rPr>
                <a:t>Na 589/589.6 nm.</a:t>
              </a:r>
            </a:p>
            <a:p>
              <a:pPr fontAlgn="base">
                <a:spcBef>
                  <a:spcPct val="0"/>
                </a:spcBef>
                <a:spcAft>
                  <a:spcPct val="0"/>
                </a:spcAft>
              </a:pPr>
              <a:r>
                <a:rPr lang="en-US" sz="1600" dirty="0" smtClean="0">
                  <a:solidFill>
                    <a:srgbClr val="000000"/>
                  </a:solidFill>
                </a:rPr>
                <a:t>Bandpass ~ 1nm</a:t>
              </a:r>
              <a:endParaRPr lang="en-US" sz="1600" dirty="0">
                <a:solidFill>
                  <a:srgbClr val="000000"/>
                </a:solidFill>
              </a:endParaRPr>
            </a:p>
          </p:txBody>
        </p:sp>
      </p:grpSp>
      <p:graphicFrame>
        <p:nvGraphicFramePr>
          <p:cNvPr id="43013" name="Object 43012"/>
          <p:cNvGraphicFramePr>
            <a:graphicFrameLocks noChangeAspect="1"/>
          </p:cNvGraphicFramePr>
          <p:nvPr>
            <p:extLst>
              <p:ext uri="{D42A27DB-BD31-4B8C-83A1-F6EECF244321}">
                <p14:modId xmlns:p14="http://schemas.microsoft.com/office/powerpoint/2010/main" val="1557314342"/>
              </p:ext>
            </p:extLst>
          </p:nvPr>
        </p:nvGraphicFramePr>
        <p:xfrm>
          <a:off x="1721136" y="6081677"/>
          <a:ext cx="1381248" cy="324864"/>
        </p:xfrm>
        <a:graphic>
          <a:graphicData uri="http://schemas.openxmlformats.org/presentationml/2006/ole">
            <mc:AlternateContent xmlns:mc="http://schemas.openxmlformats.org/markup-compatibility/2006">
              <mc:Choice xmlns:v="urn:schemas-microsoft-com:vml" Requires="v">
                <p:oleObj spid="_x0000_s4115" name="Equation" r:id="rId6" imgW="863280" imgH="203040" progId="Equation.DSMT4">
                  <p:embed/>
                </p:oleObj>
              </mc:Choice>
              <mc:Fallback>
                <p:oleObj name="Equation" r:id="rId6" imgW="863280" imgH="203040" progId="Equation.DSMT4">
                  <p:embed/>
                  <p:pic>
                    <p:nvPicPr>
                      <p:cNvPr id="0" name=""/>
                      <p:cNvPicPr/>
                      <p:nvPr/>
                    </p:nvPicPr>
                    <p:blipFill>
                      <a:blip r:embed="rId7"/>
                      <a:stretch>
                        <a:fillRect/>
                      </a:stretch>
                    </p:blipFill>
                    <p:spPr>
                      <a:xfrm>
                        <a:off x="1721136" y="6081677"/>
                        <a:ext cx="1381248" cy="324864"/>
                      </a:xfrm>
                      <a:prstGeom prst="rect">
                        <a:avLst/>
                      </a:prstGeom>
                    </p:spPr>
                  </p:pic>
                </p:oleObj>
              </mc:Fallback>
            </mc:AlternateContent>
          </a:graphicData>
        </a:graphic>
      </p:graphicFrame>
      <p:sp>
        <p:nvSpPr>
          <p:cNvPr id="43015" name="Right Arrow 43014"/>
          <p:cNvSpPr/>
          <p:nvPr/>
        </p:nvSpPr>
        <p:spPr>
          <a:xfrm>
            <a:off x="3425555" y="6190517"/>
            <a:ext cx="79208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43016" name="TextBox 43015"/>
          <p:cNvSpPr txBox="1"/>
          <p:nvPr/>
        </p:nvSpPr>
        <p:spPr>
          <a:xfrm>
            <a:off x="4360515" y="6113863"/>
            <a:ext cx="2393604" cy="338554"/>
          </a:xfrm>
          <a:prstGeom prst="rect">
            <a:avLst/>
          </a:prstGeom>
          <a:noFill/>
        </p:spPr>
        <p:txBody>
          <a:bodyPr wrap="none" rtlCol="0">
            <a:spAutoFit/>
          </a:bodyPr>
          <a:lstStyle/>
          <a:p>
            <a:pPr fontAlgn="base">
              <a:spcBef>
                <a:spcPct val="0"/>
              </a:spcBef>
              <a:spcAft>
                <a:spcPct val="0"/>
              </a:spcAft>
            </a:pPr>
            <a:r>
              <a:rPr lang="en-US" sz="1600" dirty="0" smtClean="0">
                <a:solidFill>
                  <a:srgbClr val="000000"/>
                </a:solidFill>
              </a:rPr>
              <a:t>Range = [355 – 720 nm]</a:t>
            </a:r>
            <a:endParaRPr lang="en-US" sz="1600" dirty="0">
              <a:solidFill>
                <a:srgbClr val="000000"/>
              </a:solidFill>
            </a:endParaRPr>
          </a:p>
        </p:txBody>
      </p:sp>
      <p:sp>
        <p:nvSpPr>
          <p:cNvPr id="43017" name="TextBox 43016"/>
          <p:cNvSpPr txBox="1"/>
          <p:nvPr/>
        </p:nvSpPr>
        <p:spPr>
          <a:xfrm>
            <a:off x="6300192" y="2236937"/>
            <a:ext cx="2736304" cy="1323439"/>
          </a:xfrm>
          <a:prstGeom prst="rect">
            <a:avLst/>
          </a:prstGeom>
          <a:noFill/>
        </p:spPr>
        <p:txBody>
          <a:bodyPr wrap="square" rtlCol="0">
            <a:spAutoFit/>
          </a:bodyPr>
          <a:lstStyle/>
          <a:p>
            <a:pPr fontAlgn="base">
              <a:spcBef>
                <a:spcPct val="0"/>
              </a:spcBef>
              <a:spcAft>
                <a:spcPct val="0"/>
              </a:spcAft>
            </a:pPr>
            <a:r>
              <a:rPr lang="en-US" sz="1600" b="1" dirty="0" smtClean="0">
                <a:solidFill>
                  <a:srgbClr val="000000"/>
                </a:solidFill>
              </a:rPr>
              <a:t>SOURCE:</a:t>
            </a:r>
          </a:p>
          <a:p>
            <a:pPr fontAlgn="base">
              <a:spcBef>
                <a:spcPct val="0"/>
              </a:spcBef>
              <a:spcAft>
                <a:spcPct val="0"/>
              </a:spcAft>
            </a:pPr>
            <a:r>
              <a:rPr lang="en-US" sz="1600" dirty="0" smtClean="0">
                <a:solidFill>
                  <a:srgbClr val="000000"/>
                </a:solidFill>
              </a:rPr>
              <a:t>White paper illuminated by regular OSRAM low pressure gas discharge tube (office lamp).</a:t>
            </a:r>
            <a:endParaRPr lang="en-US" sz="1600" dirty="0">
              <a:solidFill>
                <a:srgbClr val="000000"/>
              </a:solidFill>
            </a:endParaRPr>
          </a:p>
        </p:txBody>
      </p:sp>
      <p:sp>
        <p:nvSpPr>
          <p:cNvPr id="25" name="TextBox 24"/>
          <p:cNvSpPr txBox="1"/>
          <p:nvPr/>
        </p:nvSpPr>
        <p:spPr>
          <a:xfrm>
            <a:off x="827584" y="1430615"/>
            <a:ext cx="5591082" cy="338554"/>
          </a:xfrm>
          <a:prstGeom prst="rect">
            <a:avLst/>
          </a:prstGeom>
          <a:noFill/>
        </p:spPr>
        <p:txBody>
          <a:bodyPr wrap="none" rtlCol="0">
            <a:spAutoFit/>
          </a:bodyPr>
          <a:lstStyle/>
          <a:p>
            <a:pPr fontAlgn="base">
              <a:spcBef>
                <a:spcPct val="0"/>
              </a:spcBef>
              <a:spcAft>
                <a:spcPct val="0"/>
              </a:spcAft>
            </a:pPr>
            <a:r>
              <a:rPr lang="en-US" sz="1600" b="1" dirty="0" smtClean="0">
                <a:solidFill>
                  <a:srgbClr val="000000"/>
                </a:solidFill>
              </a:rPr>
              <a:t>The spectrogram – We use a slit instead of pinhole (3D)</a:t>
            </a:r>
            <a:endParaRPr lang="en-US" sz="1600" b="1" dirty="0">
              <a:solidFill>
                <a:srgbClr val="000000"/>
              </a:solidFill>
            </a:endParaRPr>
          </a:p>
        </p:txBody>
      </p:sp>
    </p:spTree>
    <p:extLst>
      <p:ext uri="{BB962C8B-B14F-4D97-AF65-F5344CB8AC3E}">
        <p14:creationId xmlns:p14="http://schemas.microsoft.com/office/powerpoint/2010/main" val="3325851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8" name="Rectangle 6"/>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2" name="Rectangle 1"/>
          <p:cNvSpPr/>
          <p:nvPr/>
        </p:nvSpPr>
        <p:spPr>
          <a:xfrm>
            <a:off x="827584" y="1484784"/>
            <a:ext cx="7272808" cy="338554"/>
          </a:xfrm>
          <a:prstGeom prst="rect">
            <a:avLst/>
          </a:prstGeom>
        </p:spPr>
        <p:txBody>
          <a:bodyPr wrap="square">
            <a:spAutoFit/>
          </a:bodyPr>
          <a:lstStyle/>
          <a:p>
            <a:pPr fontAlgn="base">
              <a:spcBef>
                <a:spcPct val="0"/>
              </a:spcBef>
              <a:spcAft>
                <a:spcPct val="0"/>
              </a:spcAft>
            </a:pPr>
            <a:r>
              <a:rPr lang="en-US" sz="1600" b="1" dirty="0" smtClean="0">
                <a:solidFill>
                  <a:srgbClr val="000000"/>
                </a:solidFill>
              </a:rPr>
              <a:t>Miniaturized</a:t>
            </a:r>
            <a:r>
              <a:rPr lang="nb-NO" sz="1600" b="1" dirty="0" smtClean="0">
                <a:solidFill>
                  <a:srgbClr val="000000"/>
                </a:solidFill>
              </a:rPr>
              <a:t> plane </a:t>
            </a:r>
            <a:r>
              <a:rPr lang="en-US" sz="1600" b="1" dirty="0" smtClean="0">
                <a:solidFill>
                  <a:srgbClr val="000000"/>
                </a:solidFill>
              </a:rPr>
              <a:t>transmission</a:t>
            </a:r>
            <a:r>
              <a:rPr lang="nb-NO" sz="1600" b="1" dirty="0" smtClean="0">
                <a:solidFill>
                  <a:srgbClr val="000000"/>
                </a:solidFill>
              </a:rPr>
              <a:t> </a:t>
            </a:r>
            <a:r>
              <a:rPr lang="en-US" sz="1600" b="1" dirty="0" smtClean="0">
                <a:solidFill>
                  <a:srgbClr val="000000"/>
                </a:solidFill>
              </a:rPr>
              <a:t>grating spectrographs NTNU V2 – V5</a:t>
            </a:r>
            <a:endParaRPr lang="en-US" sz="1600" b="1" dirty="0">
              <a:solidFill>
                <a:srgbClr val="000000"/>
              </a:solidFill>
            </a:endParaRPr>
          </a:p>
        </p:txBody>
      </p:sp>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840940" y="1823338"/>
            <a:ext cx="3810000" cy="2857500"/>
          </a:xfrm>
          <a:prstGeom prst="rect">
            <a:avLst/>
          </a:prstGeom>
        </p:spPr>
      </p:pic>
      <p:sp>
        <p:nvSpPr>
          <p:cNvPr id="4" name="Rectangle 3"/>
          <p:cNvSpPr/>
          <p:nvPr/>
        </p:nvSpPr>
        <p:spPr>
          <a:xfrm>
            <a:off x="840940" y="4687756"/>
            <a:ext cx="4019092" cy="1846659"/>
          </a:xfrm>
          <a:prstGeom prst="rect">
            <a:avLst/>
          </a:prstGeom>
        </p:spPr>
        <p:txBody>
          <a:bodyPr wrap="square">
            <a:spAutoFit/>
          </a:bodyPr>
          <a:lstStyle/>
          <a:p>
            <a:pPr algn="just"/>
            <a:r>
              <a:rPr lang="en-US" sz="1600" dirty="0" smtClean="0">
                <a:ea typeface="Times New Roman"/>
                <a:cs typeface="Times New Roman"/>
              </a:rPr>
              <a:t>Optical </a:t>
            </a:r>
            <a:r>
              <a:rPr lang="en-US" sz="1600" dirty="0">
                <a:ea typeface="Times New Roman"/>
                <a:cs typeface="Times New Roman"/>
              </a:rPr>
              <a:t>diagram: (1) front lens, (2) entrance slit, (3) field lens, (4) collimator lens, (5) 600 lines/mm transmission grating, (6) detector lens, (7) exit focus plane. Center detector diffraction angle </a:t>
            </a:r>
            <a:r>
              <a:rPr lang="en-US" sz="1600" dirty="0">
                <a:latin typeface="Symbol"/>
                <a:ea typeface="Times New Roman"/>
                <a:cs typeface="Times New Roman"/>
              </a:rPr>
              <a:t>b </a:t>
            </a:r>
            <a:r>
              <a:rPr lang="en-US" sz="1600" dirty="0">
                <a:latin typeface="Calibri"/>
                <a:ea typeface="Times New Roman"/>
                <a:cs typeface="Times New Roman"/>
              </a:rPr>
              <a:t>= 19.36</a:t>
            </a:r>
            <a:r>
              <a:rPr lang="en-US" sz="1600" baseline="30000" dirty="0">
                <a:latin typeface="Calibri"/>
                <a:ea typeface="Times New Roman"/>
                <a:cs typeface="Times New Roman"/>
              </a:rPr>
              <a:t>o</a:t>
            </a:r>
            <a:r>
              <a:rPr lang="en-US" sz="1600" dirty="0">
                <a:latin typeface="Calibri"/>
                <a:ea typeface="Times New Roman"/>
                <a:cs typeface="Times New Roman"/>
              </a:rPr>
              <a:t> </a:t>
            </a:r>
            <a:r>
              <a:rPr lang="en-US" sz="1600" dirty="0">
                <a:ea typeface="Times New Roman"/>
                <a:cs typeface="Times New Roman"/>
              </a:rPr>
              <a:t>for wavelength </a:t>
            </a:r>
            <a:r>
              <a:rPr lang="en-US" sz="1600" dirty="0">
                <a:latin typeface="Symbol"/>
                <a:ea typeface="Times New Roman"/>
                <a:cs typeface="Times New Roman"/>
              </a:rPr>
              <a:t>l</a:t>
            </a:r>
            <a:r>
              <a:rPr lang="en-US" sz="1600" dirty="0">
                <a:latin typeface="Calibri"/>
                <a:ea typeface="Times New Roman"/>
                <a:cs typeface="Times New Roman"/>
              </a:rPr>
              <a:t> = 552.5</a:t>
            </a:r>
            <a:r>
              <a:rPr lang="en-US" dirty="0">
                <a:latin typeface="Calibri"/>
                <a:ea typeface="Times New Roman"/>
                <a:cs typeface="Times New Roman"/>
              </a:rPr>
              <a:t> </a:t>
            </a:r>
            <a:r>
              <a:rPr lang="en-US" sz="1600" dirty="0">
                <a:ea typeface="Times New Roman"/>
                <a:cs typeface="Times New Roman"/>
              </a:rPr>
              <a:t>nm for first spectral order </a:t>
            </a:r>
            <a:r>
              <a:rPr lang="en-US" sz="1600" dirty="0" smtClean="0">
                <a:ea typeface="Times New Roman"/>
                <a:cs typeface="Times New Roman"/>
              </a:rPr>
              <a:t>(n = 1</a:t>
            </a:r>
            <a:r>
              <a:rPr lang="en-US" sz="1600" dirty="0">
                <a:ea typeface="Times New Roman"/>
                <a:cs typeface="Times New Roman"/>
              </a:rPr>
              <a:t>).</a:t>
            </a:r>
            <a:endParaRPr lang="en-US" sz="1600" dirty="0"/>
          </a:p>
        </p:txBody>
      </p:sp>
      <p:pic>
        <p:nvPicPr>
          <p:cNvPr id="5123" name="Picture 3" descr="T:\YaARCo\MiniSpectrograph\Paper\Figure4.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2940" y="2141218"/>
            <a:ext cx="3312368" cy="248571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412940" y="4728677"/>
            <a:ext cx="3551548" cy="1569660"/>
          </a:xfrm>
          <a:prstGeom prst="rect">
            <a:avLst/>
          </a:prstGeom>
        </p:spPr>
        <p:txBody>
          <a:bodyPr wrap="square">
            <a:spAutoFit/>
          </a:bodyPr>
          <a:lstStyle/>
          <a:p>
            <a:r>
              <a:rPr lang="en-US" sz="1600" dirty="0"/>
              <a:t>Model 2 snap together transmission grating holder:  (1) detector lens, (2) 25×25 mm</a:t>
            </a:r>
            <a:r>
              <a:rPr lang="en-US" sz="1600" baseline="30000" dirty="0"/>
              <a:t>2</a:t>
            </a:r>
            <a:r>
              <a:rPr lang="en-US" sz="1600" dirty="0"/>
              <a:t> square 600 grooves/mm transmission grating, (3) 3D printed grating holder, and (4) Collimator-slit-front-optics assembly.</a:t>
            </a:r>
          </a:p>
        </p:txBody>
      </p:sp>
    </p:spTree>
    <p:extLst>
      <p:ext uri="{BB962C8B-B14F-4D97-AF65-F5344CB8AC3E}">
        <p14:creationId xmlns:p14="http://schemas.microsoft.com/office/powerpoint/2010/main" val="2687181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8" name="Rectangle 6"/>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6146" name="Picture 2" descr="T:\YaARCo\MiniSpectrograph\Paper\Figure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706" y="1482902"/>
            <a:ext cx="6932564" cy="38921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97706" y="5517232"/>
            <a:ext cx="7066682" cy="1077218"/>
          </a:xfrm>
          <a:prstGeom prst="rect">
            <a:avLst/>
          </a:prstGeom>
        </p:spPr>
        <p:txBody>
          <a:bodyPr wrap="square">
            <a:spAutoFit/>
          </a:bodyPr>
          <a:lstStyle/>
          <a:p>
            <a:pPr algn="just"/>
            <a:r>
              <a:rPr lang="en-US" sz="1600" dirty="0"/>
              <a:t>Exploded view of Hyper Spectral Imager (HSI) components: (1) front lens, (2) lock nut, (3) air slit, (4) field lens, (5) three thin lens mounts, (6) focus tube, (7) collimator lens, (8) transmission grating, (9) detector lens, (10) focus spacers, and (11) C-mount lens adapter.</a:t>
            </a:r>
          </a:p>
        </p:txBody>
      </p:sp>
    </p:spTree>
    <p:extLst>
      <p:ext uri="{BB962C8B-B14F-4D97-AF65-F5344CB8AC3E}">
        <p14:creationId xmlns:p14="http://schemas.microsoft.com/office/powerpoint/2010/main" val="1972164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3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8" name="Rectangle 6"/>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7170" name="Picture 2" descr="T:\YaARCo\MiniSpectrograph\Paper\Figure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946" y="1370013"/>
            <a:ext cx="8128701" cy="37444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86615" y="5013176"/>
            <a:ext cx="8183358" cy="1569660"/>
          </a:xfrm>
          <a:prstGeom prst="rect">
            <a:avLst/>
          </a:prstGeom>
        </p:spPr>
        <p:txBody>
          <a:bodyPr wrap="square">
            <a:spAutoFit/>
          </a:bodyPr>
          <a:lstStyle/>
          <a:p>
            <a:r>
              <a:rPr lang="en-US" sz="1600" dirty="0"/>
              <a:t>A 3D view of transmission grating holders using the Tinkercad program from the company Autodesk Inc.. Panel (A) Model 1: (1) 19.36</a:t>
            </a:r>
            <a:r>
              <a:rPr lang="en-US" sz="1600" baseline="30000" dirty="0"/>
              <a:t>o </a:t>
            </a:r>
            <a:r>
              <a:rPr lang="en-US" sz="1600" dirty="0"/>
              <a:t>wedge, (2) square 12.5×12.5 mm</a:t>
            </a:r>
            <a:r>
              <a:rPr lang="en-US" sz="1600" baseline="30000" dirty="0"/>
              <a:t>2</a:t>
            </a:r>
            <a:r>
              <a:rPr lang="en-US" sz="1600" dirty="0"/>
              <a:t> mount chamber for a 600 grooves/mm transmission grating, (3) 12 mm diameter hole for the Collimator-slit-front-optics assembly, and (4) cylindrical 25 mm diameter detector lens holder. Panel (B) Model 2: (1) 25×25 mm</a:t>
            </a:r>
            <a:r>
              <a:rPr lang="en-US" sz="1600" baseline="30000" dirty="0"/>
              <a:t>2</a:t>
            </a:r>
            <a:r>
              <a:rPr lang="en-US" sz="1600" dirty="0"/>
              <a:t> square grating holder, (2) detector lens holder, (3) straight through mount holes, and (4) Collimator-slit-front-optics assembly holder.</a:t>
            </a:r>
          </a:p>
        </p:txBody>
      </p:sp>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29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7391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712</TotalTime>
  <Words>1703</Words>
  <Application>Microsoft Office PowerPoint</Application>
  <PresentationFormat>On-screen Show (4:3)</PresentationFormat>
  <Paragraphs>186</Paragraphs>
  <Slides>24</Slides>
  <Notes>0</Notes>
  <HiddenSlides>0</HiddenSlides>
  <MMClips>0</MMClips>
  <ScaleCrop>false</ScaleCrop>
  <HeadingPairs>
    <vt:vector size="6" baseType="variant">
      <vt:variant>
        <vt:lpstr>Theme</vt:lpstr>
      </vt:variant>
      <vt:variant>
        <vt:i4>9</vt:i4>
      </vt:variant>
      <vt:variant>
        <vt:lpstr>Embedded OLE Servers</vt:lpstr>
      </vt:variant>
      <vt:variant>
        <vt:i4>2</vt:i4>
      </vt:variant>
      <vt:variant>
        <vt:lpstr>Slide Titles</vt:lpstr>
      </vt:variant>
      <vt:variant>
        <vt:i4>24</vt:i4>
      </vt:variant>
    </vt:vector>
  </HeadingPairs>
  <TitlesOfParts>
    <vt:vector size="35" baseType="lpstr">
      <vt:lpstr>Default Design</vt:lpstr>
      <vt:lpstr>1_Default Design</vt:lpstr>
      <vt:lpstr>2_Default Design</vt:lpstr>
      <vt:lpstr>3_Default Design</vt:lpstr>
      <vt:lpstr>4_Default Design</vt:lpstr>
      <vt:lpstr>5_Default Design</vt:lpstr>
      <vt:lpstr>6_Default Design</vt:lpstr>
      <vt:lpstr>7_Default Design</vt:lpstr>
      <vt:lpstr>Office-tema</vt:lpstr>
      <vt:lpstr>Equation</vt:lpstr>
      <vt:lpstr>Bitmap Image</vt:lpstr>
      <vt:lpstr>BASIC HYPER SPECTRAL IMAGING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Spectrometers - Spectrographs @ KHO</vt:lpstr>
      <vt:lpstr>PowerPoint Presentation</vt:lpstr>
      <vt:lpstr>PowerPoint Presentation</vt:lpstr>
      <vt:lpstr>PowerPoint Presentation</vt:lpstr>
      <vt:lpstr>PowerPoint Presentation</vt:lpstr>
      <vt:lpstr>PowerPoint Presentation</vt:lpstr>
      <vt:lpstr>PowerPoint Presentation</vt:lpstr>
    </vt:vector>
  </TitlesOfParts>
  <Company>UNIS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HYPER SPECTRAL IMAGING</dc:title>
  <dc:creator>Fred Sigernes</dc:creator>
  <cp:lastModifiedBy>Fred Sigernes</cp:lastModifiedBy>
  <cp:revision>73</cp:revision>
  <dcterms:created xsi:type="dcterms:W3CDTF">2018-08-08T08:21:38Z</dcterms:created>
  <dcterms:modified xsi:type="dcterms:W3CDTF">2018-09-17T12:24:51Z</dcterms:modified>
</cp:coreProperties>
</file>