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7" r:id="rId2"/>
    <p:sldId id="258" r:id="rId3"/>
    <p:sldId id="260" r:id="rId4"/>
    <p:sldId id="259" r:id="rId5"/>
    <p:sldId id="261" r:id="rId6"/>
    <p:sldId id="262" r:id="rId7"/>
    <p:sldId id="263" r:id="rId8"/>
    <p:sldId id="264" r:id="rId9"/>
    <p:sldId id="265" r:id="rId10"/>
    <p:sldId id="266" r:id="rId11"/>
    <p:sldId id="267" r:id="rId12"/>
    <p:sldId id="268" r:id="rId13"/>
    <p:sldId id="269" r:id="rId14"/>
    <p:sldId id="270" r:id="rId1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26" d="100"/>
          <a:sy n="126" d="100"/>
        </p:scale>
        <p:origin x="-1194" y="-10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685800" y="2130425"/>
            <a:ext cx="7772400" cy="1470025"/>
          </a:xfrm>
        </p:spPr>
        <p:txBody>
          <a:bodyPr/>
          <a:lstStyle/>
          <a:p>
            <a:r>
              <a:rPr lang="nb-NO" smtClean="0"/>
              <a:t>Klikk for å redigere tittelstil</a:t>
            </a:r>
            <a:endParaRPr lang="nb-NO"/>
          </a:p>
        </p:txBody>
      </p:sp>
      <p:sp>
        <p:nvSpPr>
          <p:cNvPr id="3" name="Undertit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b-NO" smtClean="0"/>
              <a:t>Klikk for å redigere undertittelstil i malen</a:t>
            </a:r>
            <a:endParaRPr lang="nb-NO"/>
          </a:p>
        </p:txBody>
      </p:sp>
      <p:sp>
        <p:nvSpPr>
          <p:cNvPr id="4" name="Plassholder for dato 3"/>
          <p:cNvSpPr>
            <a:spLocks noGrp="1"/>
          </p:cNvSpPr>
          <p:nvPr>
            <p:ph type="dt" sz="half" idx="10"/>
          </p:nvPr>
        </p:nvSpPr>
        <p:spPr/>
        <p:txBody>
          <a:bodyPr/>
          <a:lstStyle>
            <a:lvl1pPr>
              <a:defRPr/>
            </a:lvl1pPr>
          </a:lstStyle>
          <a:p>
            <a:pPr>
              <a:defRPr/>
            </a:pPr>
            <a:fld id="{2DC6AAE8-7D84-416E-99F7-396C4B594040}" type="datetimeFigureOut">
              <a:rPr lang="nb-NO">
                <a:solidFill>
                  <a:prstClr val="black">
                    <a:tint val="75000"/>
                  </a:prstClr>
                </a:solidFill>
              </a:rPr>
              <a:pPr>
                <a:defRPr/>
              </a:pPr>
              <a:t>27.08.2015</a:t>
            </a:fld>
            <a:endParaRPr lang="nb-NO">
              <a:solidFill>
                <a:prstClr val="black">
                  <a:tint val="75000"/>
                </a:prstClr>
              </a:solidFill>
            </a:endParaRPr>
          </a:p>
        </p:txBody>
      </p:sp>
      <p:sp>
        <p:nvSpPr>
          <p:cNvPr id="5" name="Plassholder for bunntekst 4"/>
          <p:cNvSpPr>
            <a:spLocks noGrp="1"/>
          </p:cNvSpPr>
          <p:nvPr>
            <p:ph type="ftr" sz="quarter" idx="11"/>
          </p:nvPr>
        </p:nvSpPr>
        <p:spPr/>
        <p:txBody>
          <a:bodyPr/>
          <a:lstStyle>
            <a:lvl1pPr>
              <a:defRPr/>
            </a:lvl1pPr>
          </a:lstStyle>
          <a:p>
            <a:pPr>
              <a:defRPr/>
            </a:pPr>
            <a:endParaRPr lang="nb-NO">
              <a:solidFill>
                <a:prstClr val="black">
                  <a:tint val="75000"/>
                </a:prstClr>
              </a:solidFill>
            </a:endParaRPr>
          </a:p>
        </p:txBody>
      </p:sp>
      <p:sp>
        <p:nvSpPr>
          <p:cNvPr id="6" name="Plassholder for lysbildenummer 5"/>
          <p:cNvSpPr>
            <a:spLocks noGrp="1"/>
          </p:cNvSpPr>
          <p:nvPr>
            <p:ph type="sldNum" sz="quarter" idx="12"/>
          </p:nvPr>
        </p:nvSpPr>
        <p:spPr/>
        <p:txBody>
          <a:bodyPr/>
          <a:lstStyle>
            <a:lvl1pPr>
              <a:defRPr/>
            </a:lvl1pPr>
          </a:lstStyle>
          <a:p>
            <a:pPr>
              <a:defRPr/>
            </a:pPr>
            <a:fld id="{DD76A4A1-F351-4C1E-8E23-591ABD8E4F19}" type="slidenum">
              <a:rPr lang="nb-NO">
                <a:solidFill>
                  <a:prstClr val="black">
                    <a:tint val="75000"/>
                  </a:prstClr>
                </a:solidFill>
              </a:rPr>
              <a:pPr>
                <a:defRPr/>
              </a:pPr>
              <a:t>‹#›</a:t>
            </a:fld>
            <a:endParaRPr lang="nb-NO">
              <a:solidFill>
                <a:prstClr val="black">
                  <a:tint val="75000"/>
                </a:prstClr>
              </a:solidFill>
            </a:endParaRPr>
          </a:p>
        </p:txBody>
      </p:sp>
    </p:spTree>
    <p:extLst>
      <p:ext uri="{BB962C8B-B14F-4D97-AF65-F5344CB8AC3E}">
        <p14:creationId xmlns:p14="http://schemas.microsoft.com/office/powerpoint/2010/main" val="22979011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Plassholder for loddrett tekst 2"/>
          <p:cNvSpPr>
            <a:spLocks noGrp="1"/>
          </p:cNvSpPr>
          <p:nvPr>
            <p:ph type="body" orient="vert" idx="1"/>
          </p:nvPr>
        </p:nvSpPr>
        <p:spPr/>
        <p:txBody>
          <a:bodyPr vert="eaVert"/>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dato 3"/>
          <p:cNvSpPr>
            <a:spLocks noGrp="1"/>
          </p:cNvSpPr>
          <p:nvPr>
            <p:ph type="dt" sz="half" idx="10"/>
          </p:nvPr>
        </p:nvSpPr>
        <p:spPr/>
        <p:txBody>
          <a:bodyPr/>
          <a:lstStyle>
            <a:lvl1pPr>
              <a:defRPr/>
            </a:lvl1pPr>
          </a:lstStyle>
          <a:p>
            <a:pPr>
              <a:defRPr/>
            </a:pPr>
            <a:fld id="{19596836-0BDD-4646-BE14-F7978A9996DA}" type="datetimeFigureOut">
              <a:rPr lang="nb-NO">
                <a:solidFill>
                  <a:prstClr val="black">
                    <a:tint val="75000"/>
                  </a:prstClr>
                </a:solidFill>
              </a:rPr>
              <a:pPr>
                <a:defRPr/>
              </a:pPr>
              <a:t>27.08.2015</a:t>
            </a:fld>
            <a:endParaRPr lang="nb-NO">
              <a:solidFill>
                <a:prstClr val="black">
                  <a:tint val="75000"/>
                </a:prstClr>
              </a:solidFill>
            </a:endParaRPr>
          </a:p>
        </p:txBody>
      </p:sp>
      <p:sp>
        <p:nvSpPr>
          <p:cNvPr id="5" name="Plassholder for bunntekst 4"/>
          <p:cNvSpPr>
            <a:spLocks noGrp="1"/>
          </p:cNvSpPr>
          <p:nvPr>
            <p:ph type="ftr" sz="quarter" idx="11"/>
          </p:nvPr>
        </p:nvSpPr>
        <p:spPr/>
        <p:txBody>
          <a:bodyPr/>
          <a:lstStyle>
            <a:lvl1pPr>
              <a:defRPr/>
            </a:lvl1pPr>
          </a:lstStyle>
          <a:p>
            <a:pPr>
              <a:defRPr/>
            </a:pPr>
            <a:endParaRPr lang="nb-NO">
              <a:solidFill>
                <a:prstClr val="black">
                  <a:tint val="75000"/>
                </a:prstClr>
              </a:solidFill>
            </a:endParaRPr>
          </a:p>
        </p:txBody>
      </p:sp>
      <p:sp>
        <p:nvSpPr>
          <p:cNvPr id="6" name="Plassholder for lysbildenummer 5"/>
          <p:cNvSpPr>
            <a:spLocks noGrp="1"/>
          </p:cNvSpPr>
          <p:nvPr>
            <p:ph type="sldNum" sz="quarter" idx="12"/>
          </p:nvPr>
        </p:nvSpPr>
        <p:spPr/>
        <p:txBody>
          <a:bodyPr/>
          <a:lstStyle>
            <a:lvl1pPr>
              <a:defRPr/>
            </a:lvl1pPr>
          </a:lstStyle>
          <a:p>
            <a:pPr>
              <a:defRPr/>
            </a:pPr>
            <a:fld id="{D75E1C9A-9EDC-4868-9221-A05E5DF267F5}" type="slidenum">
              <a:rPr lang="nb-NO">
                <a:solidFill>
                  <a:prstClr val="black">
                    <a:tint val="75000"/>
                  </a:prstClr>
                </a:solidFill>
              </a:rPr>
              <a:pPr>
                <a:defRPr/>
              </a:pPr>
              <a:t>‹#›</a:t>
            </a:fld>
            <a:endParaRPr lang="nb-NO">
              <a:solidFill>
                <a:prstClr val="black">
                  <a:tint val="75000"/>
                </a:prstClr>
              </a:solidFill>
            </a:endParaRPr>
          </a:p>
        </p:txBody>
      </p:sp>
    </p:spTree>
    <p:extLst>
      <p:ext uri="{BB962C8B-B14F-4D97-AF65-F5344CB8AC3E}">
        <p14:creationId xmlns:p14="http://schemas.microsoft.com/office/powerpoint/2010/main" val="24885934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6629400" y="274638"/>
            <a:ext cx="2057400" cy="5851525"/>
          </a:xfrm>
        </p:spPr>
        <p:txBody>
          <a:bodyPr vert="eaVert"/>
          <a:lstStyle/>
          <a:p>
            <a:r>
              <a:rPr lang="nb-NO" smtClean="0"/>
              <a:t>Klikk for å redigere tittelstil</a:t>
            </a:r>
            <a:endParaRPr lang="nb-NO"/>
          </a:p>
        </p:txBody>
      </p:sp>
      <p:sp>
        <p:nvSpPr>
          <p:cNvPr id="3" name="Plassholder for loddrett tekst 2"/>
          <p:cNvSpPr>
            <a:spLocks noGrp="1"/>
          </p:cNvSpPr>
          <p:nvPr>
            <p:ph type="body" orient="vert" idx="1"/>
          </p:nvPr>
        </p:nvSpPr>
        <p:spPr>
          <a:xfrm>
            <a:off x="457200" y="274638"/>
            <a:ext cx="6019800" cy="5851525"/>
          </a:xfrm>
        </p:spPr>
        <p:txBody>
          <a:bodyPr vert="eaVert"/>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dato 3"/>
          <p:cNvSpPr>
            <a:spLocks noGrp="1"/>
          </p:cNvSpPr>
          <p:nvPr>
            <p:ph type="dt" sz="half" idx="10"/>
          </p:nvPr>
        </p:nvSpPr>
        <p:spPr/>
        <p:txBody>
          <a:bodyPr/>
          <a:lstStyle>
            <a:lvl1pPr>
              <a:defRPr/>
            </a:lvl1pPr>
          </a:lstStyle>
          <a:p>
            <a:pPr>
              <a:defRPr/>
            </a:pPr>
            <a:fld id="{4DE10B51-A337-4567-88D0-B32DF83DE23D}" type="datetimeFigureOut">
              <a:rPr lang="nb-NO">
                <a:solidFill>
                  <a:prstClr val="black">
                    <a:tint val="75000"/>
                  </a:prstClr>
                </a:solidFill>
              </a:rPr>
              <a:pPr>
                <a:defRPr/>
              </a:pPr>
              <a:t>27.08.2015</a:t>
            </a:fld>
            <a:endParaRPr lang="nb-NO">
              <a:solidFill>
                <a:prstClr val="black">
                  <a:tint val="75000"/>
                </a:prstClr>
              </a:solidFill>
            </a:endParaRPr>
          </a:p>
        </p:txBody>
      </p:sp>
      <p:sp>
        <p:nvSpPr>
          <p:cNvPr id="5" name="Plassholder for bunntekst 4"/>
          <p:cNvSpPr>
            <a:spLocks noGrp="1"/>
          </p:cNvSpPr>
          <p:nvPr>
            <p:ph type="ftr" sz="quarter" idx="11"/>
          </p:nvPr>
        </p:nvSpPr>
        <p:spPr/>
        <p:txBody>
          <a:bodyPr/>
          <a:lstStyle>
            <a:lvl1pPr>
              <a:defRPr/>
            </a:lvl1pPr>
          </a:lstStyle>
          <a:p>
            <a:pPr>
              <a:defRPr/>
            </a:pPr>
            <a:endParaRPr lang="nb-NO">
              <a:solidFill>
                <a:prstClr val="black">
                  <a:tint val="75000"/>
                </a:prstClr>
              </a:solidFill>
            </a:endParaRPr>
          </a:p>
        </p:txBody>
      </p:sp>
      <p:sp>
        <p:nvSpPr>
          <p:cNvPr id="6" name="Plassholder for lysbildenummer 5"/>
          <p:cNvSpPr>
            <a:spLocks noGrp="1"/>
          </p:cNvSpPr>
          <p:nvPr>
            <p:ph type="sldNum" sz="quarter" idx="12"/>
          </p:nvPr>
        </p:nvSpPr>
        <p:spPr/>
        <p:txBody>
          <a:bodyPr/>
          <a:lstStyle>
            <a:lvl1pPr>
              <a:defRPr/>
            </a:lvl1pPr>
          </a:lstStyle>
          <a:p>
            <a:pPr>
              <a:defRPr/>
            </a:pPr>
            <a:fld id="{78E5213C-386C-44B1-805C-E1F28679F5B8}" type="slidenum">
              <a:rPr lang="nb-NO">
                <a:solidFill>
                  <a:prstClr val="black">
                    <a:tint val="75000"/>
                  </a:prstClr>
                </a:solidFill>
              </a:rPr>
              <a:pPr>
                <a:defRPr/>
              </a:pPr>
              <a:t>‹#›</a:t>
            </a:fld>
            <a:endParaRPr lang="nb-NO">
              <a:solidFill>
                <a:prstClr val="black">
                  <a:tint val="75000"/>
                </a:prstClr>
              </a:solidFill>
            </a:endParaRPr>
          </a:p>
        </p:txBody>
      </p:sp>
    </p:spTree>
    <p:extLst>
      <p:ext uri="{BB962C8B-B14F-4D97-AF65-F5344CB8AC3E}">
        <p14:creationId xmlns:p14="http://schemas.microsoft.com/office/powerpoint/2010/main" val="399316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Plassholder for innhold 2"/>
          <p:cNvSpPr>
            <a:spLocks noGrp="1"/>
          </p:cNvSpPr>
          <p:nvPr>
            <p:ph idx="1"/>
          </p:nvPr>
        </p:nvSpPr>
        <p:spPr/>
        <p:txBody>
          <a:body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dato 3"/>
          <p:cNvSpPr>
            <a:spLocks noGrp="1"/>
          </p:cNvSpPr>
          <p:nvPr>
            <p:ph type="dt" sz="half" idx="10"/>
          </p:nvPr>
        </p:nvSpPr>
        <p:spPr/>
        <p:txBody>
          <a:bodyPr/>
          <a:lstStyle>
            <a:lvl1pPr>
              <a:defRPr/>
            </a:lvl1pPr>
          </a:lstStyle>
          <a:p>
            <a:pPr>
              <a:defRPr/>
            </a:pPr>
            <a:fld id="{01099FA1-2409-4BFA-A707-38755E55DC46}" type="datetimeFigureOut">
              <a:rPr lang="nb-NO">
                <a:solidFill>
                  <a:prstClr val="black">
                    <a:tint val="75000"/>
                  </a:prstClr>
                </a:solidFill>
              </a:rPr>
              <a:pPr>
                <a:defRPr/>
              </a:pPr>
              <a:t>27.08.2015</a:t>
            </a:fld>
            <a:endParaRPr lang="nb-NO">
              <a:solidFill>
                <a:prstClr val="black">
                  <a:tint val="75000"/>
                </a:prstClr>
              </a:solidFill>
            </a:endParaRPr>
          </a:p>
        </p:txBody>
      </p:sp>
      <p:sp>
        <p:nvSpPr>
          <p:cNvPr id="5" name="Plassholder for bunntekst 4"/>
          <p:cNvSpPr>
            <a:spLocks noGrp="1"/>
          </p:cNvSpPr>
          <p:nvPr>
            <p:ph type="ftr" sz="quarter" idx="11"/>
          </p:nvPr>
        </p:nvSpPr>
        <p:spPr/>
        <p:txBody>
          <a:bodyPr/>
          <a:lstStyle>
            <a:lvl1pPr>
              <a:defRPr/>
            </a:lvl1pPr>
          </a:lstStyle>
          <a:p>
            <a:pPr>
              <a:defRPr/>
            </a:pPr>
            <a:endParaRPr lang="nb-NO">
              <a:solidFill>
                <a:prstClr val="black">
                  <a:tint val="75000"/>
                </a:prstClr>
              </a:solidFill>
            </a:endParaRPr>
          </a:p>
        </p:txBody>
      </p:sp>
      <p:sp>
        <p:nvSpPr>
          <p:cNvPr id="6" name="Plassholder for lysbildenummer 5"/>
          <p:cNvSpPr>
            <a:spLocks noGrp="1"/>
          </p:cNvSpPr>
          <p:nvPr>
            <p:ph type="sldNum" sz="quarter" idx="12"/>
          </p:nvPr>
        </p:nvSpPr>
        <p:spPr/>
        <p:txBody>
          <a:bodyPr/>
          <a:lstStyle>
            <a:lvl1pPr>
              <a:defRPr/>
            </a:lvl1pPr>
          </a:lstStyle>
          <a:p>
            <a:pPr>
              <a:defRPr/>
            </a:pPr>
            <a:fld id="{52B024A2-63F1-4ACC-8832-196B293DD60F}" type="slidenum">
              <a:rPr lang="nb-NO">
                <a:solidFill>
                  <a:prstClr val="black">
                    <a:tint val="75000"/>
                  </a:prstClr>
                </a:solidFill>
              </a:rPr>
              <a:pPr>
                <a:defRPr/>
              </a:pPr>
              <a:t>‹#›</a:t>
            </a:fld>
            <a:endParaRPr lang="nb-NO">
              <a:solidFill>
                <a:prstClr val="black">
                  <a:tint val="75000"/>
                </a:prstClr>
              </a:solidFill>
            </a:endParaRPr>
          </a:p>
        </p:txBody>
      </p:sp>
    </p:spTree>
    <p:extLst>
      <p:ext uri="{BB962C8B-B14F-4D97-AF65-F5344CB8AC3E}">
        <p14:creationId xmlns:p14="http://schemas.microsoft.com/office/powerpoint/2010/main" val="42558631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ndelingsoverskrift">
    <p:spTree>
      <p:nvGrpSpPr>
        <p:cNvPr id="1" name=""/>
        <p:cNvGrpSpPr/>
        <p:nvPr/>
      </p:nvGrpSpPr>
      <p:grpSpPr>
        <a:xfrm>
          <a:off x="0" y="0"/>
          <a:ext cx="0" cy="0"/>
          <a:chOff x="0" y="0"/>
          <a:chExt cx="0" cy="0"/>
        </a:xfrm>
      </p:grpSpPr>
      <p:sp>
        <p:nvSpPr>
          <p:cNvPr id="2" name="Tittel 1"/>
          <p:cNvSpPr>
            <a:spLocks noGrp="1"/>
          </p:cNvSpPr>
          <p:nvPr>
            <p:ph type="title"/>
          </p:nvPr>
        </p:nvSpPr>
        <p:spPr>
          <a:xfrm>
            <a:off x="722313" y="4406900"/>
            <a:ext cx="7772400" cy="1362075"/>
          </a:xfrm>
        </p:spPr>
        <p:txBody>
          <a:bodyPr anchor="t"/>
          <a:lstStyle>
            <a:lvl1pPr algn="l">
              <a:defRPr sz="4000" b="1" cap="all"/>
            </a:lvl1pPr>
          </a:lstStyle>
          <a:p>
            <a:r>
              <a:rPr lang="nb-NO" smtClean="0"/>
              <a:t>Klikk for å redigere tittelstil</a:t>
            </a:r>
            <a:endParaRPr lang="nb-NO"/>
          </a:p>
        </p:txBody>
      </p:sp>
      <p:sp>
        <p:nvSpPr>
          <p:cNvPr id="3" name="Plassholder for teks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b-NO" smtClean="0"/>
              <a:t>Klikk for å redigere tekststiler i malen</a:t>
            </a:r>
          </a:p>
        </p:txBody>
      </p:sp>
      <p:sp>
        <p:nvSpPr>
          <p:cNvPr id="4" name="Plassholder for dato 3"/>
          <p:cNvSpPr>
            <a:spLocks noGrp="1"/>
          </p:cNvSpPr>
          <p:nvPr>
            <p:ph type="dt" sz="half" idx="10"/>
          </p:nvPr>
        </p:nvSpPr>
        <p:spPr/>
        <p:txBody>
          <a:bodyPr/>
          <a:lstStyle>
            <a:lvl1pPr>
              <a:defRPr/>
            </a:lvl1pPr>
          </a:lstStyle>
          <a:p>
            <a:pPr>
              <a:defRPr/>
            </a:pPr>
            <a:fld id="{5ADA6EDC-7174-41E0-9E1E-682FA33BD128}" type="datetimeFigureOut">
              <a:rPr lang="nb-NO">
                <a:solidFill>
                  <a:prstClr val="black">
                    <a:tint val="75000"/>
                  </a:prstClr>
                </a:solidFill>
              </a:rPr>
              <a:pPr>
                <a:defRPr/>
              </a:pPr>
              <a:t>27.08.2015</a:t>
            </a:fld>
            <a:endParaRPr lang="nb-NO">
              <a:solidFill>
                <a:prstClr val="black">
                  <a:tint val="75000"/>
                </a:prstClr>
              </a:solidFill>
            </a:endParaRPr>
          </a:p>
        </p:txBody>
      </p:sp>
      <p:sp>
        <p:nvSpPr>
          <p:cNvPr id="5" name="Plassholder for bunntekst 4"/>
          <p:cNvSpPr>
            <a:spLocks noGrp="1"/>
          </p:cNvSpPr>
          <p:nvPr>
            <p:ph type="ftr" sz="quarter" idx="11"/>
          </p:nvPr>
        </p:nvSpPr>
        <p:spPr/>
        <p:txBody>
          <a:bodyPr/>
          <a:lstStyle>
            <a:lvl1pPr>
              <a:defRPr/>
            </a:lvl1pPr>
          </a:lstStyle>
          <a:p>
            <a:pPr>
              <a:defRPr/>
            </a:pPr>
            <a:endParaRPr lang="nb-NO">
              <a:solidFill>
                <a:prstClr val="black">
                  <a:tint val="75000"/>
                </a:prstClr>
              </a:solidFill>
            </a:endParaRPr>
          </a:p>
        </p:txBody>
      </p:sp>
      <p:sp>
        <p:nvSpPr>
          <p:cNvPr id="6" name="Plassholder for lysbildenummer 5"/>
          <p:cNvSpPr>
            <a:spLocks noGrp="1"/>
          </p:cNvSpPr>
          <p:nvPr>
            <p:ph type="sldNum" sz="quarter" idx="12"/>
          </p:nvPr>
        </p:nvSpPr>
        <p:spPr/>
        <p:txBody>
          <a:bodyPr/>
          <a:lstStyle>
            <a:lvl1pPr>
              <a:defRPr/>
            </a:lvl1pPr>
          </a:lstStyle>
          <a:p>
            <a:pPr>
              <a:defRPr/>
            </a:pPr>
            <a:fld id="{BCB46223-B832-481C-82FB-BED16323E359}" type="slidenum">
              <a:rPr lang="nb-NO">
                <a:solidFill>
                  <a:prstClr val="black">
                    <a:tint val="75000"/>
                  </a:prstClr>
                </a:solidFill>
              </a:rPr>
              <a:pPr>
                <a:defRPr/>
              </a:pPr>
              <a:t>‹#›</a:t>
            </a:fld>
            <a:endParaRPr lang="nb-NO">
              <a:solidFill>
                <a:prstClr val="black">
                  <a:tint val="75000"/>
                </a:prstClr>
              </a:solidFill>
            </a:endParaRPr>
          </a:p>
        </p:txBody>
      </p:sp>
    </p:spTree>
    <p:extLst>
      <p:ext uri="{BB962C8B-B14F-4D97-AF65-F5344CB8AC3E}">
        <p14:creationId xmlns:p14="http://schemas.microsoft.com/office/powerpoint/2010/main" val="23089403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Plassholder for innhol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innhol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5" name="Plassholder for dato 3"/>
          <p:cNvSpPr>
            <a:spLocks noGrp="1"/>
          </p:cNvSpPr>
          <p:nvPr>
            <p:ph type="dt" sz="half" idx="10"/>
          </p:nvPr>
        </p:nvSpPr>
        <p:spPr/>
        <p:txBody>
          <a:bodyPr/>
          <a:lstStyle>
            <a:lvl1pPr>
              <a:defRPr/>
            </a:lvl1pPr>
          </a:lstStyle>
          <a:p>
            <a:pPr>
              <a:defRPr/>
            </a:pPr>
            <a:fld id="{13FEF4C3-6158-452C-B0E8-62660E8B4E6C}" type="datetimeFigureOut">
              <a:rPr lang="nb-NO">
                <a:solidFill>
                  <a:prstClr val="black">
                    <a:tint val="75000"/>
                  </a:prstClr>
                </a:solidFill>
              </a:rPr>
              <a:pPr>
                <a:defRPr/>
              </a:pPr>
              <a:t>27.08.2015</a:t>
            </a:fld>
            <a:endParaRPr lang="nb-NO">
              <a:solidFill>
                <a:prstClr val="black">
                  <a:tint val="75000"/>
                </a:prstClr>
              </a:solidFill>
            </a:endParaRPr>
          </a:p>
        </p:txBody>
      </p:sp>
      <p:sp>
        <p:nvSpPr>
          <p:cNvPr id="6" name="Plassholder for bunntekst 4"/>
          <p:cNvSpPr>
            <a:spLocks noGrp="1"/>
          </p:cNvSpPr>
          <p:nvPr>
            <p:ph type="ftr" sz="quarter" idx="11"/>
          </p:nvPr>
        </p:nvSpPr>
        <p:spPr/>
        <p:txBody>
          <a:bodyPr/>
          <a:lstStyle>
            <a:lvl1pPr>
              <a:defRPr/>
            </a:lvl1pPr>
          </a:lstStyle>
          <a:p>
            <a:pPr>
              <a:defRPr/>
            </a:pPr>
            <a:endParaRPr lang="nb-NO">
              <a:solidFill>
                <a:prstClr val="black">
                  <a:tint val="75000"/>
                </a:prstClr>
              </a:solidFill>
            </a:endParaRPr>
          </a:p>
        </p:txBody>
      </p:sp>
      <p:sp>
        <p:nvSpPr>
          <p:cNvPr id="7" name="Plassholder for lysbildenummer 5"/>
          <p:cNvSpPr>
            <a:spLocks noGrp="1"/>
          </p:cNvSpPr>
          <p:nvPr>
            <p:ph type="sldNum" sz="quarter" idx="12"/>
          </p:nvPr>
        </p:nvSpPr>
        <p:spPr/>
        <p:txBody>
          <a:bodyPr/>
          <a:lstStyle>
            <a:lvl1pPr>
              <a:defRPr/>
            </a:lvl1pPr>
          </a:lstStyle>
          <a:p>
            <a:pPr>
              <a:defRPr/>
            </a:pPr>
            <a:fld id="{890EDB55-2EF5-4012-A7D7-DA4F3252533D}" type="slidenum">
              <a:rPr lang="nb-NO">
                <a:solidFill>
                  <a:prstClr val="black">
                    <a:tint val="75000"/>
                  </a:prstClr>
                </a:solidFill>
              </a:rPr>
              <a:pPr>
                <a:defRPr/>
              </a:pPr>
              <a:t>‹#›</a:t>
            </a:fld>
            <a:endParaRPr lang="nb-NO">
              <a:solidFill>
                <a:prstClr val="black">
                  <a:tint val="75000"/>
                </a:prstClr>
              </a:solidFill>
            </a:endParaRPr>
          </a:p>
        </p:txBody>
      </p:sp>
    </p:spTree>
    <p:extLst>
      <p:ext uri="{BB962C8B-B14F-4D97-AF65-F5344CB8AC3E}">
        <p14:creationId xmlns:p14="http://schemas.microsoft.com/office/powerpoint/2010/main" val="31852560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lvl1pPr>
              <a:defRPr/>
            </a:lvl1pPr>
          </a:lstStyle>
          <a:p>
            <a:r>
              <a:rPr lang="nb-NO" smtClean="0"/>
              <a:t>Klikk for å redigere tittelstil</a:t>
            </a:r>
            <a:endParaRPr lang="nb-NO"/>
          </a:p>
        </p:txBody>
      </p:sp>
      <p:sp>
        <p:nvSpPr>
          <p:cNvPr id="3" name="Plassholder f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smtClean="0"/>
              <a:t>Klikk for å redigere tekststiler i malen</a:t>
            </a:r>
          </a:p>
        </p:txBody>
      </p:sp>
      <p:sp>
        <p:nvSpPr>
          <p:cNvPr id="4" name="Plassholder for innhol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5" name="Plassholder for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smtClean="0"/>
              <a:t>Klikk for å redigere tekststiler i malen</a:t>
            </a:r>
          </a:p>
        </p:txBody>
      </p:sp>
      <p:sp>
        <p:nvSpPr>
          <p:cNvPr id="6" name="Plassholder for innhol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7" name="Plassholder for dato 3"/>
          <p:cNvSpPr>
            <a:spLocks noGrp="1"/>
          </p:cNvSpPr>
          <p:nvPr>
            <p:ph type="dt" sz="half" idx="10"/>
          </p:nvPr>
        </p:nvSpPr>
        <p:spPr/>
        <p:txBody>
          <a:bodyPr/>
          <a:lstStyle>
            <a:lvl1pPr>
              <a:defRPr/>
            </a:lvl1pPr>
          </a:lstStyle>
          <a:p>
            <a:pPr>
              <a:defRPr/>
            </a:pPr>
            <a:fld id="{980E1024-A8F9-48E0-9776-F188D55A407F}" type="datetimeFigureOut">
              <a:rPr lang="nb-NO">
                <a:solidFill>
                  <a:prstClr val="black">
                    <a:tint val="75000"/>
                  </a:prstClr>
                </a:solidFill>
              </a:rPr>
              <a:pPr>
                <a:defRPr/>
              </a:pPr>
              <a:t>27.08.2015</a:t>
            </a:fld>
            <a:endParaRPr lang="nb-NO">
              <a:solidFill>
                <a:prstClr val="black">
                  <a:tint val="75000"/>
                </a:prstClr>
              </a:solidFill>
            </a:endParaRPr>
          </a:p>
        </p:txBody>
      </p:sp>
      <p:sp>
        <p:nvSpPr>
          <p:cNvPr id="8" name="Plassholder for bunntekst 4"/>
          <p:cNvSpPr>
            <a:spLocks noGrp="1"/>
          </p:cNvSpPr>
          <p:nvPr>
            <p:ph type="ftr" sz="quarter" idx="11"/>
          </p:nvPr>
        </p:nvSpPr>
        <p:spPr/>
        <p:txBody>
          <a:bodyPr/>
          <a:lstStyle>
            <a:lvl1pPr>
              <a:defRPr/>
            </a:lvl1pPr>
          </a:lstStyle>
          <a:p>
            <a:pPr>
              <a:defRPr/>
            </a:pPr>
            <a:endParaRPr lang="nb-NO">
              <a:solidFill>
                <a:prstClr val="black">
                  <a:tint val="75000"/>
                </a:prstClr>
              </a:solidFill>
            </a:endParaRPr>
          </a:p>
        </p:txBody>
      </p:sp>
      <p:sp>
        <p:nvSpPr>
          <p:cNvPr id="9" name="Plassholder for lysbildenummer 5"/>
          <p:cNvSpPr>
            <a:spLocks noGrp="1"/>
          </p:cNvSpPr>
          <p:nvPr>
            <p:ph type="sldNum" sz="quarter" idx="12"/>
          </p:nvPr>
        </p:nvSpPr>
        <p:spPr/>
        <p:txBody>
          <a:bodyPr/>
          <a:lstStyle>
            <a:lvl1pPr>
              <a:defRPr/>
            </a:lvl1pPr>
          </a:lstStyle>
          <a:p>
            <a:pPr>
              <a:defRPr/>
            </a:pPr>
            <a:fld id="{47102EFC-56B5-4938-9931-DFB63D6FDF7B}" type="slidenum">
              <a:rPr lang="nb-NO">
                <a:solidFill>
                  <a:prstClr val="black">
                    <a:tint val="75000"/>
                  </a:prstClr>
                </a:solidFill>
              </a:rPr>
              <a:pPr>
                <a:defRPr/>
              </a:pPr>
              <a:t>‹#›</a:t>
            </a:fld>
            <a:endParaRPr lang="nb-NO">
              <a:solidFill>
                <a:prstClr val="black">
                  <a:tint val="75000"/>
                </a:prstClr>
              </a:solidFill>
            </a:endParaRPr>
          </a:p>
        </p:txBody>
      </p:sp>
    </p:spTree>
    <p:extLst>
      <p:ext uri="{BB962C8B-B14F-4D97-AF65-F5344CB8AC3E}">
        <p14:creationId xmlns:p14="http://schemas.microsoft.com/office/powerpoint/2010/main" val="17467369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Plassholder for dato 3"/>
          <p:cNvSpPr>
            <a:spLocks noGrp="1"/>
          </p:cNvSpPr>
          <p:nvPr>
            <p:ph type="dt" sz="half" idx="10"/>
          </p:nvPr>
        </p:nvSpPr>
        <p:spPr/>
        <p:txBody>
          <a:bodyPr/>
          <a:lstStyle>
            <a:lvl1pPr>
              <a:defRPr/>
            </a:lvl1pPr>
          </a:lstStyle>
          <a:p>
            <a:pPr>
              <a:defRPr/>
            </a:pPr>
            <a:fld id="{F31BF078-4E65-470C-A274-009552B6E974}" type="datetimeFigureOut">
              <a:rPr lang="nb-NO">
                <a:solidFill>
                  <a:prstClr val="black">
                    <a:tint val="75000"/>
                  </a:prstClr>
                </a:solidFill>
              </a:rPr>
              <a:pPr>
                <a:defRPr/>
              </a:pPr>
              <a:t>27.08.2015</a:t>
            </a:fld>
            <a:endParaRPr lang="nb-NO">
              <a:solidFill>
                <a:prstClr val="black">
                  <a:tint val="75000"/>
                </a:prstClr>
              </a:solidFill>
            </a:endParaRPr>
          </a:p>
        </p:txBody>
      </p:sp>
      <p:sp>
        <p:nvSpPr>
          <p:cNvPr id="4" name="Plassholder for bunntekst 4"/>
          <p:cNvSpPr>
            <a:spLocks noGrp="1"/>
          </p:cNvSpPr>
          <p:nvPr>
            <p:ph type="ftr" sz="quarter" idx="11"/>
          </p:nvPr>
        </p:nvSpPr>
        <p:spPr/>
        <p:txBody>
          <a:bodyPr/>
          <a:lstStyle>
            <a:lvl1pPr>
              <a:defRPr/>
            </a:lvl1pPr>
          </a:lstStyle>
          <a:p>
            <a:pPr>
              <a:defRPr/>
            </a:pPr>
            <a:endParaRPr lang="nb-NO">
              <a:solidFill>
                <a:prstClr val="black">
                  <a:tint val="75000"/>
                </a:prstClr>
              </a:solidFill>
            </a:endParaRPr>
          </a:p>
        </p:txBody>
      </p:sp>
      <p:sp>
        <p:nvSpPr>
          <p:cNvPr id="5" name="Plassholder for lysbildenummer 5"/>
          <p:cNvSpPr>
            <a:spLocks noGrp="1"/>
          </p:cNvSpPr>
          <p:nvPr>
            <p:ph type="sldNum" sz="quarter" idx="12"/>
          </p:nvPr>
        </p:nvSpPr>
        <p:spPr/>
        <p:txBody>
          <a:bodyPr/>
          <a:lstStyle>
            <a:lvl1pPr>
              <a:defRPr/>
            </a:lvl1pPr>
          </a:lstStyle>
          <a:p>
            <a:pPr>
              <a:defRPr/>
            </a:pPr>
            <a:fld id="{36270301-2559-4812-860A-93FC303C5DA5}" type="slidenum">
              <a:rPr lang="nb-NO">
                <a:solidFill>
                  <a:prstClr val="black">
                    <a:tint val="75000"/>
                  </a:prstClr>
                </a:solidFill>
              </a:rPr>
              <a:pPr>
                <a:defRPr/>
              </a:pPr>
              <a:t>‹#›</a:t>
            </a:fld>
            <a:endParaRPr lang="nb-NO">
              <a:solidFill>
                <a:prstClr val="black">
                  <a:tint val="75000"/>
                </a:prstClr>
              </a:solidFill>
            </a:endParaRPr>
          </a:p>
        </p:txBody>
      </p:sp>
    </p:spTree>
    <p:extLst>
      <p:ext uri="{BB962C8B-B14F-4D97-AF65-F5344CB8AC3E}">
        <p14:creationId xmlns:p14="http://schemas.microsoft.com/office/powerpoint/2010/main" val="13486708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3"/>
          <p:cNvSpPr>
            <a:spLocks noGrp="1"/>
          </p:cNvSpPr>
          <p:nvPr>
            <p:ph type="dt" sz="half" idx="10"/>
          </p:nvPr>
        </p:nvSpPr>
        <p:spPr/>
        <p:txBody>
          <a:bodyPr/>
          <a:lstStyle>
            <a:lvl1pPr>
              <a:defRPr/>
            </a:lvl1pPr>
          </a:lstStyle>
          <a:p>
            <a:pPr>
              <a:defRPr/>
            </a:pPr>
            <a:fld id="{C333511E-0DB8-4AD1-8C8E-7E52EC75DD13}" type="datetimeFigureOut">
              <a:rPr lang="nb-NO">
                <a:solidFill>
                  <a:prstClr val="black">
                    <a:tint val="75000"/>
                  </a:prstClr>
                </a:solidFill>
              </a:rPr>
              <a:pPr>
                <a:defRPr/>
              </a:pPr>
              <a:t>27.08.2015</a:t>
            </a:fld>
            <a:endParaRPr lang="nb-NO">
              <a:solidFill>
                <a:prstClr val="black">
                  <a:tint val="75000"/>
                </a:prstClr>
              </a:solidFill>
            </a:endParaRPr>
          </a:p>
        </p:txBody>
      </p:sp>
      <p:sp>
        <p:nvSpPr>
          <p:cNvPr id="3" name="Plassholder for bunntekst 4"/>
          <p:cNvSpPr>
            <a:spLocks noGrp="1"/>
          </p:cNvSpPr>
          <p:nvPr>
            <p:ph type="ftr" sz="quarter" idx="11"/>
          </p:nvPr>
        </p:nvSpPr>
        <p:spPr/>
        <p:txBody>
          <a:bodyPr/>
          <a:lstStyle>
            <a:lvl1pPr>
              <a:defRPr/>
            </a:lvl1pPr>
          </a:lstStyle>
          <a:p>
            <a:pPr>
              <a:defRPr/>
            </a:pPr>
            <a:endParaRPr lang="nb-NO">
              <a:solidFill>
                <a:prstClr val="black">
                  <a:tint val="75000"/>
                </a:prstClr>
              </a:solidFill>
            </a:endParaRPr>
          </a:p>
        </p:txBody>
      </p:sp>
      <p:sp>
        <p:nvSpPr>
          <p:cNvPr id="4" name="Plassholder for lysbildenummer 5"/>
          <p:cNvSpPr>
            <a:spLocks noGrp="1"/>
          </p:cNvSpPr>
          <p:nvPr>
            <p:ph type="sldNum" sz="quarter" idx="12"/>
          </p:nvPr>
        </p:nvSpPr>
        <p:spPr/>
        <p:txBody>
          <a:bodyPr/>
          <a:lstStyle>
            <a:lvl1pPr>
              <a:defRPr/>
            </a:lvl1pPr>
          </a:lstStyle>
          <a:p>
            <a:pPr>
              <a:defRPr/>
            </a:pPr>
            <a:fld id="{2EC7764D-C86F-492F-9A3F-B388474B7C4C}" type="slidenum">
              <a:rPr lang="nb-NO">
                <a:solidFill>
                  <a:prstClr val="black">
                    <a:tint val="75000"/>
                  </a:prstClr>
                </a:solidFill>
              </a:rPr>
              <a:pPr>
                <a:defRPr/>
              </a:pPr>
              <a:t>‹#›</a:t>
            </a:fld>
            <a:endParaRPr lang="nb-NO">
              <a:solidFill>
                <a:prstClr val="black">
                  <a:tint val="75000"/>
                </a:prstClr>
              </a:solidFill>
            </a:endParaRPr>
          </a:p>
        </p:txBody>
      </p:sp>
    </p:spTree>
    <p:extLst>
      <p:ext uri="{BB962C8B-B14F-4D97-AF65-F5344CB8AC3E}">
        <p14:creationId xmlns:p14="http://schemas.microsoft.com/office/powerpoint/2010/main" val="14061712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457200" y="273050"/>
            <a:ext cx="3008313" cy="1162050"/>
          </a:xfrm>
        </p:spPr>
        <p:txBody>
          <a:bodyPr anchor="b"/>
          <a:lstStyle>
            <a:lvl1pPr algn="l">
              <a:defRPr sz="2000" b="1"/>
            </a:lvl1pPr>
          </a:lstStyle>
          <a:p>
            <a:r>
              <a:rPr lang="nb-NO" smtClean="0"/>
              <a:t>Klikk for å redigere tittelstil</a:t>
            </a:r>
            <a:endParaRPr lang="nb-NO"/>
          </a:p>
        </p:txBody>
      </p:sp>
      <p:sp>
        <p:nvSpPr>
          <p:cNvPr id="3" name="Plassholder for innhol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smtClean="0"/>
              <a:t>Klikk for å redigere tekststiler i malen</a:t>
            </a:r>
          </a:p>
        </p:txBody>
      </p:sp>
      <p:sp>
        <p:nvSpPr>
          <p:cNvPr id="5" name="Plassholder for dato 3"/>
          <p:cNvSpPr>
            <a:spLocks noGrp="1"/>
          </p:cNvSpPr>
          <p:nvPr>
            <p:ph type="dt" sz="half" idx="10"/>
          </p:nvPr>
        </p:nvSpPr>
        <p:spPr/>
        <p:txBody>
          <a:bodyPr/>
          <a:lstStyle>
            <a:lvl1pPr>
              <a:defRPr/>
            </a:lvl1pPr>
          </a:lstStyle>
          <a:p>
            <a:pPr>
              <a:defRPr/>
            </a:pPr>
            <a:fld id="{BA308C28-F409-4560-8CCF-699E0BB0DF45}" type="datetimeFigureOut">
              <a:rPr lang="nb-NO">
                <a:solidFill>
                  <a:prstClr val="black">
                    <a:tint val="75000"/>
                  </a:prstClr>
                </a:solidFill>
              </a:rPr>
              <a:pPr>
                <a:defRPr/>
              </a:pPr>
              <a:t>27.08.2015</a:t>
            </a:fld>
            <a:endParaRPr lang="nb-NO">
              <a:solidFill>
                <a:prstClr val="black">
                  <a:tint val="75000"/>
                </a:prstClr>
              </a:solidFill>
            </a:endParaRPr>
          </a:p>
        </p:txBody>
      </p:sp>
      <p:sp>
        <p:nvSpPr>
          <p:cNvPr id="6" name="Plassholder for bunntekst 4"/>
          <p:cNvSpPr>
            <a:spLocks noGrp="1"/>
          </p:cNvSpPr>
          <p:nvPr>
            <p:ph type="ftr" sz="quarter" idx="11"/>
          </p:nvPr>
        </p:nvSpPr>
        <p:spPr/>
        <p:txBody>
          <a:bodyPr/>
          <a:lstStyle>
            <a:lvl1pPr>
              <a:defRPr/>
            </a:lvl1pPr>
          </a:lstStyle>
          <a:p>
            <a:pPr>
              <a:defRPr/>
            </a:pPr>
            <a:endParaRPr lang="nb-NO">
              <a:solidFill>
                <a:prstClr val="black">
                  <a:tint val="75000"/>
                </a:prstClr>
              </a:solidFill>
            </a:endParaRPr>
          </a:p>
        </p:txBody>
      </p:sp>
      <p:sp>
        <p:nvSpPr>
          <p:cNvPr id="7" name="Plassholder for lysbildenummer 5"/>
          <p:cNvSpPr>
            <a:spLocks noGrp="1"/>
          </p:cNvSpPr>
          <p:nvPr>
            <p:ph type="sldNum" sz="quarter" idx="12"/>
          </p:nvPr>
        </p:nvSpPr>
        <p:spPr/>
        <p:txBody>
          <a:bodyPr/>
          <a:lstStyle>
            <a:lvl1pPr>
              <a:defRPr/>
            </a:lvl1pPr>
          </a:lstStyle>
          <a:p>
            <a:pPr>
              <a:defRPr/>
            </a:pPr>
            <a:fld id="{25867220-26E5-4EEA-8D9C-8B1FD2DF723C}" type="slidenum">
              <a:rPr lang="nb-NO">
                <a:solidFill>
                  <a:prstClr val="black">
                    <a:tint val="75000"/>
                  </a:prstClr>
                </a:solidFill>
              </a:rPr>
              <a:pPr>
                <a:defRPr/>
              </a:pPr>
              <a:t>‹#›</a:t>
            </a:fld>
            <a:endParaRPr lang="nb-NO">
              <a:solidFill>
                <a:prstClr val="black">
                  <a:tint val="75000"/>
                </a:prstClr>
              </a:solidFill>
            </a:endParaRPr>
          </a:p>
        </p:txBody>
      </p:sp>
    </p:spTree>
    <p:extLst>
      <p:ext uri="{BB962C8B-B14F-4D97-AF65-F5344CB8AC3E}">
        <p14:creationId xmlns:p14="http://schemas.microsoft.com/office/powerpoint/2010/main" val="25764493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1792288" y="4800600"/>
            <a:ext cx="5486400" cy="566738"/>
          </a:xfrm>
        </p:spPr>
        <p:txBody>
          <a:bodyPr anchor="b"/>
          <a:lstStyle>
            <a:lvl1pPr algn="l">
              <a:defRPr sz="2000" b="1"/>
            </a:lvl1pPr>
          </a:lstStyle>
          <a:p>
            <a:r>
              <a:rPr lang="nb-NO" smtClean="0"/>
              <a:t>Klikk for å redigere tittelstil</a:t>
            </a:r>
            <a:endParaRPr lang="nb-NO"/>
          </a:p>
        </p:txBody>
      </p:sp>
      <p:sp>
        <p:nvSpPr>
          <p:cNvPr id="3" name="Plassholder for bild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nb-NO" noProof="0"/>
          </a:p>
        </p:txBody>
      </p:sp>
      <p:sp>
        <p:nvSpPr>
          <p:cNvPr id="4" name="Plassholder f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smtClean="0"/>
              <a:t>Klikk for å redigere tekststiler i malen</a:t>
            </a:r>
          </a:p>
        </p:txBody>
      </p:sp>
      <p:sp>
        <p:nvSpPr>
          <p:cNvPr id="5" name="Plassholder for dato 3"/>
          <p:cNvSpPr>
            <a:spLocks noGrp="1"/>
          </p:cNvSpPr>
          <p:nvPr>
            <p:ph type="dt" sz="half" idx="10"/>
          </p:nvPr>
        </p:nvSpPr>
        <p:spPr/>
        <p:txBody>
          <a:bodyPr/>
          <a:lstStyle>
            <a:lvl1pPr>
              <a:defRPr/>
            </a:lvl1pPr>
          </a:lstStyle>
          <a:p>
            <a:pPr>
              <a:defRPr/>
            </a:pPr>
            <a:fld id="{3277FA54-6FE6-4ABD-9A7F-5E807F5D1A8C}" type="datetimeFigureOut">
              <a:rPr lang="nb-NO">
                <a:solidFill>
                  <a:prstClr val="black">
                    <a:tint val="75000"/>
                  </a:prstClr>
                </a:solidFill>
              </a:rPr>
              <a:pPr>
                <a:defRPr/>
              </a:pPr>
              <a:t>27.08.2015</a:t>
            </a:fld>
            <a:endParaRPr lang="nb-NO">
              <a:solidFill>
                <a:prstClr val="black">
                  <a:tint val="75000"/>
                </a:prstClr>
              </a:solidFill>
            </a:endParaRPr>
          </a:p>
        </p:txBody>
      </p:sp>
      <p:sp>
        <p:nvSpPr>
          <p:cNvPr id="6" name="Plassholder for bunntekst 4"/>
          <p:cNvSpPr>
            <a:spLocks noGrp="1"/>
          </p:cNvSpPr>
          <p:nvPr>
            <p:ph type="ftr" sz="quarter" idx="11"/>
          </p:nvPr>
        </p:nvSpPr>
        <p:spPr/>
        <p:txBody>
          <a:bodyPr/>
          <a:lstStyle>
            <a:lvl1pPr>
              <a:defRPr/>
            </a:lvl1pPr>
          </a:lstStyle>
          <a:p>
            <a:pPr>
              <a:defRPr/>
            </a:pPr>
            <a:endParaRPr lang="nb-NO">
              <a:solidFill>
                <a:prstClr val="black">
                  <a:tint val="75000"/>
                </a:prstClr>
              </a:solidFill>
            </a:endParaRPr>
          </a:p>
        </p:txBody>
      </p:sp>
      <p:sp>
        <p:nvSpPr>
          <p:cNvPr id="7" name="Plassholder for lysbildenummer 5"/>
          <p:cNvSpPr>
            <a:spLocks noGrp="1"/>
          </p:cNvSpPr>
          <p:nvPr>
            <p:ph type="sldNum" sz="quarter" idx="12"/>
          </p:nvPr>
        </p:nvSpPr>
        <p:spPr/>
        <p:txBody>
          <a:bodyPr/>
          <a:lstStyle>
            <a:lvl1pPr>
              <a:defRPr/>
            </a:lvl1pPr>
          </a:lstStyle>
          <a:p>
            <a:pPr>
              <a:defRPr/>
            </a:pPr>
            <a:fld id="{B9E3F59A-1966-4781-884C-D8E904BD02B3}" type="slidenum">
              <a:rPr lang="nb-NO">
                <a:solidFill>
                  <a:prstClr val="black">
                    <a:tint val="75000"/>
                  </a:prstClr>
                </a:solidFill>
              </a:rPr>
              <a:pPr>
                <a:defRPr/>
              </a:pPr>
              <a:t>‹#›</a:t>
            </a:fld>
            <a:endParaRPr lang="nb-NO">
              <a:solidFill>
                <a:prstClr val="black">
                  <a:tint val="75000"/>
                </a:prstClr>
              </a:solidFill>
            </a:endParaRPr>
          </a:p>
        </p:txBody>
      </p:sp>
    </p:spTree>
    <p:extLst>
      <p:ext uri="{BB962C8B-B14F-4D97-AF65-F5344CB8AC3E}">
        <p14:creationId xmlns:p14="http://schemas.microsoft.com/office/powerpoint/2010/main" val="17149748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Plassholder for tittel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nb-NO" smtClean="0"/>
              <a:t>Klikk for å redigere tittelstil</a:t>
            </a:r>
          </a:p>
        </p:txBody>
      </p:sp>
      <p:sp>
        <p:nvSpPr>
          <p:cNvPr id="1027" name="Plassholder for tekst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p>
        </p:txBody>
      </p:sp>
      <p:sp>
        <p:nvSpPr>
          <p:cNvPr id="4" name="Plassholder for dato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C82985BB-E4B0-4FFC-BA1E-C5F428C2EA14}" type="datetimeFigureOut">
              <a:rPr lang="nb-NO">
                <a:solidFill>
                  <a:prstClr val="black">
                    <a:tint val="75000"/>
                  </a:prstClr>
                </a:solidFill>
              </a:rPr>
              <a:pPr>
                <a:defRPr/>
              </a:pPr>
              <a:t>27.08.2015</a:t>
            </a:fld>
            <a:endParaRPr lang="nb-NO">
              <a:solidFill>
                <a:prstClr val="black">
                  <a:tint val="75000"/>
                </a:prstClr>
              </a:solidFill>
            </a:endParaRPr>
          </a:p>
        </p:txBody>
      </p:sp>
      <p:sp>
        <p:nvSpPr>
          <p:cNvPr id="5" name="Plassholder for bunntekst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nb-NO">
              <a:solidFill>
                <a:prstClr val="black">
                  <a:tint val="75000"/>
                </a:prstClr>
              </a:solidFill>
            </a:endParaRPr>
          </a:p>
        </p:txBody>
      </p:sp>
      <p:sp>
        <p:nvSpPr>
          <p:cNvPr id="6" name="Plassholder for lysbilde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18E3A337-D439-4611-9437-D402B9B192D2}" type="slidenum">
              <a:rPr lang="nb-NO">
                <a:solidFill>
                  <a:prstClr val="black">
                    <a:tint val="75000"/>
                  </a:prstClr>
                </a:solidFill>
              </a:rPr>
              <a:pPr>
                <a:defRPr/>
              </a:pPr>
              <a:t>‹#›</a:t>
            </a:fld>
            <a:endParaRPr lang="nb-NO">
              <a:solidFill>
                <a:prstClr val="black">
                  <a:tint val="75000"/>
                </a:prstClr>
              </a:solidFill>
            </a:endParaRPr>
          </a:p>
        </p:txBody>
      </p:sp>
    </p:spTree>
    <p:extLst>
      <p:ext uri="{BB962C8B-B14F-4D97-AF65-F5344CB8AC3E}">
        <p14:creationId xmlns:p14="http://schemas.microsoft.com/office/powerpoint/2010/main" val="35622493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8" Type="http://schemas.openxmlformats.org/officeDocument/2006/relationships/image" Target="../media/image15.emf"/><Relationship Id="rId3" Type="http://schemas.openxmlformats.org/officeDocument/2006/relationships/image" Target="../media/image2.png"/><Relationship Id="rId7" Type="http://schemas.openxmlformats.org/officeDocument/2006/relationships/image" Target="../media/image14.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jpeg"/><Relationship Id="rId10" Type="http://schemas.openxmlformats.org/officeDocument/2006/relationships/image" Target="../media/image17.jpeg"/><Relationship Id="rId4" Type="http://schemas.openxmlformats.org/officeDocument/2006/relationships/image" Target="../media/image3.png"/><Relationship Id="rId9" Type="http://schemas.openxmlformats.org/officeDocument/2006/relationships/image" Target="../media/image16.emf"/></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20.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8" Type="http://schemas.openxmlformats.org/officeDocument/2006/relationships/hyperlink" Target="mailto:dagl@unis.no" TargetMode="External"/><Relationship Id="rId13" Type="http://schemas.openxmlformats.org/officeDocument/2006/relationships/hyperlink" Target="mailto:pale@unis.no" TargetMode="External"/><Relationship Id="rId3" Type="http://schemas.openxmlformats.org/officeDocument/2006/relationships/image" Target="../media/image2.png"/><Relationship Id="rId7" Type="http://schemas.openxmlformats.org/officeDocument/2006/relationships/hyperlink" Target="mailto:noorap@unis.no" TargetMode="External"/><Relationship Id="rId12" Type="http://schemas.openxmlformats.org/officeDocument/2006/relationships/hyperlink" Target="mailto:xiangcai.chen@unis.no" TargetMode="External"/><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hyperlink" Target="mailto:mikkos@unis.no" TargetMode="External"/><Relationship Id="rId11" Type="http://schemas.openxmlformats.org/officeDocument/2006/relationships/hyperlink" Target="mailto:siljeh@unis.no" TargetMode="External"/><Relationship Id="rId5" Type="http://schemas.openxmlformats.org/officeDocument/2006/relationships/hyperlink" Target="mailto:freds@unis.no" TargetMode="External"/><Relationship Id="rId10" Type="http://schemas.openxmlformats.org/officeDocument/2006/relationships/hyperlink" Target="mailto:margitd@unis.no" TargetMode="External"/><Relationship Id="rId4" Type="http://schemas.openxmlformats.org/officeDocument/2006/relationships/image" Target="../media/image3.png"/><Relationship Id="rId9" Type="http://schemas.openxmlformats.org/officeDocument/2006/relationships/hyperlink" Target="mailto:lisab@unis.no" TargetMode="External"/><Relationship Id="rId14" Type="http://schemas.openxmlformats.org/officeDocument/2006/relationships/hyperlink" Target="mailto:tofr@statsbygg.no"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jpe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7.jpe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8.emf"/></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2"/>
          <p:cNvPicPr>
            <a:picLocks noChangeAspect="1" noChangeArrowheads="1"/>
          </p:cNvPicPr>
          <p:nvPr/>
        </p:nvPicPr>
        <p:blipFill>
          <a:blip r:embed="rId2"/>
          <a:srcRect/>
          <a:stretch>
            <a:fillRect/>
          </a:stretch>
        </p:blipFill>
        <p:spPr bwMode="auto">
          <a:xfrm>
            <a:off x="0" y="0"/>
            <a:ext cx="673100" cy="6858000"/>
          </a:xfrm>
          <a:prstGeom prst="rect">
            <a:avLst/>
          </a:prstGeom>
          <a:noFill/>
          <a:ln w="9525">
            <a:noFill/>
            <a:miter lim="800000"/>
            <a:headEnd/>
            <a:tailEnd/>
          </a:ln>
        </p:spPr>
      </p:pic>
      <p:sp>
        <p:nvSpPr>
          <p:cNvPr id="13314" name="Rectangle 3"/>
          <p:cNvSpPr>
            <a:spLocks noGrp="1" noChangeArrowheads="1"/>
          </p:cNvSpPr>
          <p:nvPr>
            <p:ph type="ctrTitle"/>
          </p:nvPr>
        </p:nvSpPr>
        <p:spPr>
          <a:xfrm>
            <a:off x="816780" y="1309305"/>
            <a:ext cx="8174037" cy="1296045"/>
          </a:xfrm>
        </p:spPr>
        <p:txBody>
          <a:bodyPr/>
          <a:lstStyle/>
          <a:p>
            <a:pPr eaLnBrk="1" hangingPunct="1"/>
            <a:r>
              <a:rPr lang="en-US" sz="3200" b="1" dirty="0" smtClean="0">
                <a:latin typeface="Arial" pitchFamily="34" charset="0"/>
                <a:cs typeface="Arial" pitchFamily="34" charset="0"/>
              </a:rPr>
              <a:t>The </a:t>
            </a:r>
            <a:r>
              <a:rPr lang="en-US" sz="3200" b="1" dirty="0">
                <a:latin typeface="Arial" pitchFamily="34" charset="0"/>
                <a:cs typeface="Arial" pitchFamily="34" charset="0"/>
              </a:rPr>
              <a:t>Kjell Henriksen Observatory (KHO) </a:t>
            </a:r>
            <a:r>
              <a:rPr lang="en-US" sz="3200" b="1" dirty="0" smtClean="0">
                <a:latin typeface="Arial" pitchFamily="34" charset="0"/>
                <a:cs typeface="Arial" pitchFamily="34" charset="0"/>
              </a:rPr>
              <a:t>2014 - 2015</a:t>
            </a:r>
            <a:endParaRPr lang="en-US" sz="1800" dirty="0" smtClean="0">
              <a:latin typeface="Arial" panose="020B0604020202020204" pitchFamily="34" charset="0"/>
              <a:cs typeface="Arial" panose="020B0604020202020204" pitchFamily="34" charset="0"/>
            </a:endParaRPr>
          </a:p>
        </p:txBody>
      </p:sp>
      <p:pic>
        <p:nvPicPr>
          <p:cNvPr id="13315" name="Picture 5"/>
          <p:cNvPicPr>
            <a:picLocks noChangeAspect="1" noChangeArrowheads="1"/>
          </p:cNvPicPr>
          <p:nvPr/>
        </p:nvPicPr>
        <p:blipFill>
          <a:blip r:embed="rId3"/>
          <a:srcRect/>
          <a:stretch>
            <a:fillRect/>
          </a:stretch>
        </p:blipFill>
        <p:spPr bwMode="auto">
          <a:xfrm>
            <a:off x="0" y="0"/>
            <a:ext cx="9144000" cy="1293813"/>
          </a:xfrm>
          <a:prstGeom prst="rect">
            <a:avLst/>
          </a:prstGeom>
          <a:noFill/>
          <a:ln w="9525">
            <a:noFill/>
            <a:miter lim="800000"/>
            <a:headEnd/>
            <a:tailEnd/>
          </a:ln>
        </p:spPr>
      </p:pic>
      <p:pic>
        <p:nvPicPr>
          <p:cNvPr id="13316" name="Picture 7" descr="NY_UNIS_logoPNG_transp_bg"/>
          <p:cNvPicPr>
            <a:picLocks noChangeAspect="1" noChangeArrowheads="1"/>
          </p:cNvPicPr>
          <p:nvPr/>
        </p:nvPicPr>
        <p:blipFill>
          <a:blip r:embed="rId4"/>
          <a:srcRect/>
          <a:stretch>
            <a:fillRect/>
          </a:stretch>
        </p:blipFill>
        <p:spPr bwMode="auto">
          <a:xfrm>
            <a:off x="106363" y="1385888"/>
            <a:ext cx="504825" cy="458787"/>
          </a:xfrm>
          <a:prstGeom prst="rect">
            <a:avLst/>
          </a:prstGeom>
          <a:noFill/>
          <a:ln w="9525">
            <a:noFill/>
            <a:miter lim="800000"/>
            <a:headEnd/>
            <a:tailEnd/>
          </a:ln>
        </p:spPr>
      </p:pic>
      <p:sp>
        <p:nvSpPr>
          <p:cNvPr id="13317" name="Rectangle 8"/>
          <p:cNvSpPr>
            <a:spLocks noChangeArrowheads="1"/>
          </p:cNvSpPr>
          <p:nvPr/>
        </p:nvSpPr>
        <p:spPr bwMode="auto">
          <a:xfrm>
            <a:off x="954537" y="2477231"/>
            <a:ext cx="7993062" cy="830997"/>
          </a:xfrm>
          <a:prstGeom prst="rect">
            <a:avLst/>
          </a:prstGeom>
          <a:noFill/>
          <a:ln w="9525">
            <a:noFill/>
            <a:miter lim="800000"/>
            <a:headEnd/>
            <a:tailEnd/>
          </a:ln>
        </p:spPr>
        <p:txBody>
          <a:bodyPr>
            <a:spAutoFit/>
          </a:bodyPr>
          <a:lstStyle/>
          <a:p>
            <a:pPr algn="ctr" fontAlgn="base">
              <a:spcBef>
                <a:spcPct val="0"/>
              </a:spcBef>
              <a:spcAft>
                <a:spcPct val="0"/>
              </a:spcAft>
            </a:pPr>
            <a:r>
              <a:rPr lang="en-US" sz="1600" b="1" dirty="0">
                <a:latin typeface="Arial" panose="020B0604020202020204" pitchFamily="34" charset="0"/>
                <a:cs typeface="Arial" panose="020B0604020202020204" pitchFamily="34" charset="0"/>
              </a:rPr>
              <a:t>Fred Sigernes, Lisa Baddeley, Dag Lorentzen, Margit Dyrland, Silje Eriksen Holmen, Xiangcai Chen, Pål Gunnar Ellingsen, Noora Partamies and </a:t>
            </a:r>
            <a:endParaRPr lang="en-US" sz="1600" b="1" dirty="0" smtClean="0">
              <a:latin typeface="Arial" panose="020B0604020202020204" pitchFamily="34" charset="0"/>
              <a:cs typeface="Arial" panose="020B0604020202020204" pitchFamily="34" charset="0"/>
            </a:endParaRPr>
          </a:p>
          <a:p>
            <a:pPr algn="ctr" fontAlgn="base">
              <a:spcBef>
                <a:spcPct val="0"/>
              </a:spcBef>
              <a:spcAft>
                <a:spcPct val="0"/>
              </a:spcAft>
            </a:pPr>
            <a:r>
              <a:rPr lang="en-US" sz="1600" b="1" dirty="0" smtClean="0">
                <a:latin typeface="Arial" panose="020B0604020202020204" pitchFamily="34" charset="0"/>
                <a:cs typeface="Arial" panose="020B0604020202020204" pitchFamily="34" charset="0"/>
              </a:rPr>
              <a:t>Mikko </a:t>
            </a:r>
            <a:r>
              <a:rPr lang="en-US" sz="1600" b="1" dirty="0">
                <a:latin typeface="Arial" panose="020B0604020202020204" pitchFamily="34" charset="0"/>
                <a:cs typeface="Arial" panose="020B0604020202020204" pitchFamily="34" charset="0"/>
              </a:rPr>
              <a:t>Syrjäsuo</a:t>
            </a:r>
            <a:endParaRPr lang="en-US" sz="1600" baseline="30000" dirty="0">
              <a:solidFill>
                <a:prstClr val="black"/>
              </a:solidFill>
              <a:latin typeface="Arial" panose="020B0604020202020204" pitchFamily="34" charset="0"/>
              <a:cs typeface="Arial" panose="020B0604020202020204" pitchFamily="34" charset="0"/>
            </a:endParaRPr>
          </a:p>
        </p:txBody>
      </p:sp>
      <p:sp>
        <p:nvSpPr>
          <p:cNvPr id="13318" name="Rectangle 9"/>
          <p:cNvSpPr>
            <a:spLocks noChangeArrowheads="1"/>
          </p:cNvSpPr>
          <p:nvPr/>
        </p:nvSpPr>
        <p:spPr bwMode="auto">
          <a:xfrm>
            <a:off x="1439377" y="3429000"/>
            <a:ext cx="7345363" cy="748923"/>
          </a:xfrm>
          <a:prstGeom prst="rect">
            <a:avLst/>
          </a:prstGeom>
          <a:noFill/>
          <a:ln w="9525">
            <a:noFill/>
            <a:miter lim="800000"/>
            <a:headEnd/>
            <a:tailEnd/>
          </a:ln>
        </p:spPr>
        <p:txBody>
          <a:bodyPr>
            <a:spAutoFit/>
          </a:bodyPr>
          <a:lstStyle/>
          <a:p>
            <a:pPr fontAlgn="base">
              <a:spcBef>
                <a:spcPct val="0"/>
              </a:spcBef>
              <a:spcAft>
                <a:spcPct val="0"/>
              </a:spcAft>
            </a:pPr>
            <a:r>
              <a:rPr lang="en-US" sz="1600" dirty="0" smtClean="0">
                <a:solidFill>
                  <a:prstClr val="black"/>
                </a:solidFill>
                <a:latin typeface="Arial" panose="020B0604020202020204" pitchFamily="34" charset="0"/>
                <a:cs typeface="Arial" panose="020B0604020202020204" pitchFamily="34" charset="0"/>
              </a:rPr>
              <a:t>The </a:t>
            </a:r>
            <a:r>
              <a:rPr lang="en-US" sz="1600" dirty="0">
                <a:solidFill>
                  <a:prstClr val="black"/>
                </a:solidFill>
                <a:latin typeface="Arial" panose="020B0604020202020204" pitchFamily="34" charset="0"/>
                <a:cs typeface="Arial" panose="020B0604020202020204" pitchFamily="34" charset="0"/>
              </a:rPr>
              <a:t>University Centre in Svalbard (UNIS), N-9171 Longyearbyen, Norway </a:t>
            </a:r>
            <a:endParaRPr lang="en-US" sz="1600" dirty="0" smtClean="0">
              <a:solidFill>
                <a:prstClr val="black"/>
              </a:solidFill>
              <a:latin typeface="Arial" panose="020B0604020202020204" pitchFamily="34" charset="0"/>
              <a:cs typeface="Arial" panose="020B0604020202020204" pitchFamily="34" charset="0"/>
            </a:endParaRPr>
          </a:p>
          <a:p>
            <a:pPr fontAlgn="base">
              <a:spcBef>
                <a:spcPct val="0"/>
              </a:spcBef>
              <a:spcAft>
                <a:spcPct val="0"/>
              </a:spcAft>
            </a:pPr>
            <a:r>
              <a:rPr lang="en-US" sz="1600" dirty="0">
                <a:latin typeface="Arial" panose="020B0604020202020204" pitchFamily="34" charset="0"/>
                <a:cs typeface="Arial" panose="020B0604020202020204" pitchFamily="34" charset="0"/>
              </a:rPr>
              <a:t>Birkeland Centre for Space Science (BCSS</a:t>
            </a:r>
            <a:r>
              <a:rPr lang="en-US" sz="1600" dirty="0" smtClean="0">
                <a:latin typeface="Arial" panose="020B0604020202020204" pitchFamily="34" charset="0"/>
                <a:cs typeface="Arial" panose="020B0604020202020204" pitchFamily="34" charset="0"/>
              </a:rPr>
              <a:t>), Bergen, Norway</a:t>
            </a:r>
            <a:endParaRPr lang="en-US" sz="1600" dirty="0">
              <a:latin typeface="Arial" panose="020B0604020202020204" pitchFamily="34" charset="0"/>
              <a:cs typeface="Arial" panose="020B0604020202020204" pitchFamily="34" charset="0"/>
            </a:endParaRPr>
          </a:p>
          <a:p>
            <a:pPr fontAlgn="base">
              <a:spcBef>
                <a:spcPct val="0"/>
              </a:spcBef>
              <a:spcAft>
                <a:spcPct val="0"/>
              </a:spcAft>
            </a:pPr>
            <a:endParaRPr lang="en-US" sz="1600" b="1" baseline="30000" dirty="0">
              <a:solidFill>
                <a:prstClr val="black"/>
              </a:solidFill>
              <a:latin typeface="Arial" charset="0"/>
            </a:endParaRPr>
          </a:p>
        </p:txBody>
      </p:sp>
      <p:sp>
        <p:nvSpPr>
          <p:cNvPr id="13319" name="Text Box 10"/>
          <p:cNvSpPr txBox="1">
            <a:spLocks noChangeArrowheads="1"/>
          </p:cNvSpPr>
          <p:nvPr/>
        </p:nvSpPr>
        <p:spPr bwMode="auto">
          <a:xfrm>
            <a:off x="1852387" y="6377759"/>
            <a:ext cx="7095212" cy="338554"/>
          </a:xfrm>
          <a:prstGeom prst="rect">
            <a:avLst/>
          </a:prstGeom>
          <a:noFill/>
          <a:ln w="9525">
            <a:noFill/>
            <a:miter lim="800000"/>
            <a:headEnd/>
            <a:tailEnd/>
          </a:ln>
        </p:spPr>
        <p:txBody>
          <a:bodyPr wrap="none">
            <a:spAutoFit/>
          </a:bodyPr>
          <a:lstStyle/>
          <a:p>
            <a:pPr fontAlgn="base">
              <a:spcBef>
                <a:spcPct val="0"/>
              </a:spcBef>
              <a:spcAft>
                <a:spcPct val="0"/>
              </a:spcAft>
            </a:pPr>
            <a:r>
              <a:rPr lang="en-US" sz="1600" dirty="0">
                <a:latin typeface="Arial" panose="020B0604020202020204" pitchFamily="34" charset="0"/>
                <a:cs typeface="Arial" panose="020B0604020202020204" pitchFamily="34" charset="0"/>
              </a:rPr>
              <a:t>6th Birkeland Centre for Space Science (BCSS) meeting, 30.08-01.09.2015</a:t>
            </a:r>
            <a:r>
              <a:rPr lang="en-US" sz="1600" dirty="0" smtClean="0">
                <a:latin typeface="Arial" panose="020B0604020202020204" pitchFamily="34" charset="0"/>
                <a:cs typeface="Arial" panose="020B0604020202020204" pitchFamily="34" charset="0"/>
              </a:rPr>
              <a:t>.</a:t>
            </a:r>
          </a:p>
        </p:txBody>
      </p:sp>
      <p:sp>
        <p:nvSpPr>
          <p:cNvPr id="2" name="Rectangle 1"/>
          <p:cNvSpPr/>
          <p:nvPr/>
        </p:nvSpPr>
        <p:spPr>
          <a:xfrm>
            <a:off x="1691680" y="4149080"/>
            <a:ext cx="6840760" cy="2062103"/>
          </a:xfrm>
          <a:prstGeom prst="rect">
            <a:avLst/>
          </a:prstGeom>
        </p:spPr>
        <p:txBody>
          <a:bodyPr wrap="square">
            <a:spAutoFit/>
          </a:bodyPr>
          <a:lstStyle/>
          <a:p>
            <a:pPr marR="751840" algn="just">
              <a:spcAft>
                <a:spcPts val="0"/>
              </a:spcAft>
            </a:pPr>
            <a:r>
              <a:rPr lang="en-US" sz="1600" b="1" dirty="0" smtClean="0">
                <a:effectLst/>
                <a:latin typeface="Arial" panose="020B0604020202020204" pitchFamily="34" charset="0"/>
                <a:ea typeface="Calibri"/>
                <a:cs typeface="Arial" panose="020B0604020202020204" pitchFamily="34" charset="0"/>
              </a:rPr>
              <a:t>Abstract: </a:t>
            </a:r>
            <a:r>
              <a:rPr lang="en-US" sz="1600" dirty="0" smtClean="0">
                <a:effectLst/>
                <a:latin typeface="Arial" panose="020B0604020202020204" pitchFamily="34" charset="0"/>
                <a:ea typeface="Calibri"/>
                <a:cs typeface="Arial" panose="020B0604020202020204" pitchFamily="34" charset="0"/>
              </a:rPr>
              <a:t>The following is a summary for the activity at the Kjell Henriksen Observatory (KHO) for the 2014-2015 season. The current active personnel of the observatory are presented together with the operational instruments. A brief summary of the progress of the new Super Dual Auroral Radar Network (SuperDARN) radar is given in addition to project highlights from the Cusp Region EXperiment (C-REX) rocket mission and the Total Solar Eclipse campaign.</a:t>
            </a:r>
            <a:endParaRPr lang="en-US" sz="1600" dirty="0">
              <a:latin typeface="Arial" panose="020B0604020202020204" pitchFamily="34" charset="0"/>
              <a:ea typeface="Calibri"/>
              <a:cs typeface="Arial" panose="020B0604020202020204" pitchFamily="34" charset="0"/>
            </a:endParaRPr>
          </a:p>
        </p:txBody>
      </p:sp>
    </p:spTree>
    <p:extLst>
      <p:ext uri="{BB962C8B-B14F-4D97-AF65-F5344CB8AC3E}">
        <p14:creationId xmlns:p14="http://schemas.microsoft.com/office/powerpoint/2010/main" val="385246971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2"/>
          <p:cNvPicPr>
            <a:picLocks noChangeAspect="1" noChangeArrowheads="1"/>
          </p:cNvPicPr>
          <p:nvPr/>
        </p:nvPicPr>
        <p:blipFill>
          <a:blip r:embed="rId2"/>
          <a:srcRect/>
          <a:stretch>
            <a:fillRect/>
          </a:stretch>
        </p:blipFill>
        <p:spPr bwMode="auto">
          <a:xfrm>
            <a:off x="0" y="0"/>
            <a:ext cx="673100" cy="6858000"/>
          </a:xfrm>
          <a:prstGeom prst="rect">
            <a:avLst/>
          </a:prstGeom>
          <a:noFill/>
          <a:ln w="9525">
            <a:noFill/>
            <a:miter lim="800000"/>
            <a:headEnd/>
            <a:tailEnd/>
          </a:ln>
        </p:spPr>
      </p:pic>
      <p:pic>
        <p:nvPicPr>
          <p:cNvPr id="13315" name="Picture 5"/>
          <p:cNvPicPr>
            <a:picLocks noChangeAspect="1" noChangeArrowheads="1"/>
          </p:cNvPicPr>
          <p:nvPr/>
        </p:nvPicPr>
        <p:blipFill>
          <a:blip r:embed="rId3"/>
          <a:srcRect/>
          <a:stretch>
            <a:fillRect/>
          </a:stretch>
        </p:blipFill>
        <p:spPr bwMode="auto">
          <a:xfrm>
            <a:off x="0" y="0"/>
            <a:ext cx="9144000" cy="1293813"/>
          </a:xfrm>
          <a:prstGeom prst="rect">
            <a:avLst/>
          </a:prstGeom>
          <a:noFill/>
          <a:ln w="9525">
            <a:noFill/>
            <a:miter lim="800000"/>
            <a:headEnd/>
            <a:tailEnd/>
          </a:ln>
        </p:spPr>
      </p:pic>
      <p:pic>
        <p:nvPicPr>
          <p:cNvPr id="13316" name="Picture 7" descr="NY_UNIS_logoPNG_transp_bg"/>
          <p:cNvPicPr>
            <a:picLocks noChangeAspect="1" noChangeArrowheads="1"/>
          </p:cNvPicPr>
          <p:nvPr/>
        </p:nvPicPr>
        <p:blipFill>
          <a:blip r:embed="rId4"/>
          <a:srcRect/>
          <a:stretch>
            <a:fillRect/>
          </a:stretch>
        </p:blipFill>
        <p:spPr bwMode="auto">
          <a:xfrm>
            <a:off x="106363" y="1385888"/>
            <a:ext cx="504825" cy="458787"/>
          </a:xfrm>
          <a:prstGeom prst="rect">
            <a:avLst/>
          </a:prstGeom>
          <a:noFill/>
          <a:ln w="9525">
            <a:noFill/>
            <a:miter lim="800000"/>
            <a:headEnd/>
            <a:tailEnd/>
          </a:ln>
        </p:spPr>
      </p:pic>
      <p:sp>
        <p:nvSpPr>
          <p:cNvPr id="2" name="Rectangle 1"/>
          <p:cNvSpPr/>
          <p:nvPr/>
        </p:nvSpPr>
        <p:spPr>
          <a:xfrm>
            <a:off x="737671" y="1325809"/>
            <a:ext cx="7344816" cy="400110"/>
          </a:xfrm>
          <a:prstGeom prst="rect">
            <a:avLst/>
          </a:prstGeom>
        </p:spPr>
        <p:txBody>
          <a:bodyPr wrap="square">
            <a:spAutoFit/>
          </a:bodyPr>
          <a:lstStyle/>
          <a:p>
            <a:pPr>
              <a:spcAft>
                <a:spcPts val="0"/>
              </a:spcAft>
            </a:pPr>
            <a:r>
              <a:rPr lang="en-US" sz="2000" b="1" dirty="0">
                <a:solidFill>
                  <a:srgbClr val="000000"/>
                </a:solidFill>
                <a:latin typeface="Arial"/>
                <a:ea typeface="Times New Roman"/>
                <a:cs typeface="Times New Roman"/>
              </a:rPr>
              <a:t>The total solar eclipse campaign on Svalbard 2015</a:t>
            </a:r>
            <a:endParaRPr lang="en-US" sz="2000" dirty="0">
              <a:effectLst/>
              <a:latin typeface="Times New Roman"/>
              <a:ea typeface="Times New Roman"/>
            </a:endParaRPr>
          </a:p>
        </p:txBody>
      </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27584" y="1789125"/>
            <a:ext cx="3496710" cy="2317285"/>
          </a:xfrm>
          <a:prstGeom prst="rect">
            <a:avLst/>
          </a:prstGeom>
          <a:noFill/>
          <a:ln>
            <a:noFill/>
          </a:ln>
          <a:extLst/>
        </p:spPr>
      </p:pic>
      <p:sp>
        <p:nvSpPr>
          <p:cNvPr id="3" name="Rectangle 2"/>
          <p:cNvSpPr/>
          <p:nvPr/>
        </p:nvSpPr>
        <p:spPr>
          <a:xfrm>
            <a:off x="827025" y="4142679"/>
            <a:ext cx="3456943" cy="461665"/>
          </a:xfrm>
          <a:prstGeom prst="rect">
            <a:avLst/>
          </a:prstGeom>
        </p:spPr>
        <p:txBody>
          <a:bodyPr wrap="square">
            <a:spAutoFit/>
          </a:bodyPr>
          <a:lstStyle/>
          <a:p>
            <a:r>
              <a:rPr lang="en-US" sz="1200" b="1" dirty="0">
                <a:solidFill>
                  <a:srgbClr val="000000"/>
                </a:solidFill>
                <a:latin typeface="Arial" panose="020B0604020202020204" pitchFamily="34" charset="0"/>
                <a:ea typeface="Times New Roman"/>
                <a:cs typeface="Arial" panose="020B0604020202020204" pitchFamily="34" charset="0"/>
              </a:rPr>
              <a:t>Fig. 6.</a:t>
            </a:r>
            <a:r>
              <a:rPr lang="en-US" sz="1200" dirty="0">
                <a:solidFill>
                  <a:srgbClr val="000000"/>
                </a:solidFill>
                <a:latin typeface="Arial" panose="020B0604020202020204" pitchFamily="34" charset="0"/>
                <a:ea typeface="Times New Roman"/>
                <a:cs typeface="Arial" panose="020B0604020202020204" pitchFamily="34" charset="0"/>
              </a:rPr>
              <a:t> High Dynamic Range (HDR) image of the total eclipse </a:t>
            </a:r>
            <a:r>
              <a:rPr lang="en-US" sz="1200" dirty="0" smtClean="0">
                <a:solidFill>
                  <a:srgbClr val="000000"/>
                </a:solidFill>
                <a:latin typeface="Arial" panose="020B0604020202020204" pitchFamily="34" charset="0"/>
                <a:ea typeface="Times New Roman"/>
                <a:cs typeface="Arial" panose="020B0604020202020204" pitchFamily="34" charset="0"/>
              </a:rPr>
              <a:t>from Nordlysstasjonen</a:t>
            </a:r>
            <a:endParaRPr lang="en-US" sz="1200" dirty="0">
              <a:latin typeface="Arial" panose="020B0604020202020204" pitchFamily="34" charset="0"/>
              <a:cs typeface="Arial" panose="020B0604020202020204" pitchFamily="34" charset="0"/>
            </a:endParaRPr>
          </a:p>
        </p:txBody>
      </p:sp>
      <p:sp>
        <p:nvSpPr>
          <p:cNvPr id="4" name="Rectangle 3"/>
          <p:cNvSpPr/>
          <p:nvPr/>
        </p:nvSpPr>
        <p:spPr>
          <a:xfrm>
            <a:off x="4406438" y="1780029"/>
            <a:ext cx="4270018" cy="2462213"/>
          </a:xfrm>
          <a:prstGeom prst="rect">
            <a:avLst/>
          </a:prstGeom>
        </p:spPr>
        <p:txBody>
          <a:bodyPr wrap="square">
            <a:spAutoFit/>
          </a:bodyPr>
          <a:lstStyle/>
          <a:p>
            <a:pPr>
              <a:spcAft>
                <a:spcPts val="0"/>
              </a:spcAft>
            </a:pPr>
            <a:r>
              <a:rPr lang="en-US" sz="1400" dirty="0">
                <a:solidFill>
                  <a:srgbClr val="000000"/>
                </a:solidFill>
                <a:latin typeface="Arial" panose="020B0604020202020204" pitchFamily="34" charset="0"/>
                <a:ea typeface="Times New Roman"/>
                <a:cs typeface="Arial" panose="020B0604020202020204" pitchFamily="34" charset="0"/>
              </a:rPr>
              <a:t>The total solar eclipse on Friday 20th March 2015 started in the western Atlantic, 650 km west of Canada's Labrador coast and 450 km south of the southern tip of Greenland. </a:t>
            </a:r>
            <a:endParaRPr lang="en-US" sz="1400" dirty="0" smtClean="0">
              <a:solidFill>
                <a:srgbClr val="000000"/>
              </a:solidFill>
              <a:latin typeface="Arial" panose="020B0604020202020204" pitchFamily="34" charset="0"/>
              <a:ea typeface="Times New Roman"/>
              <a:cs typeface="Arial" panose="020B0604020202020204" pitchFamily="34" charset="0"/>
            </a:endParaRPr>
          </a:p>
          <a:p>
            <a:pPr>
              <a:spcAft>
                <a:spcPts val="0"/>
              </a:spcAft>
            </a:pPr>
            <a:endParaRPr lang="en-US" sz="1400" dirty="0">
              <a:solidFill>
                <a:srgbClr val="000000"/>
              </a:solidFill>
              <a:latin typeface="Arial" panose="020B0604020202020204" pitchFamily="34" charset="0"/>
              <a:ea typeface="Times New Roman"/>
              <a:cs typeface="Arial" panose="020B0604020202020204" pitchFamily="34" charset="0"/>
            </a:endParaRPr>
          </a:p>
          <a:p>
            <a:pPr>
              <a:spcAft>
                <a:spcPts val="0"/>
              </a:spcAft>
            </a:pPr>
            <a:r>
              <a:rPr lang="en-US" sz="1400" dirty="0" smtClean="0">
                <a:solidFill>
                  <a:srgbClr val="000000"/>
                </a:solidFill>
                <a:latin typeface="Arial" panose="020B0604020202020204" pitchFamily="34" charset="0"/>
                <a:ea typeface="Times New Roman"/>
                <a:cs typeface="Arial" panose="020B0604020202020204" pitchFamily="34" charset="0"/>
              </a:rPr>
              <a:t>It </a:t>
            </a:r>
            <a:r>
              <a:rPr lang="en-US" sz="1400" dirty="0">
                <a:solidFill>
                  <a:srgbClr val="000000"/>
                </a:solidFill>
                <a:latin typeface="Arial" panose="020B0604020202020204" pitchFamily="34" charset="0"/>
                <a:ea typeface="Times New Roman"/>
                <a:cs typeface="Arial" panose="020B0604020202020204" pitchFamily="34" charset="0"/>
              </a:rPr>
              <a:t>then raced across the Atlantic ocean touching land at only two places: the Faroe </a:t>
            </a:r>
            <a:r>
              <a:rPr lang="en-US" sz="1400" dirty="0" smtClean="0">
                <a:solidFill>
                  <a:srgbClr val="000000"/>
                </a:solidFill>
                <a:latin typeface="Arial" panose="020B0604020202020204" pitchFamily="34" charset="0"/>
                <a:ea typeface="Times New Roman"/>
                <a:cs typeface="Arial" panose="020B0604020202020204" pitchFamily="34" charset="0"/>
              </a:rPr>
              <a:t>Islands and Svalbard.</a:t>
            </a:r>
          </a:p>
          <a:p>
            <a:pPr>
              <a:spcAft>
                <a:spcPts val="0"/>
              </a:spcAft>
            </a:pPr>
            <a:endParaRPr lang="en-US" sz="1400" dirty="0">
              <a:solidFill>
                <a:srgbClr val="000000"/>
              </a:solidFill>
              <a:effectLst/>
              <a:latin typeface="Arial" panose="020B0604020202020204" pitchFamily="34" charset="0"/>
              <a:ea typeface="Times New Roman"/>
              <a:cs typeface="Arial" panose="020B0604020202020204" pitchFamily="34" charset="0"/>
            </a:endParaRPr>
          </a:p>
          <a:p>
            <a:pPr>
              <a:spcAft>
                <a:spcPts val="0"/>
              </a:spcAft>
            </a:pPr>
            <a:r>
              <a:rPr lang="en-US" sz="1400" dirty="0" smtClean="0">
                <a:solidFill>
                  <a:srgbClr val="000000"/>
                </a:solidFill>
                <a:latin typeface="Arial" panose="020B0604020202020204" pitchFamily="34" charset="0"/>
                <a:ea typeface="Times New Roman"/>
                <a:cs typeface="Arial" panose="020B0604020202020204" pitchFamily="34" charset="0"/>
              </a:rPr>
              <a:t>The totality started at 10:13:43 UT and lasted only 147 seconds.</a:t>
            </a:r>
            <a:endParaRPr lang="en-US" sz="1400" dirty="0">
              <a:effectLst/>
              <a:latin typeface="Arial" panose="020B0604020202020204" pitchFamily="34" charset="0"/>
              <a:ea typeface="Times New Roman"/>
              <a:cs typeface="Arial" panose="020B0604020202020204" pitchFamily="34" charset="0"/>
            </a:endParaRPr>
          </a:p>
        </p:txBody>
      </p:sp>
      <p:graphicFrame>
        <p:nvGraphicFramePr>
          <p:cNvPr id="5" name="Table 4"/>
          <p:cNvGraphicFramePr>
            <a:graphicFrameLocks noGrp="1"/>
          </p:cNvGraphicFramePr>
          <p:nvPr>
            <p:extLst>
              <p:ext uri="{D42A27DB-BD31-4B8C-83A1-F6EECF244321}">
                <p14:modId xmlns:p14="http://schemas.microsoft.com/office/powerpoint/2010/main" val="4029671476"/>
              </p:ext>
            </p:extLst>
          </p:nvPr>
        </p:nvGraphicFramePr>
        <p:xfrm>
          <a:off x="886913" y="4941168"/>
          <a:ext cx="5904656" cy="1682496"/>
        </p:xfrm>
        <a:graphic>
          <a:graphicData uri="http://schemas.openxmlformats.org/drawingml/2006/table">
            <a:tbl>
              <a:tblPr firstRow="1" firstCol="1" bandRow="1">
                <a:tableStyleId>{5C22544A-7EE6-4342-B048-85BDC9FD1C3A}</a:tableStyleId>
              </a:tblPr>
              <a:tblGrid>
                <a:gridCol w="323360"/>
                <a:gridCol w="2556960"/>
                <a:gridCol w="1728192"/>
                <a:gridCol w="1296144"/>
              </a:tblGrid>
              <a:tr h="0">
                <a:tc>
                  <a:txBody>
                    <a:bodyPr/>
                    <a:lstStyle/>
                    <a:p>
                      <a:pPr algn="ctr">
                        <a:lnSpc>
                          <a:spcPct val="115000"/>
                        </a:lnSpc>
                        <a:spcAft>
                          <a:spcPts val="0"/>
                        </a:spcAft>
                      </a:pPr>
                      <a:r>
                        <a:rPr lang="en-US" sz="1200" dirty="0">
                          <a:effectLst/>
                          <a:latin typeface="Arial" panose="020B0604020202020204" pitchFamily="34" charset="0"/>
                          <a:cs typeface="Arial" panose="020B0604020202020204" pitchFamily="34" charset="0"/>
                        </a:rPr>
                        <a:t> </a:t>
                      </a:r>
                      <a:endParaRPr lang="en-US" sz="1200" dirty="0">
                        <a:effectLst/>
                        <a:latin typeface="Arial" panose="020B0604020202020204" pitchFamily="34" charset="0"/>
                        <a:ea typeface="Calibri"/>
                        <a:cs typeface="Arial" panose="020B0604020202020204" pitchFamily="34" charset="0"/>
                      </a:endParaRPr>
                    </a:p>
                  </a:txBody>
                  <a:tcPr marL="68580" marR="68580" marT="0" marB="0"/>
                </a:tc>
                <a:tc>
                  <a:txBody>
                    <a:bodyPr/>
                    <a:lstStyle/>
                    <a:p>
                      <a:pPr>
                        <a:lnSpc>
                          <a:spcPct val="115000"/>
                        </a:lnSpc>
                        <a:spcAft>
                          <a:spcPts val="0"/>
                        </a:spcAft>
                      </a:pPr>
                      <a:r>
                        <a:rPr lang="en-US" sz="1200" dirty="0">
                          <a:effectLst/>
                          <a:latin typeface="Arial" panose="020B0604020202020204" pitchFamily="34" charset="0"/>
                          <a:cs typeface="Arial" panose="020B0604020202020204" pitchFamily="34" charset="0"/>
                        </a:rPr>
                        <a:t>Objective</a:t>
                      </a:r>
                      <a:endParaRPr lang="en-US" sz="1200" dirty="0">
                        <a:effectLst/>
                        <a:latin typeface="Arial" panose="020B0604020202020204" pitchFamily="34" charset="0"/>
                        <a:ea typeface="Calibri"/>
                        <a:cs typeface="Arial" panose="020B0604020202020204" pitchFamily="34" charset="0"/>
                      </a:endParaRPr>
                    </a:p>
                  </a:txBody>
                  <a:tcPr marL="68580" marR="68580" marT="0" marB="0"/>
                </a:tc>
                <a:tc>
                  <a:txBody>
                    <a:bodyPr/>
                    <a:lstStyle/>
                    <a:p>
                      <a:pPr>
                        <a:lnSpc>
                          <a:spcPct val="115000"/>
                        </a:lnSpc>
                        <a:spcAft>
                          <a:spcPts val="0"/>
                        </a:spcAft>
                      </a:pPr>
                      <a:r>
                        <a:rPr lang="en-US" sz="1200">
                          <a:effectLst/>
                          <a:latin typeface="Arial" panose="020B0604020202020204" pitchFamily="34" charset="0"/>
                          <a:cs typeface="Arial" panose="020B0604020202020204" pitchFamily="34" charset="0"/>
                        </a:rPr>
                        <a:t>Site</a:t>
                      </a:r>
                      <a:endParaRPr lang="en-US" sz="1200">
                        <a:effectLst/>
                        <a:latin typeface="Arial" panose="020B0604020202020204" pitchFamily="34" charset="0"/>
                        <a:ea typeface="Calibri"/>
                        <a:cs typeface="Arial" panose="020B0604020202020204" pitchFamily="34" charset="0"/>
                      </a:endParaRPr>
                    </a:p>
                  </a:txBody>
                  <a:tcPr marL="68580" marR="68580" marT="0" marB="0"/>
                </a:tc>
                <a:tc>
                  <a:txBody>
                    <a:bodyPr/>
                    <a:lstStyle/>
                    <a:p>
                      <a:pPr algn="just">
                        <a:lnSpc>
                          <a:spcPct val="115000"/>
                        </a:lnSpc>
                        <a:spcAft>
                          <a:spcPts val="0"/>
                        </a:spcAft>
                      </a:pPr>
                      <a:r>
                        <a:rPr lang="en-US" sz="1200" dirty="0">
                          <a:effectLst/>
                          <a:latin typeface="Arial" panose="020B0604020202020204" pitchFamily="34" charset="0"/>
                          <a:cs typeface="Arial" panose="020B0604020202020204" pitchFamily="34" charset="0"/>
                        </a:rPr>
                        <a:t>PI</a:t>
                      </a:r>
                      <a:endParaRPr lang="en-US" sz="1200" dirty="0">
                        <a:effectLst/>
                        <a:latin typeface="Arial" panose="020B0604020202020204" pitchFamily="34" charset="0"/>
                        <a:ea typeface="Calibri"/>
                        <a:cs typeface="Arial" panose="020B0604020202020204" pitchFamily="34" charset="0"/>
                      </a:endParaRPr>
                    </a:p>
                  </a:txBody>
                  <a:tcPr marL="68580" marR="68580" marT="0" marB="0"/>
                </a:tc>
              </a:tr>
              <a:tr h="0">
                <a:tc>
                  <a:txBody>
                    <a:bodyPr/>
                    <a:lstStyle/>
                    <a:p>
                      <a:pPr>
                        <a:lnSpc>
                          <a:spcPct val="115000"/>
                        </a:lnSpc>
                        <a:spcAft>
                          <a:spcPts val="0"/>
                        </a:spcAft>
                      </a:pPr>
                      <a:r>
                        <a:rPr lang="en-US" sz="1200">
                          <a:effectLst/>
                          <a:latin typeface="Arial" panose="020B0604020202020204" pitchFamily="34" charset="0"/>
                          <a:cs typeface="Arial" panose="020B0604020202020204" pitchFamily="34" charset="0"/>
                        </a:rPr>
                        <a:t>1</a:t>
                      </a:r>
                      <a:endParaRPr lang="en-US" sz="1200">
                        <a:effectLst/>
                        <a:latin typeface="Arial" panose="020B0604020202020204" pitchFamily="34" charset="0"/>
                        <a:ea typeface="Calibri"/>
                        <a:cs typeface="Arial" panose="020B0604020202020204" pitchFamily="34" charset="0"/>
                      </a:endParaRPr>
                    </a:p>
                  </a:txBody>
                  <a:tcPr marL="68580" marR="68580" marT="0" marB="0"/>
                </a:tc>
                <a:tc>
                  <a:txBody>
                    <a:bodyPr/>
                    <a:lstStyle/>
                    <a:p>
                      <a:pPr>
                        <a:lnSpc>
                          <a:spcPct val="115000"/>
                        </a:lnSpc>
                        <a:spcAft>
                          <a:spcPts val="0"/>
                        </a:spcAft>
                      </a:pPr>
                      <a:r>
                        <a:rPr lang="en-US" sz="1200" dirty="0" smtClean="0">
                          <a:effectLst/>
                          <a:latin typeface="Arial" panose="020B0604020202020204" pitchFamily="34" charset="0"/>
                          <a:cs typeface="Arial" panose="020B0604020202020204" pitchFamily="34" charset="0"/>
                        </a:rPr>
                        <a:t>Teaching (AGF-216)</a:t>
                      </a:r>
                      <a:endParaRPr lang="en-US" sz="1200" dirty="0">
                        <a:effectLst/>
                        <a:latin typeface="Arial" panose="020B0604020202020204" pitchFamily="34" charset="0"/>
                        <a:ea typeface="Calibri"/>
                        <a:cs typeface="Arial" panose="020B0604020202020204" pitchFamily="34" charset="0"/>
                      </a:endParaRPr>
                    </a:p>
                  </a:txBody>
                  <a:tcPr marL="68580" marR="68580" marT="0" marB="0"/>
                </a:tc>
                <a:tc>
                  <a:txBody>
                    <a:bodyPr/>
                    <a:lstStyle/>
                    <a:p>
                      <a:pPr>
                        <a:lnSpc>
                          <a:spcPct val="115000"/>
                        </a:lnSpc>
                        <a:spcAft>
                          <a:spcPts val="0"/>
                        </a:spcAft>
                      </a:pPr>
                      <a:r>
                        <a:rPr lang="en-US" sz="1200">
                          <a:effectLst/>
                          <a:latin typeface="Arial" panose="020B0604020202020204" pitchFamily="34" charset="0"/>
                          <a:cs typeface="Arial" panose="020B0604020202020204" pitchFamily="34" charset="0"/>
                        </a:rPr>
                        <a:t>UNIS</a:t>
                      </a:r>
                      <a:endParaRPr lang="en-US" sz="1200">
                        <a:effectLst/>
                        <a:latin typeface="Arial" panose="020B0604020202020204" pitchFamily="34" charset="0"/>
                        <a:ea typeface="Calibri"/>
                        <a:cs typeface="Arial" panose="020B0604020202020204" pitchFamily="34" charset="0"/>
                      </a:endParaRPr>
                    </a:p>
                  </a:txBody>
                  <a:tcPr marL="68580" marR="68580" marT="0" marB="0"/>
                </a:tc>
                <a:tc>
                  <a:txBody>
                    <a:bodyPr/>
                    <a:lstStyle/>
                    <a:p>
                      <a:pPr algn="just">
                        <a:lnSpc>
                          <a:spcPct val="115000"/>
                        </a:lnSpc>
                        <a:spcAft>
                          <a:spcPts val="0"/>
                        </a:spcAft>
                      </a:pPr>
                      <a:r>
                        <a:rPr lang="en-US" sz="1200">
                          <a:effectLst/>
                          <a:latin typeface="Arial" panose="020B0604020202020204" pitchFamily="34" charset="0"/>
                          <a:cs typeface="Arial" panose="020B0604020202020204" pitchFamily="34" charset="0"/>
                        </a:rPr>
                        <a:t>P. Brekke </a:t>
                      </a:r>
                      <a:endParaRPr lang="en-US" sz="1200">
                        <a:effectLst/>
                        <a:latin typeface="Arial" panose="020B0604020202020204" pitchFamily="34" charset="0"/>
                        <a:ea typeface="Calibri"/>
                        <a:cs typeface="Arial" panose="020B0604020202020204" pitchFamily="34" charset="0"/>
                      </a:endParaRPr>
                    </a:p>
                  </a:txBody>
                  <a:tcPr marL="68580" marR="68580" marT="0" marB="0"/>
                </a:tc>
              </a:tr>
              <a:tr h="0">
                <a:tc>
                  <a:txBody>
                    <a:bodyPr/>
                    <a:lstStyle/>
                    <a:p>
                      <a:pPr>
                        <a:lnSpc>
                          <a:spcPct val="115000"/>
                        </a:lnSpc>
                        <a:spcAft>
                          <a:spcPts val="0"/>
                        </a:spcAft>
                      </a:pPr>
                      <a:r>
                        <a:rPr lang="en-US" sz="1200">
                          <a:effectLst/>
                          <a:latin typeface="Arial" panose="020B0604020202020204" pitchFamily="34" charset="0"/>
                          <a:cs typeface="Arial" panose="020B0604020202020204" pitchFamily="34" charset="0"/>
                        </a:rPr>
                        <a:t>2</a:t>
                      </a:r>
                      <a:endParaRPr lang="en-US" sz="1200">
                        <a:effectLst/>
                        <a:latin typeface="Arial" panose="020B0604020202020204" pitchFamily="34" charset="0"/>
                        <a:ea typeface="Calibri"/>
                        <a:cs typeface="Arial" panose="020B0604020202020204" pitchFamily="34" charset="0"/>
                      </a:endParaRPr>
                    </a:p>
                  </a:txBody>
                  <a:tcPr marL="68580" marR="68580" marT="0" marB="0"/>
                </a:tc>
                <a:tc>
                  <a:txBody>
                    <a:bodyPr/>
                    <a:lstStyle/>
                    <a:p>
                      <a:pPr>
                        <a:lnSpc>
                          <a:spcPct val="115000"/>
                        </a:lnSpc>
                        <a:spcAft>
                          <a:spcPts val="0"/>
                        </a:spcAft>
                      </a:pPr>
                      <a:r>
                        <a:rPr lang="en-US" sz="1200" dirty="0">
                          <a:effectLst/>
                          <a:latin typeface="Arial" panose="020B0604020202020204" pitchFamily="34" charset="0"/>
                          <a:cs typeface="Arial" panose="020B0604020202020204" pitchFamily="34" charset="0"/>
                        </a:rPr>
                        <a:t>Public </a:t>
                      </a:r>
                      <a:r>
                        <a:rPr lang="en-US" sz="1200" dirty="0" smtClean="0">
                          <a:effectLst/>
                          <a:latin typeface="Arial" panose="020B0604020202020204" pitchFamily="34" charset="0"/>
                          <a:cs typeface="Arial" panose="020B0604020202020204" pitchFamily="34" charset="0"/>
                        </a:rPr>
                        <a:t>outreach </a:t>
                      </a:r>
                      <a:endParaRPr lang="en-US" sz="1200" dirty="0">
                        <a:effectLst/>
                        <a:latin typeface="Arial" panose="020B0604020202020204" pitchFamily="34" charset="0"/>
                        <a:ea typeface="Calibri"/>
                        <a:cs typeface="Arial" panose="020B0604020202020204" pitchFamily="34" charset="0"/>
                      </a:endParaRPr>
                    </a:p>
                  </a:txBody>
                  <a:tcPr marL="68580" marR="68580" marT="0" marB="0"/>
                </a:tc>
                <a:tc>
                  <a:txBody>
                    <a:bodyPr/>
                    <a:lstStyle/>
                    <a:p>
                      <a:pPr>
                        <a:lnSpc>
                          <a:spcPct val="115000"/>
                        </a:lnSpc>
                        <a:spcAft>
                          <a:spcPts val="0"/>
                        </a:spcAft>
                      </a:pPr>
                      <a:r>
                        <a:rPr lang="en-US" sz="1200">
                          <a:effectLst/>
                          <a:latin typeface="Arial" panose="020B0604020202020204" pitchFamily="34" charset="0"/>
                          <a:cs typeface="Arial" panose="020B0604020202020204" pitchFamily="34" charset="0"/>
                        </a:rPr>
                        <a:t>UNIS</a:t>
                      </a:r>
                      <a:endParaRPr lang="en-US" sz="1200">
                        <a:effectLst/>
                        <a:latin typeface="Arial" panose="020B0604020202020204" pitchFamily="34" charset="0"/>
                        <a:ea typeface="Calibri"/>
                        <a:cs typeface="Arial" panose="020B0604020202020204" pitchFamily="34" charset="0"/>
                      </a:endParaRPr>
                    </a:p>
                  </a:txBody>
                  <a:tcPr marL="68580" marR="68580" marT="0" marB="0"/>
                </a:tc>
                <a:tc>
                  <a:txBody>
                    <a:bodyPr/>
                    <a:lstStyle/>
                    <a:p>
                      <a:pPr algn="just">
                        <a:lnSpc>
                          <a:spcPct val="115000"/>
                        </a:lnSpc>
                        <a:spcAft>
                          <a:spcPts val="0"/>
                        </a:spcAft>
                      </a:pPr>
                      <a:r>
                        <a:rPr lang="en-US" sz="1200">
                          <a:effectLst/>
                          <a:latin typeface="Arial" panose="020B0604020202020204" pitchFamily="34" charset="0"/>
                          <a:cs typeface="Arial" panose="020B0604020202020204" pitchFamily="34" charset="0"/>
                        </a:rPr>
                        <a:t>P, Brekke</a:t>
                      </a:r>
                      <a:endParaRPr lang="en-US" sz="1200">
                        <a:effectLst/>
                        <a:latin typeface="Arial" panose="020B0604020202020204" pitchFamily="34" charset="0"/>
                        <a:ea typeface="Calibri"/>
                        <a:cs typeface="Arial" panose="020B0604020202020204" pitchFamily="34" charset="0"/>
                      </a:endParaRPr>
                    </a:p>
                  </a:txBody>
                  <a:tcPr marL="68580" marR="68580" marT="0" marB="0"/>
                </a:tc>
              </a:tr>
              <a:tr h="0">
                <a:tc>
                  <a:txBody>
                    <a:bodyPr/>
                    <a:lstStyle/>
                    <a:p>
                      <a:pPr>
                        <a:lnSpc>
                          <a:spcPct val="115000"/>
                        </a:lnSpc>
                        <a:spcAft>
                          <a:spcPts val="0"/>
                        </a:spcAft>
                      </a:pPr>
                      <a:r>
                        <a:rPr lang="en-US" sz="1200">
                          <a:effectLst/>
                          <a:latin typeface="Arial" panose="020B0604020202020204" pitchFamily="34" charset="0"/>
                          <a:cs typeface="Arial" panose="020B0604020202020204" pitchFamily="34" charset="0"/>
                        </a:rPr>
                        <a:t>3</a:t>
                      </a:r>
                      <a:endParaRPr lang="en-US" sz="1200">
                        <a:effectLst/>
                        <a:latin typeface="Arial" panose="020B0604020202020204" pitchFamily="34" charset="0"/>
                        <a:ea typeface="Calibri"/>
                        <a:cs typeface="Arial" panose="020B0604020202020204" pitchFamily="34" charset="0"/>
                      </a:endParaRPr>
                    </a:p>
                  </a:txBody>
                  <a:tcPr marL="68580" marR="68580" marT="0" marB="0"/>
                </a:tc>
                <a:tc>
                  <a:txBody>
                    <a:bodyPr/>
                    <a:lstStyle/>
                    <a:p>
                      <a:pPr>
                        <a:lnSpc>
                          <a:spcPct val="115000"/>
                        </a:lnSpc>
                        <a:spcAft>
                          <a:spcPts val="0"/>
                        </a:spcAft>
                      </a:pPr>
                      <a:r>
                        <a:rPr lang="en-US" sz="1200" dirty="0">
                          <a:effectLst/>
                          <a:latin typeface="Arial" panose="020B0604020202020204" pitchFamily="34" charset="0"/>
                          <a:cs typeface="Arial" panose="020B0604020202020204" pitchFamily="34" charset="0"/>
                        </a:rPr>
                        <a:t>Coronal imaging</a:t>
                      </a:r>
                      <a:endParaRPr lang="en-US" sz="1200" dirty="0">
                        <a:effectLst/>
                        <a:latin typeface="Arial" panose="020B0604020202020204" pitchFamily="34" charset="0"/>
                        <a:ea typeface="Calibri"/>
                        <a:cs typeface="Arial" panose="020B0604020202020204" pitchFamily="34" charset="0"/>
                      </a:endParaRPr>
                    </a:p>
                  </a:txBody>
                  <a:tcPr marL="68580" marR="68580" marT="0" marB="0"/>
                </a:tc>
                <a:tc>
                  <a:txBody>
                    <a:bodyPr/>
                    <a:lstStyle/>
                    <a:p>
                      <a:pPr>
                        <a:lnSpc>
                          <a:spcPct val="115000"/>
                        </a:lnSpc>
                        <a:spcAft>
                          <a:spcPts val="0"/>
                        </a:spcAft>
                      </a:pPr>
                      <a:r>
                        <a:rPr lang="en-US" sz="1200" dirty="0">
                          <a:effectLst/>
                          <a:latin typeface="Arial" panose="020B0604020202020204" pitchFamily="34" charset="0"/>
                          <a:cs typeface="Arial" panose="020B0604020202020204" pitchFamily="34" charset="0"/>
                        </a:rPr>
                        <a:t>Nordlysstasjonen</a:t>
                      </a:r>
                      <a:endParaRPr lang="en-US" sz="1200" dirty="0">
                        <a:effectLst/>
                        <a:latin typeface="Arial" panose="020B0604020202020204" pitchFamily="34" charset="0"/>
                        <a:ea typeface="Calibri"/>
                        <a:cs typeface="Arial" panose="020B0604020202020204" pitchFamily="34" charset="0"/>
                      </a:endParaRPr>
                    </a:p>
                  </a:txBody>
                  <a:tcPr marL="68580" marR="68580" marT="0" marB="0"/>
                </a:tc>
                <a:tc>
                  <a:txBody>
                    <a:bodyPr/>
                    <a:lstStyle/>
                    <a:p>
                      <a:pPr algn="just">
                        <a:lnSpc>
                          <a:spcPct val="115000"/>
                        </a:lnSpc>
                        <a:spcAft>
                          <a:spcPts val="0"/>
                        </a:spcAft>
                      </a:pPr>
                      <a:r>
                        <a:rPr lang="en-US" sz="1200" dirty="0">
                          <a:effectLst/>
                          <a:latin typeface="Arial" panose="020B0604020202020204" pitchFamily="34" charset="0"/>
                          <a:cs typeface="Arial" panose="020B0604020202020204" pitchFamily="34" charset="0"/>
                        </a:rPr>
                        <a:t>P.G. Ellingsen</a:t>
                      </a:r>
                      <a:endParaRPr lang="en-US" sz="1200" dirty="0">
                        <a:effectLst/>
                        <a:latin typeface="Arial" panose="020B0604020202020204" pitchFamily="34" charset="0"/>
                        <a:ea typeface="Calibri"/>
                        <a:cs typeface="Arial" panose="020B0604020202020204" pitchFamily="34" charset="0"/>
                      </a:endParaRPr>
                    </a:p>
                  </a:txBody>
                  <a:tcPr marL="68580" marR="68580" marT="0" marB="0"/>
                </a:tc>
              </a:tr>
              <a:tr h="0">
                <a:tc>
                  <a:txBody>
                    <a:bodyPr/>
                    <a:lstStyle/>
                    <a:p>
                      <a:pPr>
                        <a:lnSpc>
                          <a:spcPct val="115000"/>
                        </a:lnSpc>
                        <a:spcAft>
                          <a:spcPts val="0"/>
                        </a:spcAft>
                      </a:pPr>
                      <a:r>
                        <a:rPr lang="en-US" sz="1200">
                          <a:effectLst/>
                          <a:latin typeface="Arial" panose="020B0604020202020204" pitchFamily="34" charset="0"/>
                          <a:cs typeface="Arial" panose="020B0604020202020204" pitchFamily="34" charset="0"/>
                        </a:rPr>
                        <a:t>4</a:t>
                      </a:r>
                      <a:endParaRPr lang="en-US" sz="1200">
                        <a:effectLst/>
                        <a:latin typeface="Arial" panose="020B0604020202020204" pitchFamily="34" charset="0"/>
                        <a:ea typeface="Calibri"/>
                        <a:cs typeface="Arial" panose="020B0604020202020204" pitchFamily="34" charset="0"/>
                      </a:endParaRPr>
                    </a:p>
                  </a:txBody>
                  <a:tcPr marL="68580" marR="68580" marT="0" marB="0"/>
                </a:tc>
                <a:tc>
                  <a:txBody>
                    <a:bodyPr/>
                    <a:lstStyle/>
                    <a:p>
                      <a:pPr>
                        <a:lnSpc>
                          <a:spcPct val="115000"/>
                        </a:lnSpc>
                        <a:spcAft>
                          <a:spcPts val="0"/>
                        </a:spcAft>
                      </a:pPr>
                      <a:r>
                        <a:rPr lang="en-US" sz="1200">
                          <a:effectLst/>
                          <a:latin typeface="Arial" panose="020B0604020202020204" pitchFamily="34" charset="0"/>
                          <a:cs typeface="Arial" panose="020B0604020202020204" pitchFamily="34" charset="0"/>
                        </a:rPr>
                        <a:t>Auroral measurements</a:t>
                      </a:r>
                      <a:endParaRPr lang="en-US" sz="1200">
                        <a:effectLst/>
                        <a:latin typeface="Arial" panose="020B0604020202020204" pitchFamily="34" charset="0"/>
                        <a:ea typeface="Calibri"/>
                        <a:cs typeface="Arial" panose="020B0604020202020204" pitchFamily="34" charset="0"/>
                      </a:endParaRPr>
                    </a:p>
                  </a:txBody>
                  <a:tcPr marL="68580" marR="68580" marT="0" marB="0"/>
                </a:tc>
                <a:tc>
                  <a:txBody>
                    <a:bodyPr/>
                    <a:lstStyle/>
                    <a:p>
                      <a:pPr>
                        <a:lnSpc>
                          <a:spcPct val="115000"/>
                        </a:lnSpc>
                        <a:spcAft>
                          <a:spcPts val="0"/>
                        </a:spcAft>
                      </a:pPr>
                      <a:r>
                        <a:rPr lang="en-US" sz="1200" dirty="0">
                          <a:effectLst/>
                          <a:latin typeface="Arial" panose="020B0604020202020204" pitchFamily="34" charset="0"/>
                          <a:cs typeface="Arial" panose="020B0604020202020204" pitchFamily="34" charset="0"/>
                        </a:rPr>
                        <a:t>KHO</a:t>
                      </a:r>
                      <a:endParaRPr lang="en-US" sz="1200" dirty="0">
                        <a:effectLst/>
                        <a:latin typeface="Arial" panose="020B0604020202020204" pitchFamily="34" charset="0"/>
                        <a:ea typeface="Calibri"/>
                        <a:cs typeface="Arial" panose="020B0604020202020204" pitchFamily="34" charset="0"/>
                      </a:endParaRPr>
                    </a:p>
                  </a:txBody>
                  <a:tcPr marL="68580" marR="68580" marT="0" marB="0"/>
                </a:tc>
                <a:tc>
                  <a:txBody>
                    <a:bodyPr/>
                    <a:lstStyle/>
                    <a:p>
                      <a:pPr algn="just">
                        <a:lnSpc>
                          <a:spcPct val="115000"/>
                        </a:lnSpc>
                        <a:spcAft>
                          <a:spcPts val="0"/>
                        </a:spcAft>
                      </a:pPr>
                      <a:r>
                        <a:rPr lang="en-US" sz="1200">
                          <a:effectLst/>
                          <a:latin typeface="Arial" panose="020B0604020202020204" pitchFamily="34" charset="0"/>
                          <a:cs typeface="Arial" panose="020B0604020202020204" pitchFamily="34" charset="0"/>
                        </a:rPr>
                        <a:t>S.E. Holmen</a:t>
                      </a:r>
                      <a:endParaRPr lang="en-US" sz="1200">
                        <a:effectLst/>
                        <a:latin typeface="Arial" panose="020B0604020202020204" pitchFamily="34" charset="0"/>
                        <a:ea typeface="Calibri"/>
                        <a:cs typeface="Arial" panose="020B0604020202020204" pitchFamily="34" charset="0"/>
                      </a:endParaRPr>
                    </a:p>
                  </a:txBody>
                  <a:tcPr marL="68580" marR="68580" marT="0" marB="0"/>
                </a:tc>
              </a:tr>
              <a:tr h="0">
                <a:tc>
                  <a:txBody>
                    <a:bodyPr/>
                    <a:lstStyle/>
                    <a:p>
                      <a:pPr>
                        <a:lnSpc>
                          <a:spcPct val="115000"/>
                        </a:lnSpc>
                        <a:spcAft>
                          <a:spcPts val="0"/>
                        </a:spcAft>
                      </a:pPr>
                      <a:r>
                        <a:rPr lang="en-US" sz="1200">
                          <a:effectLst/>
                          <a:latin typeface="Arial" panose="020B0604020202020204" pitchFamily="34" charset="0"/>
                          <a:cs typeface="Arial" panose="020B0604020202020204" pitchFamily="34" charset="0"/>
                        </a:rPr>
                        <a:t>5</a:t>
                      </a:r>
                      <a:endParaRPr lang="en-US" sz="1200">
                        <a:effectLst/>
                        <a:latin typeface="Arial" panose="020B0604020202020204" pitchFamily="34" charset="0"/>
                        <a:ea typeface="Calibri"/>
                        <a:cs typeface="Arial" panose="020B0604020202020204" pitchFamily="34" charset="0"/>
                      </a:endParaRPr>
                    </a:p>
                  </a:txBody>
                  <a:tcPr marL="68580" marR="68580" marT="0" marB="0"/>
                </a:tc>
                <a:tc>
                  <a:txBody>
                    <a:bodyPr/>
                    <a:lstStyle/>
                    <a:p>
                      <a:pPr>
                        <a:lnSpc>
                          <a:spcPct val="115000"/>
                        </a:lnSpc>
                        <a:spcAft>
                          <a:spcPts val="0"/>
                        </a:spcAft>
                      </a:pPr>
                      <a:r>
                        <a:rPr lang="en-US" sz="1200">
                          <a:effectLst/>
                          <a:latin typeface="Arial" panose="020B0604020202020204" pitchFamily="34" charset="0"/>
                          <a:cs typeface="Arial" panose="020B0604020202020204" pitchFamily="34" charset="0"/>
                        </a:rPr>
                        <a:t>Airborne hyperspectral imaging</a:t>
                      </a:r>
                      <a:endParaRPr lang="en-US" sz="1200">
                        <a:effectLst/>
                        <a:latin typeface="Arial" panose="020B0604020202020204" pitchFamily="34" charset="0"/>
                        <a:ea typeface="Calibri"/>
                        <a:cs typeface="Arial" panose="020B0604020202020204" pitchFamily="34" charset="0"/>
                      </a:endParaRPr>
                    </a:p>
                  </a:txBody>
                  <a:tcPr marL="68580" marR="68580" marT="0" marB="0"/>
                </a:tc>
                <a:tc>
                  <a:txBody>
                    <a:bodyPr/>
                    <a:lstStyle/>
                    <a:p>
                      <a:pPr>
                        <a:lnSpc>
                          <a:spcPct val="115000"/>
                        </a:lnSpc>
                        <a:spcAft>
                          <a:spcPts val="0"/>
                        </a:spcAft>
                      </a:pPr>
                      <a:r>
                        <a:rPr lang="en-US" sz="1200" dirty="0">
                          <a:effectLst/>
                          <a:latin typeface="Arial" panose="020B0604020202020204" pitchFamily="34" charset="0"/>
                          <a:cs typeface="Arial" panose="020B0604020202020204" pitchFamily="34" charset="0"/>
                        </a:rPr>
                        <a:t>Dornier</a:t>
                      </a:r>
                      <a:endParaRPr lang="en-US" sz="1200" dirty="0">
                        <a:effectLst/>
                        <a:latin typeface="Arial" panose="020B0604020202020204" pitchFamily="34" charset="0"/>
                        <a:ea typeface="Calibri"/>
                        <a:cs typeface="Arial" panose="020B0604020202020204" pitchFamily="34" charset="0"/>
                      </a:endParaRPr>
                    </a:p>
                  </a:txBody>
                  <a:tcPr marL="68580" marR="68580" marT="0" marB="0"/>
                </a:tc>
                <a:tc>
                  <a:txBody>
                    <a:bodyPr/>
                    <a:lstStyle/>
                    <a:p>
                      <a:pPr algn="just">
                        <a:lnSpc>
                          <a:spcPct val="115000"/>
                        </a:lnSpc>
                        <a:spcAft>
                          <a:spcPts val="0"/>
                        </a:spcAft>
                      </a:pPr>
                      <a:r>
                        <a:rPr lang="en-US" sz="1200">
                          <a:effectLst/>
                          <a:latin typeface="Arial" panose="020B0604020202020204" pitchFamily="34" charset="0"/>
                          <a:cs typeface="Arial" panose="020B0604020202020204" pitchFamily="34" charset="0"/>
                        </a:rPr>
                        <a:t>F. Sigernes</a:t>
                      </a:r>
                      <a:endParaRPr lang="en-US" sz="1200">
                        <a:effectLst/>
                        <a:latin typeface="Arial" panose="020B0604020202020204" pitchFamily="34" charset="0"/>
                        <a:ea typeface="Calibri"/>
                        <a:cs typeface="Arial" panose="020B0604020202020204" pitchFamily="34" charset="0"/>
                      </a:endParaRPr>
                    </a:p>
                  </a:txBody>
                  <a:tcPr marL="68580" marR="68580" marT="0" marB="0"/>
                </a:tc>
              </a:tr>
              <a:tr h="0">
                <a:tc>
                  <a:txBody>
                    <a:bodyPr/>
                    <a:lstStyle/>
                    <a:p>
                      <a:pPr>
                        <a:lnSpc>
                          <a:spcPct val="115000"/>
                        </a:lnSpc>
                        <a:spcAft>
                          <a:spcPts val="0"/>
                        </a:spcAft>
                      </a:pPr>
                      <a:r>
                        <a:rPr lang="en-US" sz="1200">
                          <a:effectLst/>
                          <a:latin typeface="Arial" panose="020B0604020202020204" pitchFamily="34" charset="0"/>
                          <a:cs typeface="Arial" panose="020B0604020202020204" pitchFamily="34" charset="0"/>
                        </a:rPr>
                        <a:t>6</a:t>
                      </a:r>
                      <a:endParaRPr lang="en-US" sz="1200">
                        <a:effectLst/>
                        <a:latin typeface="Arial" panose="020B0604020202020204" pitchFamily="34" charset="0"/>
                        <a:ea typeface="Calibri"/>
                        <a:cs typeface="Arial" panose="020B0604020202020204" pitchFamily="34" charset="0"/>
                      </a:endParaRPr>
                    </a:p>
                  </a:txBody>
                  <a:tcPr marL="68580" marR="68580" marT="0" marB="0"/>
                </a:tc>
                <a:tc>
                  <a:txBody>
                    <a:bodyPr/>
                    <a:lstStyle/>
                    <a:p>
                      <a:pPr>
                        <a:lnSpc>
                          <a:spcPct val="115000"/>
                        </a:lnSpc>
                        <a:spcAft>
                          <a:spcPts val="0"/>
                        </a:spcAft>
                      </a:pPr>
                      <a:r>
                        <a:rPr lang="en-US" sz="1200">
                          <a:effectLst/>
                          <a:latin typeface="Arial" panose="020B0604020202020204" pitchFamily="34" charset="0"/>
                          <a:cs typeface="Arial" panose="020B0604020202020204" pitchFamily="34" charset="0"/>
                        </a:rPr>
                        <a:t>Coronal dynamics and spectra</a:t>
                      </a:r>
                      <a:endParaRPr lang="en-US" sz="1200">
                        <a:effectLst/>
                        <a:latin typeface="Arial" panose="020B0604020202020204" pitchFamily="34" charset="0"/>
                        <a:ea typeface="Calibri"/>
                        <a:cs typeface="Arial" panose="020B0604020202020204" pitchFamily="34" charset="0"/>
                      </a:endParaRPr>
                    </a:p>
                  </a:txBody>
                  <a:tcPr marL="68580" marR="68580" marT="0" marB="0"/>
                </a:tc>
                <a:tc>
                  <a:txBody>
                    <a:bodyPr/>
                    <a:lstStyle/>
                    <a:p>
                      <a:pPr>
                        <a:lnSpc>
                          <a:spcPct val="115000"/>
                        </a:lnSpc>
                        <a:spcAft>
                          <a:spcPts val="0"/>
                        </a:spcAft>
                      </a:pPr>
                      <a:r>
                        <a:rPr lang="en-US" sz="1200" dirty="0">
                          <a:effectLst/>
                          <a:latin typeface="Arial" panose="020B0604020202020204" pitchFamily="34" charset="0"/>
                          <a:cs typeface="Arial" panose="020B0604020202020204" pitchFamily="34" charset="0"/>
                        </a:rPr>
                        <a:t>UNIS</a:t>
                      </a:r>
                      <a:endParaRPr lang="en-US" sz="1200" dirty="0">
                        <a:effectLst/>
                        <a:latin typeface="Arial" panose="020B0604020202020204" pitchFamily="34" charset="0"/>
                        <a:ea typeface="Calibri"/>
                        <a:cs typeface="Arial" panose="020B0604020202020204" pitchFamily="34" charset="0"/>
                      </a:endParaRPr>
                    </a:p>
                  </a:txBody>
                  <a:tcPr marL="68580" marR="68580" marT="0" marB="0"/>
                </a:tc>
                <a:tc>
                  <a:txBody>
                    <a:bodyPr/>
                    <a:lstStyle/>
                    <a:p>
                      <a:pPr algn="just">
                        <a:lnSpc>
                          <a:spcPct val="115000"/>
                        </a:lnSpc>
                        <a:spcAft>
                          <a:spcPts val="0"/>
                        </a:spcAft>
                      </a:pPr>
                      <a:r>
                        <a:rPr lang="en-US" sz="1200" dirty="0">
                          <a:effectLst/>
                          <a:latin typeface="Arial" panose="020B0604020202020204" pitchFamily="34" charset="0"/>
                          <a:cs typeface="Arial" panose="020B0604020202020204" pitchFamily="34" charset="0"/>
                        </a:rPr>
                        <a:t>J. Pasachoff</a:t>
                      </a:r>
                      <a:endParaRPr lang="en-US" sz="1200" dirty="0">
                        <a:effectLst/>
                        <a:latin typeface="Arial" panose="020B0604020202020204" pitchFamily="34" charset="0"/>
                        <a:ea typeface="Calibri"/>
                        <a:cs typeface="Arial" panose="020B0604020202020204" pitchFamily="34" charset="0"/>
                      </a:endParaRPr>
                    </a:p>
                  </a:txBody>
                  <a:tcPr marL="68580" marR="68580" marT="0" marB="0"/>
                </a:tc>
              </a:tr>
              <a:tr h="0">
                <a:tc>
                  <a:txBody>
                    <a:bodyPr/>
                    <a:lstStyle/>
                    <a:p>
                      <a:pPr>
                        <a:lnSpc>
                          <a:spcPct val="115000"/>
                        </a:lnSpc>
                        <a:spcAft>
                          <a:spcPts val="0"/>
                        </a:spcAft>
                      </a:pPr>
                      <a:r>
                        <a:rPr lang="en-US" sz="1200">
                          <a:effectLst/>
                          <a:latin typeface="Arial" panose="020B0604020202020204" pitchFamily="34" charset="0"/>
                          <a:cs typeface="Arial" panose="020B0604020202020204" pitchFamily="34" charset="0"/>
                        </a:rPr>
                        <a:t>7</a:t>
                      </a:r>
                      <a:endParaRPr lang="en-US" sz="1200">
                        <a:effectLst/>
                        <a:latin typeface="Arial" panose="020B0604020202020204" pitchFamily="34" charset="0"/>
                        <a:ea typeface="Calibri"/>
                        <a:cs typeface="Arial" panose="020B0604020202020204" pitchFamily="34" charset="0"/>
                      </a:endParaRPr>
                    </a:p>
                  </a:txBody>
                  <a:tcPr marL="68580" marR="68580" marT="0" marB="0"/>
                </a:tc>
                <a:tc>
                  <a:txBody>
                    <a:bodyPr/>
                    <a:lstStyle/>
                    <a:p>
                      <a:pPr>
                        <a:lnSpc>
                          <a:spcPct val="115000"/>
                        </a:lnSpc>
                        <a:spcAft>
                          <a:spcPts val="0"/>
                        </a:spcAft>
                      </a:pPr>
                      <a:r>
                        <a:rPr lang="en-US" sz="1200" dirty="0">
                          <a:effectLst/>
                          <a:latin typeface="Arial" panose="020B0604020202020204" pitchFamily="34" charset="0"/>
                          <a:cs typeface="Arial" panose="020B0604020202020204" pitchFamily="34" charset="0"/>
                        </a:rPr>
                        <a:t>High resolution spectra</a:t>
                      </a:r>
                      <a:endParaRPr lang="en-US" sz="1200" dirty="0">
                        <a:effectLst/>
                        <a:latin typeface="Arial" panose="020B0604020202020204" pitchFamily="34" charset="0"/>
                        <a:ea typeface="Calibri"/>
                        <a:cs typeface="Arial" panose="020B0604020202020204" pitchFamily="34" charset="0"/>
                      </a:endParaRPr>
                    </a:p>
                  </a:txBody>
                  <a:tcPr marL="68580" marR="68580" marT="0" marB="0"/>
                </a:tc>
                <a:tc>
                  <a:txBody>
                    <a:bodyPr/>
                    <a:lstStyle/>
                    <a:p>
                      <a:pPr>
                        <a:lnSpc>
                          <a:spcPct val="115000"/>
                        </a:lnSpc>
                        <a:spcAft>
                          <a:spcPts val="0"/>
                        </a:spcAft>
                      </a:pPr>
                      <a:r>
                        <a:rPr lang="en-US" sz="1200" dirty="0">
                          <a:effectLst/>
                          <a:latin typeface="Arial" panose="020B0604020202020204" pitchFamily="34" charset="0"/>
                          <a:cs typeface="Arial" panose="020B0604020202020204" pitchFamily="34" charset="0"/>
                        </a:rPr>
                        <a:t>Nordlysstasjonen</a:t>
                      </a:r>
                      <a:endParaRPr lang="en-US" sz="1200" dirty="0">
                        <a:effectLst/>
                        <a:latin typeface="Arial" panose="020B0604020202020204" pitchFamily="34" charset="0"/>
                        <a:ea typeface="Calibri"/>
                        <a:cs typeface="Arial" panose="020B0604020202020204" pitchFamily="34" charset="0"/>
                      </a:endParaRPr>
                    </a:p>
                  </a:txBody>
                  <a:tcPr marL="68580" marR="68580" marT="0" marB="0"/>
                </a:tc>
                <a:tc>
                  <a:txBody>
                    <a:bodyPr/>
                    <a:lstStyle/>
                    <a:p>
                      <a:pPr algn="just">
                        <a:lnSpc>
                          <a:spcPct val="115000"/>
                        </a:lnSpc>
                        <a:spcAft>
                          <a:spcPts val="0"/>
                        </a:spcAft>
                      </a:pPr>
                      <a:r>
                        <a:rPr lang="en-US" sz="1200" dirty="0">
                          <a:effectLst/>
                          <a:latin typeface="Arial" panose="020B0604020202020204" pitchFamily="34" charset="0"/>
                          <a:cs typeface="Arial" panose="020B0604020202020204" pitchFamily="34" charset="0"/>
                        </a:rPr>
                        <a:t>S. Habbal</a:t>
                      </a:r>
                      <a:endParaRPr lang="en-US" sz="1200" dirty="0">
                        <a:effectLst/>
                        <a:latin typeface="Arial" panose="020B0604020202020204" pitchFamily="34" charset="0"/>
                        <a:ea typeface="Calibri"/>
                        <a:cs typeface="Arial" panose="020B0604020202020204" pitchFamily="34" charset="0"/>
                      </a:endParaRPr>
                    </a:p>
                  </a:txBody>
                  <a:tcPr marL="68580" marR="68580" marT="0" marB="0"/>
                </a:tc>
              </a:tr>
            </a:tbl>
          </a:graphicData>
        </a:graphic>
      </p:graphicFrame>
      <p:sp>
        <p:nvSpPr>
          <p:cNvPr id="6" name="Rectangle 5"/>
          <p:cNvSpPr/>
          <p:nvPr/>
        </p:nvSpPr>
        <p:spPr>
          <a:xfrm>
            <a:off x="6876256" y="4964935"/>
            <a:ext cx="2123499" cy="1200329"/>
          </a:xfrm>
          <a:prstGeom prst="rect">
            <a:avLst/>
          </a:prstGeom>
        </p:spPr>
        <p:txBody>
          <a:bodyPr wrap="square">
            <a:spAutoFit/>
          </a:bodyPr>
          <a:lstStyle/>
          <a:p>
            <a:pPr>
              <a:spcAft>
                <a:spcPts val="0"/>
              </a:spcAft>
            </a:pPr>
            <a:r>
              <a:rPr lang="en-US" sz="1200" b="1" dirty="0">
                <a:solidFill>
                  <a:srgbClr val="000000"/>
                </a:solidFill>
                <a:latin typeface="Arial" panose="020B0604020202020204" pitchFamily="34" charset="0"/>
                <a:ea typeface="Times New Roman"/>
                <a:cs typeface="Arial" panose="020B0604020202020204" pitchFamily="34" charset="0"/>
              </a:rPr>
              <a:t>Table 4.</a:t>
            </a:r>
            <a:r>
              <a:rPr lang="en-US" sz="1200" dirty="0">
                <a:solidFill>
                  <a:srgbClr val="000000"/>
                </a:solidFill>
                <a:latin typeface="Arial" panose="020B0604020202020204" pitchFamily="34" charset="0"/>
                <a:ea typeface="Times New Roman"/>
                <a:cs typeface="Arial" panose="020B0604020202020204" pitchFamily="34" charset="0"/>
              </a:rPr>
              <a:t> The total eclipse </a:t>
            </a:r>
            <a:endParaRPr lang="en-US" sz="1200" dirty="0" smtClean="0">
              <a:solidFill>
                <a:srgbClr val="000000"/>
              </a:solidFill>
              <a:latin typeface="Arial" panose="020B0604020202020204" pitchFamily="34" charset="0"/>
              <a:ea typeface="Times New Roman"/>
              <a:cs typeface="Arial" panose="020B0604020202020204" pitchFamily="34" charset="0"/>
            </a:endParaRPr>
          </a:p>
          <a:p>
            <a:pPr>
              <a:spcAft>
                <a:spcPts val="0"/>
              </a:spcAft>
            </a:pPr>
            <a:r>
              <a:rPr lang="en-US" sz="1200" dirty="0" smtClean="0">
                <a:solidFill>
                  <a:srgbClr val="000000"/>
                </a:solidFill>
                <a:latin typeface="Arial" panose="020B0604020202020204" pitchFamily="34" charset="0"/>
                <a:ea typeface="Times New Roman"/>
                <a:cs typeface="Arial" panose="020B0604020202020204" pitchFamily="34" charset="0"/>
              </a:rPr>
              <a:t>team </a:t>
            </a:r>
            <a:r>
              <a:rPr lang="en-US" sz="1200" dirty="0">
                <a:solidFill>
                  <a:srgbClr val="000000"/>
                </a:solidFill>
                <a:latin typeface="Arial" panose="020B0604020202020204" pitchFamily="34" charset="0"/>
                <a:ea typeface="Times New Roman"/>
                <a:cs typeface="Arial" panose="020B0604020202020204" pitchFamily="34" charset="0"/>
              </a:rPr>
              <a:t>at UNIS</a:t>
            </a:r>
            <a:r>
              <a:rPr lang="en-US" sz="1200" dirty="0" smtClean="0">
                <a:solidFill>
                  <a:srgbClr val="000000"/>
                </a:solidFill>
                <a:latin typeface="Arial" panose="020B0604020202020204" pitchFamily="34" charset="0"/>
                <a:ea typeface="Times New Roman"/>
                <a:cs typeface="Arial" panose="020B0604020202020204" pitchFamily="34" charset="0"/>
              </a:rPr>
              <a:t>.  </a:t>
            </a:r>
          </a:p>
          <a:p>
            <a:pPr>
              <a:spcAft>
                <a:spcPts val="0"/>
              </a:spcAft>
            </a:pPr>
            <a:endParaRPr lang="en-US" sz="1200" dirty="0">
              <a:solidFill>
                <a:srgbClr val="000000"/>
              </a:solidFill>
              <a:latin typeface="Arial" panose="020B0604020202020204" pitchFamily="34" charset="0"/>
              <a:ea typeface="Times New Roman"/>
              <a:cs typeface="Arial" panose="020B0604020202020204" pitchFamily="34" charset="0"/>
            </a:endParaRPr>
          </a:p>
          <a:p>
            <a:pPr>
              <a:spcAft>
                <a:spcPts val="0"/>
              </a:spcAft>
            </a:pPr>
            <a:r>
              <a:rPr lang="en-US" sz="1200" dirty="0" smtClean="0">
                <a:solidFill>
                  <a:srgbClr val="000000"/>
                </a:solidFill>
                <a:latin typeface="Arial" panose="020B0604020202020204" pitchFamily="34" charset="0"/>
                <a:ea typeface="Times New Roman"/>
                <a:cs typeface="Arial" panose="020B0604020202020204" pitchFamily="34" charset="0"/>
              </a:rPr>
              <a:t>Nordlysstasjonen refers to the old Auroral Station in Adventdalen.  </a:t>
            </a:r>
            <a:endParaRPr lang="en-US" sz="1200" dirty="0">
              <a:effectLst/>
              <a:latin typeface="Arial" panose="020B0604020202020204" pitchFamily="34" charset="0"/>
              <a:ea typeface="Times New Roman"/>
              <a:cs typeface="Arial" panose="020B0604020202020204" pitchFamily="34" charset="0"/>
            </a:endParaRPr>
          </a:p>
        </p:txBody>
      </p:sp>
      <p:sp>
        <p:nvSpPr>
          <p:cNvPr id="8" name="TextBox 7"/>
          <p:cNvSpPr txBox="1"/>
          <p:nvPr/>
        </p:nvSpPr>
        <p:spPr>
          <a:xfrm>
            <a:off x="827027" y="4619733"/>
            <a:ext cx="2212465" cy="338554"/>
          </a:xfrm>
          <a:prstGeom prst="rect">
            <a:avLst/>
          </a:prstGeom>
          <a:noFill/>
        </p:spPr>
        <p:txBody>
          <a:bodyPr wrap="none" rtlCol="0">
            <a:spAutoFit/>
          </a:bodyPr>
          <a:lstStyle/>
          <a:p>
            <a:r>
              <a:rPr lang="en-US" sz="1600" b="1" dirty="0" smtClean="0">
                <a:latin typeface="Arial" panose="020B0604020202020204" pitchFamily="34" charset="0"/>
                <a:cs typeface="Arial" panose="020B0604020202020204" pitchFamily="34" charset="0"/>
              </a:rPr>
              <a:t>The UNIS Campaign:</a:t>
            </a:r>
            <a:endParaRPr lang="en-US" sz="16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6784588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2"/>
          <p:cNvPicPr>
            <a:picLocks noChangeAspect="1" noChangeArrowheads="1"/>
          </p:cNvPicPr>
          <p:nvPr/>
        </p:nvPicPr>
        <p:blipFill>
          <a:blip r:embed="rId2"/>
          <a:srcRect/>
          <a:stretch>
            <a:fillRect/>
          </a:stretch>
        </p:blipFill>
        <p:spPr bwMode="auto">
          <a:xfrm>
            <a:off x="0" y="0"/>
            <a:ext cx="673100" cy="6858000"/>
          </a:xfrm>
          <a:prstGeom prst="rect">
            <a:avLst/>
          </a:prstGeom>
          <a:noFill/>
          <a:ln w="9525">
            <a:noFill/>
            <a:miter lim="800000"/>
            <a:headEnd/>
            <a:tailEnd/>
          </a:ln>
        </p:spPr>
      </p:pic>
      <p:pic>
        <p:nvPicPr>
          <p:cNvPr id="13315" name="Picture 5"/>
          <p:cNvPicPr>
            <a:picLocks noChangeAspect="1" noChangeArrowheads="1"/>
          </p:cNvPicPr>
          <p:nvPr/>
        </p:nvPicPr>
        <p:blipFill>
          <a:blip r:embed="rId3"/>
          <a:srcRect/>
          <a:stretch>
            <a:fillRect/>
          </a:stretch>
        </p:blipFill>
        <p:spPr bwMode="auto">
          <a:xfrm>
            <a:off x="0" y="0"/>
            <a:ext cx="9144000" cy="1293813"/>
          </a:xfrm>
          <a:prstGeom prst="rect">
            <a:avLst/>
          </a:prstGeom>
          <a:noFill/>
          <a:ln w="9525">
            <a:noFill/>
            <a:miter lim="800000"/>
            <a:headEnd/>
            <a:tailEnd/>
          </a:ln>
        </p:spPr>
      </p:pic>
      <p:pic>
        <p:nvPicPr>
          <p:cNvPr id="13316" name="Picture 7" descr="NY_UNIS_logoPNG_transp_bg"/>
          <p:cNvPicPr>
            <a:picLocks noChangeAspect="1" noChangeArrowheads="1"/>
          </p:cNvPicPr>
          <p:nvPr/>
        </p:nvPicPr>
        <p:blipFill>
          <a:blip r:embed="rId4"/>
          <a:srcRect/>
          <a:stretch>
            <a:fillRect/>
          </a:stretch>
        </p:blipFill>
        <p:spPr bwMode="auto">
          <a:xfrm>
            <a:off x="106363" y="1385888"/>
            <a:ext cx="504825" cy="458787"/>
          </a:xfrm>
          <a:prstGeom prst="rect">
            <a:avLst/>
          </a:prstGeom>
          <a:noFill/>
          <a:ln w="9525">
            <a:noFill/>
            <a:miter lim="800000"/>
            <a:headEnd/>
            <a:tailEnd/>
          </a:ln>
        </p:spPr>
      </p:pic>
      <p:sp>
        <p:nvSpPr>
          <p:cNvPr id="5" name="Rectangle 4"/>
          <p:cNvSpPr/>
          <p:nvPr/>
        </p:nvSpPr>
        <p:spPr>
          <a:xfrm>
            <a:off x="942343" y="1538688"/>
            <a:ext cx="7344816" cy="400110"/>
          </a:xfrm>
          <a:prstGeom prst="rect">
            <a:avLst/>
          </a:prstGeom>
        </p:spPr>
        <p:txBody>
          <a:bodyPr wrap="square">
            <a:spAutoFit/>
          </a:bodyPr>
          <a:lstStyle/>
          <a:p>
            <a:pPr>
              <a:spcAft>
                <a:spcPts val="0"/>
              </a:spcAft>
            </a:pPr>
            <a:r>
              <a:rPr lang="en-US" sz="2000" b="1" dirty="0" smtClean="0">
                <a:solidFill>
                  <a:srgbClr val="000000"/>
                </a:solidFill>
                <a:latin typeface="Arial"/>
                <a:ea typeface="Times New Roman"/>
                <a:cs typeface="Times New Roman"/>
              </a:rPr>
              <a:t>A new video accumulation technique</a:t>
            </a:r>
            <a:endParaRPr lang="en-US" sz="2000" dirty="0">
              <a:effectLst/>
              <a:latin typeface="Times New Roman"/>
              <a:ea typeface="Times New Roman"/>
            </a:endParaRPr>
          </a:p>
        </p:txBody>
      </p:sp>
      <p:pic>
        <p:nvPicPr>
          <p:cNvPr id="7" name="Picture 6"/>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54562" y="2109840"/>
            <a:ext cx="1923415" cy="1291590"/>
          </a:xfrm>
          <a:prstGeom prst="rect">
            <a:avLst/>
          </a:prstGeom>
          <a:noFill/>
          <a:ln>
            <a:noFill/>
          </a:ln>
          <a:extLst/>
        </p:spPr>
      </p:pic>
      <p:pic>
        <p:nvPicPr>
          <p:cNvPr id="8" name="Picture 7"/>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926495" y="2109840"/>
            <a:ext cx="1924050" cy="1291590"/>
          </a:xfrm>
          <a:prstGeom prst="rect">
            <a:avLst/>
          </a:prstGeom>
          <a:noFill/>
          <a:ln>
            <a:noFill/>
          </a:ln>
          <a:extLst/>
        </p:spPr>
      </p:pic>
      <p:pic>
        <p:nvPicPr>
          <p:cNvPr id="9" name="Picture 8"/>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909815" y="2106030"/>
            <a:ext cx="1928495" cy="1295400"/>
          </a:xfrm>
          <a:prstGeom prst="rect">
            <a:avLst/>
          </a:prstGeom>
          <a:noFill/>
          <a:ln>
            <a:noFill/>
          </a:ln>
          <a:extLst/>
        </p:spPr>
      </p:pic>
      <p:sp>
        <p:nvSpPr>
          <p:cNvPr id="2" name="Rectangle 1"/>
          <p:cNvSpPr/>
          <p:nvPr/>
        </p:nvSpPr>
        <p:spPr>
          <a:xfrm>
            <a:off x="912561" y="3453893"/>
            <a:ext cx="5951918" cy="1015663"/>
          </a:xfrm>
          <a:prstGeom prst="rect">
            <a:avLst/>
          </a:prstGeom>
        </p:spPr>
        <p:txBody>
          <a:bodyPr wrap="square">
            <a:spAutoFit/>
          </a:bodyPr>
          <a:lstStyle/>
          <a:p>
            <a:pPr>
              <a:spcAft>
                <a:spcPts val="0"/>
              </a:spcAft>
            </a:pPr>
            <a:r>
              <a:rPr lang="en-US" sz="1200" b="1" spc="25" dirty="0" smtClean="0">
                <a:solidFill>
                  <a:srgbClr val="000000"/>
                </a:solidFill>
                <a:effectLst/>
                <a:latin typeface="Arial" panose="020B0604020202020204" pitchFamily="34" charset="0"/>
                <a:ea typeface="Times New Roman"/>
                <a:cs typeface="Arial" panose="020B0604020202020204" pitchFamily="34" charset="0"/>
              </a:rPr>
              <a:t>Fig. 7.</a:t>
            </a:r>
            <a:r>
              <a:rPr lang="en-US" sz="1200" spc="25" dirty="0" smtClean="0">
                <a:solidFill>
                  <a:srgbClr val="000000"/>
                </a:solidFill>
                <a:effectLst/>
                <a:latin typeface="Arial" panose="020B0604020202020204" pitchFamily="34" charset="0"/>
                <a:ea typeface="Times New Roman"/>
                <a:cs typeface="Arial" panose="020B0604020202020204" pitchFamily="34" charset="0"/>
              </a:rPr>
              <a:t> Accumulated video highpass cascade filter technique applied to live broadcast from NRK of the total solar eclipse on Svalbard 2015. Left: Stabilized summation of 448 video frames (raw image). No filter applied. Middle: Accumulated frames with 5x5 pixel highpass cascade filter. Right: Accumulated 3x3 highpass cascade image fused with raw image.  </a:t>
            </a:r>
            <a:endParaRPr lang="en-US" sz="1200" dirty="0">
              <a:effectLst/>
              <a:latin typeface="Arial" panose="020B0604020202020204" pitchFamily="34" charset="0"/>
              <a:ea typeface="Times New Roman"/>
              <a:cs typeface="Arial" panose="020B0604020202020204" pitchFamily="34" charset="0"/>
            </a:endParaRPr>
          </a:p>
        </p:txBody>
      </p:sp>
      <p:pic>
        <p:nvPicPr>
          <p:cNvPr id="11"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38281" y="4725144"/>
            <a:ext cx="2344737" cy="1679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717014" y="4725144"/>
            <a:ext cx="3001270" cy="1679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6" descr="solformørkelsesbrille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749400" y="4731119"/>
            <a:ext cx="2962125" cy="16736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673100" y="6424269"/>
            <a:ext cx="2621551" cy="276999"/>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smtClean="0">
                <a:ln>
                  <a:noFill/>
                </a:ln>
                <a:solidFill>
                  <a:prstClr val="black"/>
                </a:solidFill>
                <a:effectLst/>
                <a:uLnTx/>
                <a:uFillTx/>
              </a:rPr>
              <a:t>Fig. 9. </a:t>
            </a:r>
            <a:r>
              <a:rPr kumimoji="0" lang="en-US" sz="1200" b="0" i="0" u="none" strike="noStrike" kern="0" cap="none" spc="0" normalizeH="0" baseline="0" noProof="0" dirty="0" smtClean="0">
                <a:ln>
                  <a:noFill/>
                </a:ln>
                <a:solidFill>
                  <a:prstClr val="black"/>
                </a:solidFill>
                <a:effectLst/>
                <a:uLnTx/>
                <a:uFillTx/>
              </a:rPr>
              <a:t>Videos and images in the media </a:t>
            </a:r>
            <a:endParaRPr kumimoji="0" lang="en-US" sz="1200" b="0" i="0" u="none" strike="noStrike" kern="0" cap="none" spc="0" normalizeH="0" baseline="0" noProof="0" dirty="0">
              <a:ln>
                <a:noFill/>
              </a:ln>
              <a:solidFill>
                <a:prstClr val="black"/>
              </a:solidFill>
              <a:effectLst/>
              <a:uLnTx/>
              <a:uFillTx/>
            </a:endParaRPr>
          </a:p>
        </p:txBody>
      </p:sp>
      <p:pic>
        <p:nvPicPr>
          <p:cNvPr id="15"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230462" y="1844674"/>
            <a:ext cx="1404045" cy="21170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7196708" y="3961725"/>
            <a:ext cx="1514817" cy="646331"/>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smtClean="0">
                <a:ln>
                  <a:noFill/>
                </a:ln>
                <a:solidFill>
                  <a:prstClr val="black"/>
                </a:solidFill>
                <a:effectLst/>
                <a:uLnTx/>
                <a:uFillTx/>
                <a:latin typeface="Arial" panose="020B0604020202020204" pitchFamily="34" charset="0"/>
                <a:cs typeface="Arial" panose="020B0604020202020204" pitchFamily="34" charset="0"/>
              </a:rPr>
              <a:t>Fig. 8. </a:t>
            </a:r>
            <a:r>
              <a:rPr kumimoji="0" lang="en-US" sz="1200" b="0" i="0" u="none" strike="noStrike" kern="0" cap="none" spc="0" normalizeH="0" baseline="0" noProof="0" dirty="0" smtClean="0">
                <a:ln>
                  <a:noFill/>
                </a:ln>
                <a:solidFill>
                  <a:prstClr val="black"/>
                </a:solidFill>
                <a:effectLst/>
                <a:uLnTx/>
                <a:uFillTx/>
                <a:latin typeface="Arial" panose="020B0604020202020204" pitchFamily="34" charset="0"/>
                <a:cs typeface="Arial" panose="020B0604020202020204" pitchFamily="34" charset="0"/>
              </a:rPr>
              <a:t>Boy with eclipse glasses.  Photo: Pål Brekke.</a:t>
            </a:r>
            <a:endParaRPr kumimoji="0" lang="en-US" sz="12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8023430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2"/>
          <p:cNvPicPr>
            <a:picLocks noChangeAspect="1" noChangeArrowheads="1"/>
          </p:cNvPicPr>
          <p:nvPr/>
        </p:nvPicPr>
        <p:blipFill>
          <a:blip r:embed="rId2"/>
          <a:srcRect/>
          <a:stretch>
            <a:fillRect/>
          </a:stretch>
        </p:blipFill>
        <p:spPr bwMode="auto">
          <a:xfrm>
            <a:off x="0" y="0"/>
            <a:ext cx="673100" cy="6858000"/>
          </a:xfrm>
          <a:prstGeom prst="rect">
            <a:avLst/>
          </a:prstGeom>
          <a:noFill/>
          <a:ln w="9525">
            <a:noFill/>
            <a:miter lim="800000"/>
            <a:headEnd/>
            <a:tailEnd/>
          </a:ln>
        </p:spPr>
      </p:pic>
      <p:pic>
        <p:nvPicPr>
          <p:cNvPr id="13315" name="Picture 5"/>
          <p:cNvPicPr>
            <a:picLocks noChangeAspect="1" noChangeArrowheads="1"/>
          </p:cNvPicPr>
          <p:nvPr/>
        </p:nvPicPr>
        <p:blipFill>
          <a:blip r:embed="rId3"/>
          <a:srcRect/>
          <a:stretch>
            <a:fillRect/>
          </a:stretch>
        </p:blipFill>
        <p:spPr bwMode="auto">
          <a:xfrm>
            <a:off x="0" y="0"/>
            <a:ext cx="9144000" cy="1293813"/>
          </a:xfrm>
          <a:prstGeom prst="rect">
            <a:avLst/>
          </a:prstGeom>
          <a:noFill/>
          <a:ln w="9525">
            <a:noFill/>
            <a:miter lim="800000"/>
            <a:headEnd/>
            <a:tailEnd/>
          </a:ln>
        </p:spPr>
      </p:pic>
      <p:grpSp>
        <p:nvGrpSpPr>
          <p:cNvPr id="3" name="Group 2"/>
          <p:cNvGrpSpPr/>
          <p:nvPr/>
        </p:nvGrpSpPr>
        <p:grpSpPr>
          <a:xfrm>
            <a:off x="336550" y="476672"/>
            <a:ext cx="8674858" cy="5748858"/>
            <a:chOff x="336550" y="476672"/>
            <a:chExt cx="8674858" cy="5748858"/>
          </a:xfrm>
        </p:grpSpPr>
        <p:pic>
          <p:nvPicPr>
            <p:cNvPr id="5121"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6550" y="476672"/>
              <a:ext cx="8674858" cy="57488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6" name="Picture 7" descr="NY_UNIS_logoPNG_transp_bg"/>
            <p:cNvPicPr>
              <a:picLocks noChangeAspect="1" noChangeArrowheads="1"/>
            </p:cNvPicPr>
            <p:nvPr/>
          </p:nvPicPr>
          <p:blipFill>
            <a:blip r:embed="rId5"/>
            <a:srcRect/>
            <a:stretch>
              <a:fillRect/>
            </a:stretch>
          </p:blipFill>
          <p:spPr bwMode="auto">
            <a:xfrm>
              <a:off x="8388424" y="578645"/>
              <a:ext cx="504825" cy="458787"/>
            </a:xfrm>
            <a:prstGeom prst="rect">
              <a:avLst/>
            </a:prstGeom>
            <a:noFill/>
            <a:ln w="9525">
              <a:noFill/>
              <a:miter lim="800000"/>
              <a:headEnd/>
              <a:tailEnd/>
            </a:ln>
          </p:spPr>
        </p:pic>
      </p:grpSp>
      <p:sp>
        <p:nvSpPr>
          <p:cNvPr id="2" name="Rectangle 1"/>
          <p:cNvSpPr/>
          <p:nvPr/>
        </p:nvSpPr>
        <p:spPr>
          <a:xfrm>
            <a:off x="755576" y="6259328"/>
            <a:ext cx="8255832" cy="517065"/>
          </a:xfrm>
          <a:prstGeom prst="rect">
            <a:avLst/>
          </a:prstGeom>
        </p:spPr>
        <p:txBody>
          <a:bodyPr wrap="square">
            <a:spAutoFit/>
          </a:bodyPr>
          <a:lstStyle/>
          <a:p>
            <a:pPr>
              <a:lnSpc>
                <a:spcPct val="115000"/>
              </a:lnSpc>
              <a:spcAft>
                <a:spcPts val="1000"/>
              </a:spcAft>
            </a:pPr>
            <a:r>
              <a:rPr lang="en-US" sz="1200" b="1" dirty="0">
                <a:solidFill>
                  <a:srgbClr val="000000"/>
                </a:solidFill>
                <a:latin typeface="Arial" panose="020B0604020202020204" pitchFamily="34" charset="0"/>
                <a:ea typeface="Times New Roman"/>
                <a:cs typeface="Arial" panose="020B0604020202020204" pitchFamily="34" charset="0"/>
              </a:rPr>
              <a:t>Fig. </a:t>
            </a:r>
            <a:r>
              <a:rPr lang="en-US" sz="1200" b="1" dirty="0" smtClean="0">
                <a:solidFill>
                  <a:srgbClr val="000000"/>
                </a:solidFill>
                <a:latin typeface="Arial" panose="020B0604020202020204" pitchFamily="34" charset="0"/>
                <a:ea typeface="Times New Roman"/>
                <a:cs typeface="Arial" panose="020B0604020202020204" pitchFamily="34" charset="0"/>
              </a:rPr>
              <a:t>10.</a:t>
            </a:r>
            <a:r>
              <a:rPr lang="en-US" sz="1200" dirty="0">
                <a:solidFill>
                  <a:srgbClr val="000000"/>
                </a:solidFill>
                <a:latin typeface="Arial" panose="020B0604020202020204" pitchFamily="34" charset="0"/>
                <a:ea typeface="Times New Roman"/>
                <a:cs typeface="Arial" panose="020B0604020202020204" pitchFamily="34" charset="0"/>
              </a:rPr>
              <a:t> High Dynamic Range (HDR) image fused with the highpass cascade video sequence from NRK and the Solar Dynamics Observatory (SDO) image at 304 nm.</a:t>
            </a:r>
            <a:endParaRPr lang="en-US" sz="1200" dirty="0">
              <a:latin typeface="Arial" panose="020B0604020202020204" pitchFamily="34" charset="0"/>
              <a:ea typeface="Calibri"/>
              <a:cs typeface="Arial" panose="020B0604020202020204" pitchFamily="34" charset="0"/>
            </a:endParaRPr>
          </a:p>
        </p:txBody>
      </p:sp>
    </p:spTree>
    <p:extLst>
      <p:ext uri="{BB962C8B-B14F-4D97-AF65-F5344CB8AC3E}">
        <p14:creationId xmlns:p14="http://schemas.microsoft.com/office/powerpoint/2010/main" val="238023430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2"/>
          <p:cNvPicPr>
            <a:picLocks noChangeAspect="1" noChangeArrowheads="1"/>
          </p:cNvPicPr>
          <p:nvPr/>
        </p:nvPicPr>
        <p:blipFill>
          <a:blip r:embed="rId2"/>
          <a:srcRect/>
          <a:stretch>
            <a:fillRect/>
          </a:stretch>
        </p:blipFill>
        <p:spPr bwMode="auto">
          <a:xfrm>
            <a:off x="0" y="0"/>
            <a:ext cx="673100" cy="6858000"/>
          </a:xfrm>
          <a:prstGeom prst="rect">
            <a:avLst/>
          </a:prstGeom>
          <a:noFill/>
          <a:ln w="9525">
            <a:noFill/>
            <a:miter lim="800000"/>
            <a:headEnd/>
            <a:tailEnd/>
          </a:ln>
        </p:spPr>
      </p:pic>
      <p:pic>
        <p:nvPicPr>
          <p:cNvPr id="13315" name="Picture 5"/>
          <p:cNvPicPr>
            <a:picLocks noChangeAspect="1" noChangeArrowheads="1"/>
          </p:cNvPicPr>
          <p:nvPr/>
        </p:nvPicPr>
        <p:blipFill>
          <a:blip r:embed="rId3"/>
          <a:srcRect/>
          <a:stretch>
            <a:fillRect/>
          </a:stretch>
        </p:blipFill>
        <p:spPr bwMode="auto">
          <a:xfrm>
            <a:off x="0" y="0"/>
            <a:ext cx="9144000" cy="1293813"/>
          </a:xfrm>
          <a:prstGeom prst="rect">
            <a:avLst/>
          </a:prstGeom>
          <a:noFill/>
          <a:ln w="9525">
            <a:noFill/>
            <a:miter lim="800000"/>
            <a:headEnd/>
            <a:tailEnd/>
          </a:ln>
        </p:spPr>
      </p:pic>
      <p:pic>
        <p:nvPicPr>
          <p:cNvPr id="13316" name="Picture 7" descr="NY_UNIS_logoPNG_transp_bg"/>
          <p:cNvPicPr>
            <a:picLocks noChangeAspect="1" noChangeArrowheads="1"/>
          </p:cNvPicPr>
          <p:nvPr/>
        </p:nvPicPr>
        <p:blipFill>
          <a:blip r:embed="rId4"/>
          <a:srcRect/>
          <a:stretch>
            <a:fillRect/>
          </a:stretch>
        </p:blipFill>
        <p:spPr bwMode="auto">
          <a:xfrm>
            <a:off x="106363" y="1385888"/>
            <a:ext cx="504825" cy="458787"/>
          </a:xfrm>
          <a:prstGeom prst="rect">
            <a:avLst/>
          </a:prstGeom>
          <a:noFill/>
          <a:ln w="9525">
            <a:noFill/>
            <a:miter lim="800000"/>
            <a:headEnd/>
            <a:tailEnd/>
          </a:ln>
        </p:spPr>
      </p:pic>
      <p:sp>
        <p:nvSpPr>
          <p:cNvPr id="5" name="Rectangle 4"/>
          <p:cNvSpPr/>
          <p:nvPr/>
        </p:nvSpPr>
        <p:spPr>
          <a:xfrm>
            <a:off x="942343" y="1538688"/>
            <a:ext cx="7344816" cy="400110"/>
          </a:xfrm>
          <a:prstGeom prst="rect">
            <a:avLst/>
          </a:prstGeom>
        </p:spPr>
        <p:txBody>
          <a:bodyPr wrap="square">
            <a:spAutoFit/>
          </a:bodyPr>
          <a:lstStyle/>
          <a:p>
            <a:pPr>
              <a:spcAft>
                <a:spcPts val="0"/>
              </a:spcAft>
            </a:pPr>
            <a:r>
              <a:rPr lang="en-US" sz="2000" b="1" dirty="0" smtClean="0">
                <a:solidFill>
                  <a:srgbClr val="000000"/>
                </a:solidFill>
                <a:latin typeface="Arial"/>
                <a:ea typeface="Times New Roman"/>
                <a:cs typeface="Times New Roman"/>
              </a:rPr>
              <a:t>10 x Other highlights …</a:t>
            </a:r>
            <a:endParaRPr lang="en-US" sz="2000" dirty="0">
              <a:effectLst/>
              <a:latin typeface="Times New Roman"/>
              <a:ea typeface="Times New Roman"/>
            </a:endParaRPr>
          </a:p>
        </p:txBody>
      </p:sp>
      <p:sp>
        <p:nvSpPr>
          <p:cNvPr id="2" name="Rectangle 1"/>
          <p:cNvSpPr/>
          <p:nvPr/>
        </p:nvSpPr>
        <p:spPr>
          <a:xfrm>
            <a:off x="910790" y="1963345"/>
            <a:ext cx="7621650" cy="4524315"/>
          </a:xfrm>
          <a:prstGeom prst="rect">
            <a:avLst/>
          </a:prstGeom>
        </p:spPr>
        <p:txBody>
          <a:bodyPr wrap="square">
            <a:spAutoFit/>
          </a:bodyPr>
          <a:lstStyle/>
          <a:p>
            <a:pPr marL="285750" indent="-285750">
              <a:buFont typeface="Arial" panose="020B0604020202020204" pitchFamily="34" charset="0"/>
              <a:buChar char="•"/>
            </a:pPr>
            <a:r>
              <a:rPr lang="en-US" sz="1600" dirty="0" smtClean="0">
                <a:latin typeface="Arial" panose="020B0604020202020204" pitchFamily="34" charset="0"/>
                <a:cs typeface="Arial" panose="020B0604020202020204" pitchFamily="34" charset="0"/>
              </a:rPr>
              <a:t>UNIS </a:t>
            </a:r>
            <a:r>
              <a:rPr lang="en-US" sz="1600" dirty="0">
                <a:latin typeface="Arial" panose="020B0604020202020204" pitchFamily="34" charset="0"/>
                <a:cs typeface="Arial" panose="020B0604020202020204" pitchFamily="34" charset="0"/>
              </a:rPr>
              <a:t>held Norway’s first international SuperDARN meeting in May </a:t>
            </a:r>
            <a:r>
              <a:rPr lang="en-US" sz="1600" dirty="0" smtClean="0">
                <a:latin typeface="Arial" panose="020B0604020202020204" pitchFamily="34" charset="0"/>
                <a:cs typeface="Arial" panose="020B0604020202020204" pitchFamily="34" charset="0"/>
              </a:rPr>
              <a:t>2014.</a:t>
            </a:r>
          </a:p>
          <a:p>
            <a:pPr marL="285750" indent="-285750">
              <a:buFont typeface="Arial" panose="020B0604020202020204" pitchFamily="34" charset="0"/>
              <a:buChar char="•"/>
            </a:pPr>
            <a:r>
              <a:rPr lang="en-US" sz="1600" dirty="0" smtClean="0">
                <a:latin typeface="Arial" panose="020B0604020202020204" pitchFamily="34" charset="0"/>
                <a:cs typeface="Arial" panose="020B0604020202020204" pitchFamily="34" charset="0"/>
              </a:rPr>
              <a:t>Her </a:t>
            </a:r>
            <a:r>
              <a:rPr lang="en-US" sz="1600" dirty="0">
                <a:latin typeface="Arial" panose="020B0604020202020204" pitchFamily="34" charset="0"/>
                <a:cs typeface="Arial" panose="020B0604020202020204" pitchFamily="34" charset="0"/>
              </a:rPr>
              <a:t>Royal Majesty Queen Sonja of Norway revisited KHO 5</a:t>
            </a:r>
            <a:r>
              <a:rPr lang="en-US" sz="1600" baseline="30000" dirty="0">
                <a:latin typeface="Arial" panose="020B0604020202020204" pitchFamily="34" charset="0"/>
                <a:cs typeface="Arial" panose="020B0604020202020204" pitchFamily="34" charset="0"/>
              </a:rPr>
              <a:t>th</a:t>
            </a:r>
            <a:r>
              <a:rPr lang="en-US" sz="1600" dirty="0">
                <a:latin typeface="Arial" panose="020B0604020202020204" pitchFamily="34" charset="0"/>
                <a:cs typeface="Arial" panose="020B0604020202020204" pitchFamily="34" charset="0"/>
              </a:rPr>
              <a:t> of February, 2015</a:t>
            </a:r>
            <a:r>
              <a:rPr lang="en-US" sz="1600" dirty="0" smtClean="0">
                <a:latin typeface="Arial" panose="020B0604020202020204" pitchFamily="34" charset="0"/>
                <a:cs typeface="Arial" panose="020B0604020202020204" pitchFamily="34" charset="0"/>
              </a:rPr>
              <a:t>.</a:t>
            </a:r>
          </a:p>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AGF-304/804 Master and PhD students provided radar support for the University of Oslo sounding rocket named ICI-4 that was launched successfully from Andøya Space Centre at 23.06 LT on 20</a:t>
            </a:r>
            <a:r>
              <a:rPr lang="en-US" sz="1600" baseline="30000" dirty="0">
                <a:latin typeface="Arial" panose="020B0604020202020204" pitchFamily="34" charset="0"/>
                <a:cs typeface="Arial" panose="020B0604020202020204" pitchFamily="34" charset="0"/>
              </a:rPr>
              <a:t>th</a:t>
            </a:r>
            <a:r>
              <a:rPr lang="en-US" sz="1600" dirty="0">
                <a:latin typeface="Arial" panose="020B0604020202020204" pitchFamily="34" charset="0"/>
                <a:cs typeface="Arial" panose="020B0604020202020204" pitchFamily="34" charset="0"/>
              </a:rPr>
              <a:t> of February, </a:t>
            </a:r>
            <a:r>
              <a:rPr lang="en-US" sz="1600" dirty="0" smtClean="0">
                <a:latin typeface="Arial" panose="020B0604020202020204" pitchFamily="34" charset="0"/>
                <a:cs typeface="Arial" panose="020B0604020202020204" pitchFamily="34" charset="0"/>
              </a:rPr>
              <a:t>2015</a:t>
            </a:r>
          </a:p>
          <a:p>
            <a:pPr marL="285750" indent="-285750">
              <a:buFont typeface="Arial" panose="020B0604020202020204" pitchFamily="34" charset="0"/>
              <a:buChar char="•"/>
            </a:pPr>
            <a:r>
              <a:rPr lang="en-US" sz="1600" dirty="0" smtClean="0">
                <a:latin typeface="Arial" panose="020B0604020202020204" pitchFamily="34" charset="0"/>
                <a:cs typeface="Arial" panose="020B0604020202020204" pitchFamily="34" charset="0"/>
              </a:rPr>
              <a:t>The </a:t>
            </a:r>
            <a:r>
              <a:rPr lang="en-US" sz="1600" dirty="0">
                <a:latin typeface="Arial" panose="020B0604020202020204" pitchFamily="34" charset="0"/>
                <a:cs typeface="Arial" panose="020B0604020202020204" pitchFamily="34" charset="0"/>
              </a:rPr>
              <a:t>Nordic optical intercalibration </a:t>
            </a:r>
            <a:r>
              <a:rPr lang="en-US" sz="1600" dirty="0" smtClean="0">
                <a:latin typeface="Arial" panose="020B0604020202020204" pitchFamily="34" charset="0"/>
                <a:cs typeface="Arial" panose="020B0604020202020204" pitchFamily="34" charset="0"/>
              </a:rPr>
              <a:t>workshops in Sodankylä, September 2015</a:t>
            </a:r>
          </a:p>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A</a:t>
            </a:r>
            <a:r>
              <a:rPr lang="en-US" sz="1600" dirty="0" smtClean="0">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new HF transmitter is deployed to Hornsund to study small scale ionospheric and gravity waves. The receiver will be deployed at KHO this </a:t>
            </a:r>
            <a:r>
              <a:rPr lang="en-US" sz="1600" dirty="0" smtClean="0">
                <a:latin typeface="Arial" panose="020B0604020202020204" pitchFamily="34" charset="0"/>
                <a:cs typeface="Arial" panose="020B0604020202020204" pitchFamily="34" charset="0"/>
              </a:rPr>
              <a:t>fall.</a:t>
            </a:r>
          </a:p>
          <a:p>
            <a:pPr marL="285750" indent="-285750">
              <a:buFont typeface="Arial" panose="020B0604020202020204" pitchFamily="34" charset="0"/>
              <a:buChar char="•"/>
            </a:pPr>
            <a:r>
              <a:rPr lang="en-US" sz="1600" dirty="0" smtClean="0">
                <a:latin typeface="Arial" panose="020B0604020202020204" pitchFamily="34" charset="0"/>
                <a:cs typeface="Arial" panose="020B0604020202020204" pitchFamily="34" charset="0"/>
              </a:rPr>
              <a:t>The </a:t>
            </a:r>
            <a:r>
              <a:rPr lang="en-US" sz="1600" dirty="0">
                <a:latin typeface="Arial" panose="020B0604020202020204" pitchFamily="34" charset="0"/>
                <a:cs typeface="Arial" panose="020B0604020202020204" pitchFamily="34" charset="0"/>
              </a:rPr>
              <a:t>42</a:t>
            </a:r>
            <a:r>
              <a:rPr lang="en-US" sz="1600" baseline="30000" dirty="0">
                <a:latin typeface="Arial" panose="020B0604020202020204" pitchFamily="34" charset="0"/>
                <a:cs typeface="Arial" panose="020B0604020202020204" pitchFamily="34" charset="0"/>
              </a:rPr>
              <a:t>nd</a:t>
            </a:r>
            <a:r>
              <a:rPr lang="en-US" sz="1600" dirty="0">
                <a:latin typeface="Arial" panose="020B0604020202020204" pitchFamily="34" charset="0"/>
                <a:cs typeface="Arial" panose="020B0604020202020204" pitchFamily="34" charset="0"/>
              </a:rPr>
              <a:t> Annual European Meeting on Atmospheric Studies by Optical Methods (42AM), Hermanus, Western Cape, South Africa, September 14-18, 2015</a:t>
            </a:r>
            <a:r>
              <a:rPr lang="en-US" sz="1600" dirty="0" smtClean="0">
                <a:latin typeface="Arial" panose="020B0604020202020204" pitchFamily="34" charset="0"/>
                <a:cs typeface="Arial" panose="020B0604020202020204" pitchFamily="34" charset="0"/>
              </a:rPr>
              <a:t>.</a:t>
            </a:r>
          </a:p>
          <a:p>
            <a:pPr marL="285750" indent="-285750">
              <a:buFont typeface="Arial" panose="020B0604020202020204" pitchFamily="34" charset="0"/>
              <a:buChar char="•"/>
            </a:pPr>
            <a:r>
              <a:rPr lang="en-US" sz="1600" dirty="0" smtClean="0">
                <a:latin typeface="Arial" panose="020B0604020202020204" pitchFamily="34" charset="0"/>
                <a:cs typeface="Arial" panose="020B0604020202020204" pitchFamily="34" charset="0"/>
              </a:rPr>
              <a:t>The Russian NORUSCA camera goes back to Barentsburg in September 2015.</a:t>
            </a:r>
          </a:p>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KHO </a:t>
            </a:r>
            <a:r>
              <a:rPr lang="en-US" sz="1600" dirty="0" smtClean="0">
                <a:latin typeface="Arial" panose="020B0604020202020204" pitchFamily="34" charset="0"/>
                <a:cs typeface="Arial" panose="020B0604020202020204" pitchFamily="34" charset="0"/>
              </a:rPr>
              <a:t>supports the </a:t>
            </a:r>
            <a:r>
              <a:rPr lang="en-US" sz="1600" dirty="0">
                <a:latin typeface="Arial" panose="020B0604020202020204" pitchFamily="34" charset="0"/>
                <a:cs typeface="Arial" panose="020B0604020202020204" pitchFamily="34" charset="0"/>
              </a:rPr>
              <a:t>RENU2 (Rocket Experiment for Neutral Upwelling 2</a:t>
            </a:r>
            <a:r>
              <a:rPr lang="en-US" sz="1600" dirty="0" smtClean="0">
                <a:latin typeface="Arial" panose="020B0604020202020204" pitchFamily="34" charset="0"/>
                <a:cs typeface="Arial" panose="020B0604020202020204" pitchFamily="34" charset="0"/>
              </a:rPr>
              <a:t>) fall 2015.</a:t>
            </a:r>
          </a:p>
          <a:p>
            <a:pPr marL="285750" indent="-285750">
              <a:buFont typeface="Arial" panose="020B0604020202020204" pitchFamily="34" charset="0"/>
              <a:buChar char="•"/>
            </a:pPr>
            <a:r>
              <a:rPr lang="en-US" sz="1600" dirty="0" smtClean="0">
                <a:latin typeface="Arial" panose="020B0604020202020204" pitchFamily="34" charset="0"/>
                <a:cs typeface="Arial" panose="020B0604020202020204" pitchFamily="34" charset="0"/>
              </a:rPr>
              <a:t>New rocket proposals: VISION2 and C-REX2</a:t>
            </a:r>
          </a:p>
          <a:p>
            <a:pPr marL="285750" indent="-285750">
              <a:buFont typeface="Arial" panose="020B0604020202020204" pitchFamily="34" charset="0"/>
              <a:buChar char="•"/>
            </a:pPr>
            <a:r>
              <a:rPr lang="en-US" sz="1600" dirty="0" smtClean="0">
                <a:latin typeface="Arial" panose="020B0604020202020204" pitchFamily="34" charset="0"/>
                <a:cs typeface="Arial" panose="020B0604020202020204" pitchFamily="34" charset="0"/>
              </a:rPr>
              <a:t>Publications and presentations (talks) numbers are sofar 10 and 27 for the time period 2014 – 2015, respectively.</a:t>
            </a:r>
          </a:p>
        </p:txBody>
      </p:sp>
    </p:spTree>
    <p:extLst>
      <p:ext uri="{BB962C8B-B14F-4D97-AF65-F5344CB8AC3E}">
        <p14:creationId xmlns:p14="http://schemas.microsoft.com/office/powerpoint/2010/main" val="116212660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2"/>
          <p:cNvPicPr>
            <a:picLocks noChangeAspect="1" noChangeArrowheads="1"/>
          </p:cNvPicPr>
          <p:nvPr/>
        </p:nvPicPr>
        <p:blipFill>
          <a:blip r:embed="rId2"/>
          <a:srcRect/>
          <a:stretch>
            <a:fillRect/>
          </a:stretch>
        </p:blipFill>
        <p:spPr bwMode="auto">
          <a:xfrm>
            <a:off x="0" y="0"/>
            <a:ext cx="673100" cy="6858000"/>
          </a:xfrm>
          <a:prstGeom prst="rect">
            <a:avLst/>
          </a:prstGeom>
          <a:noFill/>
          <a:ln w="9525">
            <a:noFill/>
            <a:miter lim="800000"/>
            <a:headEnd/>
            <a:tailEnd/>
          </a:ln>
        </p:spPr>
      </p:pic>
      <p:pic>
        <p:nvPicPr>
          <p:cNvPr id="13315" name="Picture 5"/>
          <p:cNvPicPr>
            <a:picLocks noChangeAspect="1" noChangeArrowheads="1"/>
          </p:cNvPicPr>
          <p:nvPr/>
        </p:nvPicPr>
        <p:blipFill>
          <a:blip r:embed="rId3"/>
          <a:srcRect/>
          <a:stretch>
            <a:fillRect/>
          </a:stretch>
        </p:blipFill>
        <p:spPr bwMode="auto">
          <a:xfrm>
            <a:off x="0" y="0"/>
            <a:ext cx="9144000" cy="1293813"/>
          </a:xfrm>
          <a:prstGeom prst="rect">
            <a:avLst/>
          </a:prstGeom>
          <a:noFill/>
          <a:ln w="9525">
            <a:noFill/>
            <a:miter lim="800000"/>
            <a:headEnd/>
            <a:tailEnd/>
          </a:ln>
        </p:spPr>
      </p:pic>
      <p:pic>
        <p:nvPicPr>
          <p:cNvPr id="13316" name="Picture 7" descr="NY_UNIS_logoPNG_transp_bg"/>
          <p:cNvPicPr>
            <a:picLocks noChangeAspect="1" noChangeArrowheads="1"/>
          </p:cNvPicPr>
          <p:nvPr/>
        </p:nvPicPr>
        <p:blipFill>
          <a:blip r:embed="rId4"/>
          <a:srcRect/>
          <a:stretch>
            <a:fillRect/>
          </a:stretch>
        </p:blipFill>
        <p:spPr bwMode="auto">
          <a:xfrm>
            <a:off x="106363" y="1385888"/>
            <a:ext cx="504825" cy="458787"/>
          </a:xfrm>
          <a:prstGeom prst="rect">
            <a:avLst/>
          </a:prstGeom>
          <a:noFill/>
          <a:ln w="9525">
            <a:noFill/>
            <a:miter lim="800000"/>
            <a:headEnd/>
            <a:tailEnd/>
          </a:ln>
        </p:spPr>
      </p:pic>
      <p:sp>
        <p:nvSpPr>
          <p:cNvPr id="5" name="Rectangle 4"/>
          <p:cNvSpPr/>
          <p:nvPr/>
        </p:nvSpPr>
        <p:spPr>
          <a:xfrm>
            <a:off x="899592" y="1293813"/>
            <a:ext cx="7344816" cy="400110"/>
          </a:xfrm>
          <a:prstGeom prst="rect">
            <a:avLst/>
          </a:prstGeom>
        </p:spPr>
        <p:txBody>
          <a:bodyPr wrap="square">
            <a:spAutoFit/>
          </a:bodyPr>
          <a:lstStyle/>
          <a:p>
            <a:r>
              <a:rPr lang="en-US" sz="2000" b="1" dirty="0" smtClean="0">
                <a:solidFill>
                  <a:srgbClr val="000000"/>
                </a:solidFill>
                <a:latin typeface="Arial"/>
                <a:ea typeface="Times New Roman"/>
                <a:cs typeface="Times New Roman"/>
              </a:rPr>
              <a:t>New instruments …</a:t>
            </a:r>
            <a:endParaRPr lang="en-US" sz="2000" dirty="0">
              <a:solidFill>
                <a:prstClr val="black"/>
              </a:solidFill>
              <a:latin typeface="Times New Roman"/>
              <a:ea typeface="Times New Roman"/>
            </a:endParaRPr>
          </a:p>
        </p:txBody>
      </p:sp>
      <p:pic>
        <p:nvPicPr>
          <p:cNvPr id="7" name="Picture 6"/>
          <p:cNvPicPr/>
          <p:nvPr/>
        </p:nvPicPr>
        <p:blipFill>
          <a:blip r:embed="rId5" cstate="print">
            <a:extLst>
              <a:ext uri="{28A0092B-C50C-407E-A947-70E740481C1C}">
                <a14:useLocalDpi xmlns:a14="http://schemas.microsoft.com/office/drawing/2010/main" val="0"/>
              </a:ext>
            </a:extLst>
          </a:blip>
          <a:stretch>
            <a:fillRect/>
          </a:stretch>
        </p:blipFill>
        <p:spPr>
          <a:xfrm>
            <a:off x="975324" y="1693923"/>
            <a:ext cx="4320480" cy="2664296"/>
          </a:xfrm>
          <a:prstGeom prst="rect">
            <a:avLst/>
          </a:prstGeom>
        </p:spPr>
      </p:pic>
      <p:sp>
        <p:nvSpPr>
          <p:cNvPr id="3" name="Rectangle 2"/>
          <p:cNvSpPr/>
          <p:nvPr/>
        </p:nvSpPr>
        <p:spPr>
          <a:xfrm>
            <a:off x="975324" y="4367369"/>
            <a:ext cx="4572000" cy="276999"/>
          </a:xfrm>
          <a:prstGeom prst="rect">
            <a:avLst/>
          </a:prstGeom>
        </p:spPr>
        <p:txBody>
          <a:bodyPr>
            <a:spAutoFit/>
          </a:bodyPr>
          <a:lstStyle/>
          <a:p>
            <a:r>
              <a:rPr lang="en-US" sz="1200" b="1" dirty="0" smtClean="0">
                <a:effectLst/>
                <a:latin typeface="Arial" panose="020B0604020202020204" pitchFamily="34" charset="0"/>
                <a:ea typeface="Calibri"/>
                <a:cs typeface="Arial" panose="020B0604020202020204" pitchFamily="34" charset="0"/>
              </a:rPr>
              <a:t>Fig. 11.</a:t>
            </a:r>
            <a:r>
              <a:rPr lang="en-US" sz="1200" dirty="0" smtClean="0">
                <a:effectLst/>
                <a:latin typeface="Arial" panose="020B0604020202020204" pitchFamily="34" charset="0"/>
                <a:ea typeface="Calibri"/>
                <a:cs typeface="Arial" panose="020B0604020202020204" pitchFamily="34" charset="0"/>
              </a:rPr>
              <a:t> New instruments at KHO 2015. </a:t>
            </a:r>
            <a:endParaRPr lang="en-US" sz="1200" dirty="0">
              <a:latin typeface="Arial" panose="020B0604020202020204" pitchFamily="34" charset="0"/>
              <a:cs typeface="Arial" panose="020B0604020202020204" pitchFamily="34" charset="0"/>
            </a:endParaRPr>
          </a:p>
        </p:txBody>
      </p:sp>
      <p:sp>
        <p:nvSpPr>
          <p:cNvPr id="4" name="TextBox 3"/>
          <p:cNvSpPr txBox="1"/>
          <p:nvPr/>
        </p:nvSpPr>
        <p:spPr>
          <a:xfrm>
            <a:off x="5547324" y="1711577"/>
            <a:ext cx="2939394" cy="584775"/>
          </a:xfrm>
          <a:prstGeom prst="rect">
            <a:avLst/>
          </a:prstGeom>
          <a:noFill/>
        </p:spPr>
        <p:txBody>
          <a:bodyPr wrap="none" rtlCol="0">
            <a:spAutoFit/>
          </a:bodyPr>
          <a:lstStyle/>
          <a:p>
            <a:r>
              <a:rPr lang="en-US" sz="1600" dirty="0" smtClean="0">
                <a:latin typeface="Arial" panose="020B0604020202020204" pitchFamily="34" charset="0"/>
                <a:cs typeface="Arial" panose="020B0604020202020204" pitchFamily="34" charset="0"/>
              </a:rPr>
              <a:t>The season has 2x expanded </a:t>
            </a:r>
          </a:p>
          <a:p>
            <a:r>
              <a:rPr lang="en-US" sz="1600" dirty="0" smtClean="0">
                <a:latin typeface="Arial" panose="020B0604020202020204" pitchFamily="34" charset="0"/>
                <a:cs typeface="Arial" panose="020B0604020202020204" pitchFamily="34" charset="0"/>
              </a:rPr>
              <a:t>due to BCSS and high activity.</a:t>
            </a:r>
            <a:endParaRPr lang="en-US" sz="1600" dirty="0">
              <a:latin typeface="Arial" panose="020B0604020202020204" pitchFamily="34" charset="0"/>
              <a:cs typeface="Arial" panose="020B0604020202020204" pitchFamily="34" charset="0"/>
            </a:endParaRPr>
          </a:p>
        </p:txBody>
      </p:sp>
      <p:sp>
        <p:nvSpPr>
          <p:cNvPr id="6" name="Rectangle 5"/>
          <p:cNvSpPr/>
          <p:nvPr/>
        </p:nvSpPr>
        <p:spPr>
          <a:xfrm>
            <a:off x="5547324" y="2391793"/>
            <a:ext cx="3351315" cy="2074414"/>
          </a:xfrm>
          <a:prstGeom prst="rect">
            <a:avLst/>
          </a:prstGeom>
        </p:spPr>
        <p:txBody>
          <a:bodyPr wrap="square">
            <a:spAutoFit/>
          </a:bodyPr>
          <a:lstStyle/>
          <a:p>
            <a:pPr>
              <a:lnSpc>
                <a:spcPct val="115000"/>
              </a:lnSpc>
              <a:spcAft>
                <a:spcPts val="1000"/>
              </a:spcAft>
            </a:pPr>
            <a:r>
              <a:rPr lang="en-US" sz="1600" dirty="0" smtClean="0">
                <a:effectLst/>
                <a:latin typeface="Arial" panose="020B0604020202020204" pitchFamily="34" charset="0"/>
                <a:ea typeface="Calibri"/>
                <a:cs typeface="Arial" panose="020B0604020202020204" pitchFamily="34" charset="0"/>
              </a:rPr>
              <a:t>There is a need to operate instrument during periods with high background sky illumination when for example the moon is up. This forces us to develop instruments with increased dynamic range without damage to the detectors. </a:t>
            </a:r>
            <a:endParaRPr lang="en-US" sz="1600" dirty="0">
              <a:latin typeface="Arial" panose="020B0604020202020204" pitchFamily="34" charset="0"/>
              <a:ea typeface="Calibri"/>
              <a:cs typeface="Arial" panose="020B0604020202020204" pitchFamily="34" charset="0"/>
            </a:endParaRPr>
          </a:p>
        </p:txBody>
      </p:sp>
      <p:sp>
        <p:nvSpPr>
          <p:cNvPr id="8" name="Rectangle 7"/>
          <p:cNvSpPr/>
          <p:nvPr/>
        </p:nvSpPr>
        <p:spPr>
          <a:xfrm>
            <a:off x="1047584" y="4644368"/>
            <a:ext cx="7472692" cy="2062103"/>
          </a:xfrm>
          <a:prstGeom prst="rect">
            <a:avLst/>
          </a:prstGeom>
        </p:spPr>
        <p:txBody>
          <a:bodyPr wrap="square">
            <a:spAutoFit/>
          </a:bodyPr>
          <a:lstStyle/>
          <a:p>
            <a:pPr marL="342900" indent="-342900">
              <a:buFont typeface="+mj-lt"/>
              <a:buAutoNum type="alphaUcPeriod"/>
            </a:pPr>
            <a:r>
              <a:rPr lang="en-US" sz="1600" dirty="0" smtClean="0">
                <a:effectLst/>
                <a:latin typeface="Arial" panose="020B0604020202020204" pitchFamily="34" charset="0"/>
                <a:ea typeface="Calibri"/>
                <a:cs typeface="Arial" panose="020B0604020202020204" pitchFamily="34" charset="0"/>
              </a:rPr>
              <a:t>A</a:t>
            </a:r>
            <a:r>
              <a:rPr lang="en-US" sz="1600" b="1" dirty="0" smtClean="0">
                <a:effectLst/>
                <a:latin typeface="Arial" panose="020B0604020202020204" pitchFamily="34" charset="0"/>
                <a:ea typeface="Calibri"/>
                <a:cs typeface="Arial" panose="020B0604020202020204" pitchFamily="34" charset="0"/>
              </a:rPr>
              <a:t> M</a:t>
            </a:r>
            <a:r>
              <a:rPr lang="en-US" sz="1600" dirty="0" smtClean="0">
                <a:effectLst/>
                <a:latin typeface="Arial" panose="020B0604020202020204" pitchFamily="34" charset="0"/>
                <a:ea typeface="Calibri"/>
                <a:cs typeface="Arial" panose="020B0604020202020204" pitchFamily="34" charset="0"/>
              </a:rPr>
              <a:t>eridian </a:t>
            </a:r>
            <a:r>
              <a:rPr lang="en-US" sz="1600" b="1" dirty="0" smtClean="0">
                <a:effectLst/>
                <a:latin typeface="Arial" panose="020B0604020202020204" pitchFamily="34" charset="0"/>
                <a:ea typeface="Calibri"/>
                <a:cs typeface="Arial" panose="020B0604020202020204" pitchFamily="34" charset="0"/>
              </a:rPr>
              <a:t>I</a:t>
            </a:r>
            <a:r>
              <a:rPr lang="en-US" sz="1600" dirty="0" smtClean="0">
                <a:effectLst/>
                <a:latin typeface="Arial" panose="020B0604020202020204" pitchFamily="34" charset="0"/>
                <a:ea typeface="Calibri"/>
                <a:cs typeface="Arial" panose="020B0604020202020204" pitchFamily="34" charset="0"/>
              </a:rPr>
              <a:t>maging </a:t>
            </a:r>
            <a:r>
              <a:rPr lang="en-US" sz="1600" b="1" dirty="0" smtClean="0">
                <a:effectLst/>
                <a:latin typeface="Arial" panose="020B0604020202020204" pitchFamily="34" charset="0"/>
                <a:ea typeface="Calibri"/>
                <a:cs typeface="Arial" panose="020B0604020202020204" pitchFamily="34" charset="0"/>
              </a:rPr>
              <a:t>S</a:t>
            </a:r>
            <a:r>
              <a:rPr lang="en-US" sz="1600" dirty="0" smtClean="0">
                <a:effectLst/>
                <a:latin typeface="Arial" panose="020B0604020202020204" pitchFamily="34" charset="0"/>
                <a:ea typeface="Calibri"/>
                <a:cs typeface="Arial" panose="020B0604020202020204" pitchFamily="34" charset="0"/>
              </a:rPr>
              <a:t>valbard </a:t>
            </a:r>
            <a:r>
              <a:rPr lang="en-US" sz="1600" b="1" dirty="0" smtClean="0">
                <a:effectLst/>
                <a:latin typeface="Arial" panose="020B0604020202020204" pitchFamily="34" charset="0"/>
                <a:ea typeface="Calibri"/>
                <a:cs typeface="Arial" panose="020B0604020202020204" pitchFamily="34" charset="0"/>
              </a:rPr>
              <a:t>S</a:t>
            </a:r>
            <a:r>
              <a:rPr lang="en-US" sz="1600" dirty="0" smtClean="0">
                <a:effectLst/>
                <a:latin typeface="Arial" panose="020B0604020202020204" pitchFamily="34" charset="0"/>
                <a:ea typeface="Calibri"/>
                <a:cs typeface="Arial" panose="020B0604020202020204" pitchFamily="34" charset="0"/>
              </a:rPr>
              <a:t>pectrograph (</a:t>
            </a:r>
            <a:r>
              <a:rPr lang="en-US" sz="1600" b="1" dirty="0" smtClean="0">
                <a:effectLst/>
                <a:latin typeface="Arial" panose="020B0604020202020204" pitchFamily="34" charset="0"/>
                <a:ea typeface="Calibri"/>
                <a:cs typeface="Arial" panose="020B0604020202020204" pitchFamily="34" charset="0"/>
              </a:rPr>
              <a:t>MISS</a:t>
            </a:r>
            <a:r>
              <a:rPr lang="en-US" sz="1600" dirty="0" smtClean="0">
                <a:effectLst/>
                <a:latin typeface="Arial" panose="020B0604020202020204" pitchFamily="34" charset="0"/>
                <a:ea typeface="Calibri"/>
                <a:cs typeface="Arial" panose="020B0604020202020204" pitchFamily="34" charset="0"/>
              </a:rPr>
              <a:t>) will be tested next season and compared with our Meridian Scanning photometer (MSP).</a:t>
            </a:r>
          </a:p>
          <a:p>
            <a:pPr marL="342900" indent="-342900">
              <a:buFont typeface="+mj-lt"/>
              <a:buAutoNum type="alphaUcPeriod"/>
            </a:pPr>
            <a:endParaRPr lang="en-US" sz="1600" dirty="0" smtClean="0">
              <a:effectLst/>
              <a:latin typeface="Arial" panose="020B0604020202020204" pitchFamily="34" charset="0"/>
              <a:ea typeface="Calibri"/>
              <a:cs typeface="Arial" panose="020B0604020202020204" pitchFamily="34" charset="0"/>
            </a:endParaRPr>
          </a:p>
          <a:p>
            <a:pPr marL="342900" indent="-342900">
              <a:buFont typeface="+mj-lt"/>
              <a:buAutoNum type="alphaUcPeriod"/>
            </a:pPr>
            <a:r>
              <a:rPr lang="en-US" sz="1600" dirty="0" smtClean="0">
                <a:effectLst/>
                <a:latin typeface="Arial" panose="020B0604020202020204" pitchFamily="34" charset="0"/>
                <a:ea typeface="Calibri"/>
                <a:cs typeface="Arial" panose="020B0604020202020204" pitchFamily="34" charset="0"/>
              </a:rPr>
              <a:t>A</a:t>
            </a:r>
            <a:r>
              <a:rPr lang="en-US" sz="1600" dirty="0" smtClean="0">
                <a:latin typeface="Arial" panose="020B0604020202020204" pitchFamily="34" charset="0"/>
                <a:cs typeface="Arial" panose="020B0604020202020204" pitchFamily="34" charset="0"/>
              </a:rPr>
              <a:t> low </a:t>
            </a:r>
            <a:r>
              <a:rPr lang="en-US" sz="1600" dirty="0">
                <a:latin typeface="Arial" panose="020B0604020202020204" pitchFamily="34" charset="0"/>
                <a:cs typeface="Arial" panose="020B0604020202020204" pitchFamily="34" charset="0"/>
              </a:rPr>
              <a:t>cost F/1.4 color all-sky camera with the new back illuminated CMOS (Sony IMX174) sensor designed to operate especially for Sun and Moon imaging will be </a:t>
            </a:r>
            <a:r>
              <a:rPr lang="en-US" sz="1600" dirty="0" smtClean="0">
                <a:latin typeface="Arial" panose="020B0604020202020204" pitchFamily="34" charset="0"/>
                <a:cs typeface="Arial" panose="020B0604020202020204" pitchFamily="34" charset="0"/>
              </a:rPr>
              <a:t>tested</a:t>
            </a:r>
            <a:r>
              <a:rPr lang="en-US" sz="1600" dirty="0" smtClean="0">
                <a:latin typeface="Arial" panose="020B0604020202020204" pitchFamily="34" charset="0"/>
                <a:cs typeface="Arial" panose="020B0604020202020204" pitchFamily="34" charset="0"/>
              </a:rPr>
              <a:t>.</a:t>
            </a:r>
          </a:p>
          <a:p>
            <a:pPr marL="342900" indent="-342900">
              <a:buFont typeface="+mj-lt"/>
              <a:buAutoNum type="alphaUcPeriod"/>
            </a:pPr>
            <a:endParaRPr lang="en-US" sz="1600" dirty="0" smtClean="0">
              <a:latin typeface="Arial" panose="020B0604020202020204" pitchFamily="34" charset="0"/>
              <a:cs typeface="Arial" panose="020B0604020202020204" pitchFamily="34" charset="0"/>
            </a:endParaRPr>
          </a:p>
          <a:p>
            <a:pPr marL="342900" indent="-342900">
              <a:buFont typeface="+mj-lt"/>
              <a:buAutoNum type="alphaUcPeriod"/>
            </a:pPr>
            <a:r>
              <a:rPr lang="en-US" sz="1600" dirty="0" smtClean="0">
                <a:latin typeface="Arial" panose="020B0604020202020204" pitchFamily="34" charset="0"/>
                <a:cs typeface="Arial" panose="020B0604020202020204" pitchFamily="34" charset="0"/>
              </a:rPr>
              <a:t>Future?</a:t>
            </a:r>
            <a:endParaRPr lang="en-US"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1519969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2"/>
          <p:cNvPicPr>
            <a:picLocks noChangeAspect="1" noChangeArrowheads="1"/>
          </p:cNvPicPr>
          <p:nvPr/>
        </p:nvPicPr>
        <p:blipFill>
          <a:blip r:embed="rId2"/>
          <a:srcRect/>
          <a:stretch>
            <a:fillRect/>
          </a:stretch>
        </p:blipFill>
        <p:spPr bwMode="auto">
          <a:xfrm>
            <a:off x="0" y="0"/>
            <a:ext cx="673100" cy="6858000"/>
          </a:xfrm>
          <a:prstGeom prst="rect">
            <a:avLst/>
          </a:prstGeom>
          <a:noFill/>
          <a:ln w="9525">
            <a:noFill/>
            <a:miter lim="800000"/>
            <a:headEnd/>
            <a:tailEnd/>
          </a:ln>
        </p:spPr>
      </p:pic>
      <p:pic>
        <p:nvPicPr>
          <p:cNvPr id="13315" name="Picture 5"/>
          <p:cNvPicPr>
            <a:picLocks noChangeAspect="1" noChangeArrowheads="1"/>
          </p:cNvPicPr>
          <p:nvPr/>
        </p:nvPicPr>
        <p:blipFill>
          <a:blip r:embed="rId3"/>
          <a:srcRect/>
          <a:stretch>
            <a:fillRect/>
          </a:stretch>
        </p:blipFill>
        <p:spPr bwMode="auto">
          <a:xfrm>
            <a:off x="0" y="0"/>
            <a:ext cx="9144000" cy="1293813"/>
          </a:xfrm>
          <a:prstGeom prst="rect">
            <a:avLst/>
          </a:prstGeom>
          <a:noFill/>
          <a:ln w="9525">
            <a:noFill/>
            <a:miter lim="800000"/>
            <a:headEnd/>
            <a:tailEnd/>
          </a:ln>
        </p:spPr>
      </p:pic>
      <p:pic>
        <p:nvPicPr>
          <p:cNvPr id="13316" name="Picture 7" descr="NY_UNIS_logoPNG_transp_bg"/>
          <p:cNvPicPr>
            <a:picLocks noChangeAspect="1" noChangeArrowheads="1"/>
          </p:cNvPicPr>
          <p:nvPr/>
        </p:nvPicPr>
        <p:blipFill>
          <a:blip r:embed="rId4"/>
          <a:srcRect/>
          <a:stretch>
            <a:fillRect/>
          </a:stretch>
        </p:blipFill>
        <p:spPr bwMode="auto">
          <a:xfrm>
            <a:off x="106363" y="1385888"/>
            <a:ext cx="504825" cy="458787"/>
          </a:xfrm>
          <a:prstGeom prst="rect">
            <a:avLst/>
          </a:prstGeom>
          <a:noFill/>
          <a:ln w="9525">
            <a:noFill/>
            <a:miter lim="800000"/>
            <a:headEnd/>
            <a:tailEnd/>
          </a:ln>
        </p:spPr>
      </p:pic>
      <p:graphicFrame>
        <p:nvGraphicFramePr>
          <p:cNvPr id="4" name="Table 3"/>
          <p:cNvGraphicFramePr>
            <a:graphicFrameLocks noGrp="1"/>
          </p:cNvGraphicFramePr>
          <p:nvPr>
            <p:extLst>
              <p:ext uri="{D42A27DB-BD31-4B8C-83A1-F6EECF244321}">
                <p14:modId xmlns:p14="http://schemas.microsoft.com/office/powerpoint/2010/main" val="2536939904"/>
              </p:ext>
            </p:extLst>
          </p:nvPr>
        </p:nvGraphicFramePr>
        <p:xfrm>
          <a:off x="1205372" y="2218138"/>
          <a:ext cx="7399076" cy="2734056"/>
        </p:xfrm>
        <a:graphic>
          <a:graphicData uri="http://schemas.openxmlformats.org/drawingml/2006/table">
            <a:tbl>
              <a:tblPr firstRow="1" firstCol="1" bandRow="1">
                <a:tableStyleId>{5C22544A-7EE6-4342-B048-85BDC9FD1C3A}</a:tableStyleId>
              </a:tblPr>
              <a:tblGrid>
                <a:gridCol w="1926468"/>
                <a:gridCol w="3672408"/>
                <a:gridCol w="1800200"/>
              </a:tblGrid>
              <a:tr h="0">
                <a:tc>
                  <a:txBody>
                    <a:bodyPr/>
                    <a:lstStyle/>
                    <a:p>
                      <a:pPr>
                        <a:lnSpc>
                          <a:spcPct val="115000"/>
                        </a:lnSpc>
                        <a:spcAft>
                          <a:spcPts val="0"/>
                        </a:spcAft>
                      </a:pPr>
                      <a:r>
                        <a:rPr lang="en-US" sz="1200" dirty="0">
                          <a:effectLst/>
                          <a:latin typeface="Arial" panose="020B0604020202020204" pitchFamily="34" charset="0"/>
                          <a:cs typeface="Arial" panose="020B0604020202020204" pitchFamily="34" charset="0"/>
                        </a:rPr>
                        <a:t>Name</a:t>
                      </a:r>
                      <a:endParaRPr lang="en-US" sz="1200" dirty="0">
                        <a:effectLst/>
                        <a:latin typeface="Arial" panose="020B0604020202020204" pitchFamily="34" charset="0"/>
                        <a:ea typeface="Calibri"/>
                        <a:cs typeface="Arial" panose="020B0604020202020204" pitchFamily="34" charset="0"/>
                      </a:endParaRPr>
                    </a:p>
                  </a:txBody>
                  <a:tcPr marL="68580" marR="68580" marT="0" marB="0"/>
                </a:tc>
                <a:tc>
                  <a:txBody>
                    <a:bodyPr/>
                    <a:lstStyle/>
                    <a:p>
                      <a:pPr>
                        <a:lnSpc>
                          <a:spcPct val="115000"/>
                        </a:lnSpc>
                        <a:spcAft>
                          <a:spcPts val="0"/>
                        </a:spcAft>
                      </a:pPr>
                      <a:r>
                        <a:rPr lang="en-US" sz="1200" dirty="0">
                          <a:effectLst/>
                          <a:latin typeface="Arial" panose="020B0604020202020204" pitchFamily="34" charset="0"/>
                          <a:cs typeface="Arial" panose="020B0604020202020204" pitchFamily="34" charset="0"/>
                        </a:rPr>
                        <a:t>UNIS position</a:t>
                      </a:r>
                      <a:endParaRPr lang="en-US" sz="1200" dirty="0">
                        <a:effectLst/>
                        <a:latin typeface="Arial" panose="020B0604020202020204" pitchFamily="34" charset="0"/>
                        <a:ea typeface="Calibri"/>
                        <a:cs typeface="Arial" panose="020B0604020202020204" pitchFamily="34" charset="0"/>
                      </a:endParaRPr>
                    </a:p>
                  </a:txBody>
                  <a:tcPr marL="68580" marR="68580" marT="0" marB="0"/>
                </a:tc>
                <a:tc>
                  <a:txBody>
                    <a:bodyPr/>
                    <a:lstStyle/>
                    <a:p>
                      <a:pPr>
                        <a:lnSpc>
                          <a:spcPct val="115000"/>
                        </a:lnSpc>
                        <a:spcAft>
                          <a:spcPts val="0"/>
                        </a:spcAft>
                      </a:pPr>
                      <a:r>
                        <a:rPr lang="en-US" sz="1200">
                          <a:effectLst/>
                          <a:latin typeface="Arial" panose="020B0604020202020204" pitchFamily="34" charset="0"/>
                          <a:cs typeface="Arial" panose="020B0604020202020204" pitchFamily="34" charset="0"/>
                        </a:rPr>
                        <a:t>E-mail</a:t>
                      </a:r>
                      <a:endParaRPr lang="en-US" sz="1200">
                        <a:effectLst/>
                        <a:latin typeface="Arial" panose="020B0604020202020204" pitchFamily="34" charset="0"/>
                        <a:ea typeface="Calibri"/>
                        <a:cs typeface="Arial" panose="020B0604020202020204" pitchFamily="34" charset="0"/>
                      </a:endParaRPr>
                    </a:p>
                  </a:txBody>
                  <a:tcPr marL="68580" marR="68580" marT="0" marB="0"/>
                </a:tc>
              </a:tr>
              <a:tr h="0">
                <a:tc>
                  <a:txBody>
                    <a:bodyPr/>
                    <a:lstStyle/>
                    <a:p>
                      <a:pPr>
                        <a:lnSpc>
                          <a:spcPct val="115000"/>
                        </a:lnSpc>
                        <a:spcAft>
                          <a:spcPts val="0"/>
                        </a:spcAft>
                      </a:pPr>
                      <a:r>
                        <a:rPr lang="en-US" sz="1200" dirty="0">
                          <a:effectLst/>
                          <a:latin typeface="Arial" panose="020B0604020202020204" pitchFamily="34" charset="0"/>
                          <a:cs typeface="Arial" panose="020B0604020202020204" pitchFamily="34" charset="0"/>
                        </a:rPr>
                        <a:t>Fred Sigernes</a:t>
                      </a:r>
                      <a:endParaRPr lang="en-US" sz="1200" dirty="0">
                        <a:effectLst/>
                        <a:latin typeface="Arial" panose="020B0604020202020204" pitchFamily="34" charset="0"/>
                        <a:ea typeface="Calibri"/>
                        <a:cs typeface="Arial" panose="020B0604020202020204" pitchFamily="34" charset="0"/>
                      </a:endParaRPr>
                    </a:p>
                  </a:txBody>
                  <a:tcPr marL="68580" marR="68580" marT="0" marB="0"/>
                </a:tc>
                <a:tc>
                  <a:txBody>
                    <a:bodyPr/>
                    <a:lstStyle/>
                    <a:p>
                      <a:pPr>
                        <a:lnSpc>
                          <a:spcPct val="115000"/>
                        </a:lnSpc>
                        <a:spcAft>
                          <a:spcPts val="0"/>
                        </a:spcAft>
                      </a:pPr>
                      <a:r>
                        <a:rPr lang="en-US" sz="1200">
                          <a:effectLst/>
                          <a:latin typeface="Arial" panose="020B0604020202020204" pitchFamily="34" charset="0"/>
                          <a:cs typeface="Arial" panose="020B0604020202020204" pitchFamily="34" charset="0"/>
                        </a:rPr>
                        <a:t>Professor, Optics and atmospheric Research, </a:t>
                      </a:r>
                    </a:p>
                    <a:p>
                      <a:pPr>
                        <a:lnSpc>
                          <a:spcPct val="115000"/>
                        </a:lnSpc>
                        <a:spcAft>
                          <a:spcPts val="0"/>
                        </a:spcAft>
                      </a:pPr>
                      <a:r>
                        <a:rPr lang="en-US" sz="1200">
                          <a:effectLst/>
                          <a:latin typeface="Arial" panose="020B0604020202020204" pitchFamily="34" charset="0"/>
                          <a:cs typeface="Arial" panose="020B0604020202020204" pitchFamily="34" charset="0"/>
                        </a:rPr>
                        <a:t>Head of The Kjell Henriksen Observatory</a:t>
                      </a:r>
                      <a:endParaRPr lang="en-US" sz="1200">
                        <a:effectLst/>
                        <a:latin typeface="Arial" panose="020B0604020202020204" pitchFamily="34" charset="0"/>
                        <a:ea typeface="Calibri"/>
                        <a:cs typeface="Arial" panose="020B0604020202020204" pitchFamily="34" charset="0"/>
                      </a:endParaRPr>
                    </a:p>
                  </a:txBody>
                  <a:tcPr marL="68580" marR="68580" marT="0" marB="0"/>
                </a:tc>
                <a:tc>
                  <a:txBody>
                    <a:bodyPr/>
                    <a:lstStyle/>
                    <a:p>
                      <a:pPr>
                        <a:lnSpc>
                          <a:spcPct val="115000"/>
                        </a:lnSpc>
                        <a:spcAft>
                          <a:spcPts val="0"/>
                        </a:spcAft>
                      </a:pPr>
                      <a:r>
                        <a:rPr lang="en-US" sz="1200" u="sng">
                          <a:effectLst/>
                          <a:latin typeface="Arial" panose="020B0604020202020204" pitchFamily="34" charset="0"/>
                          <a:cs typeface="Arial" panose="020B0604020202020204" pitchFamily="34" charset="0"/>
                          <a:hlinkClick r:id="rId5"/>
                        </a:rPr>
                        <a:t>freds@unis.no</a:t>
                      </a:r>
                      <a:endParaRPr lang="en-US" sz="1200">
                        <a:effectLst/>
                        <a:latin typeface="Arial" panose="020B0604020202020204" pitchFamily="34" charset="0"/>
                        <a:ea typeface="Calibri"/>
                        <a:cs typeface="Arial" panose="020B0604020202020204" pitchFamily="34" charset="0"/>
                      </a:endParaRPr>
                    </a:p>
                  </a:txBody>
                  <a:tcPr marL="68580" marR="68580" marT="0" marB="0"/>
                </a:tc>
              </a:tr>
              <a:tr h="0">
                <a:tc>
                  <a:txBody>
                    <a:bodyPr/>
                    <a:lstStyle/>
                    <a:p>
                      <a:pPr>
                        <a:lnSpc>
                          <a:spcPct val="115000"/>
                        </a:lnSpc>
                        <a:spcAft>
                          <a:spcPts val="0"/>
                        </a:spcAft>
                      </a:pPr>
                      <a:r>
                        <a:rPr lang="en-US" sz="1200" dirty="0">
                          <a:effectLst/>
                          <a:latin typeface="Arial" panose="020B0604020202020204" pitchFamily="34" charset="0"/>
                          <a:cs typeface="Arial" panose="020B0604020202020204" pitchFamily="34" charset="0"/>
                        </a:rPr>
                        <a:t>Mikko </a:t>
                      </a:r>
                      <a:r>
                        <a:rPr lang="en-US" sz="1200" spc="25" dirty="0">
                          <a:effectLst/>
                          <a:latin typeface="Arial" panose="020B0604020202020204" pitchFamily="34" charset="0"/>
                          <a:cs typeface="Arial" panose="020B0604020202020204" pitchFamily="34" charset="0"/>
                        </a:rPr>
                        <a:t>Syrjäsuo</a:t>
                      </a:r>
                      <a:endParaRPr lang="en-US" sz="1200" dirty="0">
                        <a:effectLst/>
                        <a:latin typeface="Arial" panose="020B0604020202020204" pitchFamily="34" charset="0"/>
                        <a:ea typeface="Calibri"/>
                        <a:cs typeface="Arial" panose="020B0604020202020204" pitchFamily="34" charset="0"/>
                      </a:endParaRPr>
                    </a:p>
                  </a:txBody>
                  <a:tcPr marL="68580" marR="68580" marT="0" marB="0"/>
                </a:tc>
                <a:tc>
                  <a:txBody>
                    <a:bodyPr/>
                    <a:lstStyle/>
                    <a:p>
                      <a:pPr>
                        <a:lnSpc>
                          <a:spcPct val="115000"/>
                        </a:lnSpc>
                        <a:spcAft>
                          <a:spcPts val="0"/>
                        </a:spcAft>
                      </a:pPr>
                      <a:r>
                        <a:rPr lang="en-US" sz="1200">
                          <a:effectLst/>
                          <a:latin typeface="Arial" panose="020B0604020202020204" pitchFamily="34" charset="0"/>
                          <a:cs typeface="Arial" panose="020B0604020202020204" pitchFamily="34" charset="0"/>
                        </a:rPr>
                        <a:t>Head engineer</a:t>
                      </a:r>
                      <a:endParaRPr lang="en-US" sz="1200">
                        <a:effectLst/>
                        <a:latin typeface="Arial" panose="020B0604020202020204" pitchFamily="34" charset="0"/>
                        <a:ea typeface="Calibri"/>
                        <a:cs typeface="Arial" panose="020B0604020202020204" pitchFamily="34" charset="0"/>
                      </a:endParaRPr>
                    </a:p>
                  </a:txBody>
                  <a:tcPr marL="68580" marR="68580" marT="0" marB="0"/>
                </a:tc>
                <a:tc>
                  <a:txBody>
                    <a:bodyPr/>
                    <a:lstStyle/>
                    <a:p>
                      <a:pPr>
                        <a:lnSpc>
                          <a:spcPct val="115000"/>
                        </a:lnSpc>
                        <a:spcAft>
                          <a:spcPts val="0"/>
                        </a:spcAft>
                      </a:pPr>
                      <a:r>
                        <a:rPr lang="en-US" sz="1200" u="sng">
                          <a:effectLst/>
                          <a:latin typeface="Arial" panose="020B0604020202020204" pitchFamily="34" charset="0"/>
                          <a:cs typeface="Arial" panose="020B0604020202020204" pitchFamily="34" charset="0"/>
                          <a:hlinkClick r:id="rId6"/>
                        </a:rPr>
                        <a:t>mikkos@unis.no</a:t>
                      </a:r>
                      <a:endParaRPr lang="en-US" sz="1200">
                        <a:effectLst/>
                        <a:latin typeface="Arial" panose="020B0604020202020204" pitchFamily="34" charset="0"/>
                        <a:ea typeface="Calibri"/>
                        <a:cs typeface="Arial" panose="020B0604020202020204" pitchFamily="34" charset="0"/>
                      </a:endParaRPr>
                    </a:p>
                  </a:txBody>
                  <a:tcPr marL="68580" marR="68580" marT="0" marB="0"/>
                </a:tc>
              </a:tr>
              <a:tr h="0">
                <a:tc>
                  <a:txBody>
                    <a:bodyPr/>
                    <a:lstStyle/>
                    <a:p>
                      <a:pPr>
                        <a:lnSpc>
                          <a:spcPct val="115000"/>
                        </a:lnSpc>
                        <a:spcAft>
                          <a:spcPts val="0"/>
                        </a:spcAft>
                      </a:pPr>
                      <a:r>
                        <a:rPr lang="en-US" sz="1200" dirty="0">
                          <a:effectLst/>
                          <a:latin typeface="Arial" panose="020B0604020202020204" pitchFamily="34" charset="0"/>
                          <a:cs typeface="Arial" panose="020B0604020202020204" pitchFamily="34" charset="0"/>
                        </a:rPr>
                        <a:t>Noora Partamies</a:t>
                      </a:r>
                      <a:endParaRPr lang="en-US" sz="1200" dirty="0">
                        <a:effectLst/>
                        <a:latin typeface="Arial" panose="020B0604020202020204" pitchFamily="34" charset="0"/>
                        <a:ea typeface="Calibri"/>
                        <a:cs typeface="Arial" panose="020B0604020202020204" pitchFamily="34" charset="0"/>
                      </a:endParaRPr>
                    </a:p>
                  </a:txBody>
                  <a:tcPr marL="68580" marR="68580" marT="0" marB="0"/>
                </a:tc>
                <a:tc>
                  <a:txBody>
                    <a:bodyPr/>
                    <a:lstStyle/>
                    <a:p>
                      <a:pPr>
                        <a:lnSpc>
                          <a:spcPct val="115000"/>
                        </a:lnSpc>
                        <a:spcAft>
                          <a:spcPts val="0"/>
                        </a:spcAft>
                      </a:pPr>
                      <a:r>
                        <a:rPr lang="en-US" sz="1200" dirty="0">
                          <a:effectLst/>
                          <a:latin typeface="Arial" panose="020B0604020202020204" pitchFamily="34" charset="0"/>
                          <a:cs typeface="Arial" panose="020B0604020202020204" pitchFamily="34" charset="0"/>
                        </a:rPr>
                        <a:t>Associate Prof. Middle atmospheric physics</a:t>
                      </a:r>
                      <a:endParaRPr lang="en-US" sz="1200" dirty="0">
                        <a:effectLst/>
                        <a:latin typeface="Arial" panose="020B0604020202020204" pitchFamily="34" charset="0"/>
                        <a:ea typeface="Calibri"/>
                        <a:cs typeface="Arial" panose="020B0604020202020204" pitchFamily="34" charset="0"/>
                      </a:endParaRPr>
                    </a:p>
                  </a:txBody>
                  <a:tcPr marL="68580" marR="68580" marT="0" marB="0"/>
                </a:tc>
                <a:tc>
                  <a:txBody>
                    <a:bodyPr/>
                    <a:lstStyle/>
                    <a:p>
                      <a:pPr>
                        <a:lnSpc>
                          <a:spcPct val="115000"/>
                        </a:lnSpc>
                        <a:spcAft>
                          <a:spcPts val="0"/>
                        </a:spcAft>
                      </a:pPr>
                      <a:r>
                        <a:rPr lang="en-US" sz="1200" u="sng">
                          <a:effectLst/>
                          <a:latin typeface="Arial" panose="020B0604020202020204" pitchFamily="34" charset="0"/>
                          <a:cs typeface="Arial" panose="020B0604020202020204" pitchFamily="34" charset="0"/>
                          <a:hlinkClick r:id="rId7"/>
                        </a:rPr>
                        <a:t>noorap@unis.no</a:t>
                      </a:r>
                      <a:r>
                        <a:rPr lang="en-US" sz="1200">
                          <a:effectLst/>
                          <a:latin typeface="Arial" panose="020B0604020202020204" pitchFamily="34" charset="0"/>
                          <a:cs typeface="Arial" panose="020B0604020202020204" pitchFamily="34" charset="0"/>
                        </a:rPr>
                        <a:t> </a:t>
                      </a:r>
                      <a:endParaRPr lang="en-US" sz="1200">
                        <a:effectLst/>
                        <a:latin typeface="Arial" panose="020B0604020202020204" pitchFamily="34" charset="0"/>
                        <a:ea typeface="Calibri"/>
                        <a:cs typeface="Arial" panose="020B0604020202020204" pitchFamily="34" charset="0"/>
                      </a:endParaRPr>
                    </a:p>
                  </a:txBody>
                  <a:tcPr marL="68580" marR="68580" marT="0" marB="0"/>
                </a:tc>
              </a:tr>
              <a:tr h="0">
                <a:tc>
                  <a:txBody>
                    <a:bodyPr/>
                    <a:lstStyle/>
                    <a:p>
                      <a:pPr>
                        <a:lnSpc>
                          <a:spcPct val="115000"/>
                        </a:lnSpc>
                        <a:spcAft>
                          <a:spcPts val="0"/>
                        </a:spcAft>
                      </a:pPr>
                      <a:r>
                        <a:rPr lang="en-US" sz="1200">
                          <a:effectLst/>
                          <a:latin typeface="Arial" panose="020B0604020202020204" pitchFamily="34" charset="0"/>
                          <a:cs typeface="Arial" panose="020B0604020202020204" pitchFamily="34" charset="0"/>
                        </a:rPr>
                        <a:t>Dag Arne Lorentzen</a:t>
                      </a:r>
                      <a:endParaRPr lang="en-US" sz="1200">
                        <a:effectLst/>
                        <a:latin typeface="Arial" panose="020B0604020202020204" pitchFamily="34" charset="0"/>
                        <a:ea typeface="Calibri"/>
                        <a:cs typeface="Arial" panose="020B0604020202020204" pitchFamily="34" charset="0"/>
                      </a:endParaRPr>
                    </a:p>
                  </a:txBody>
                  <a:tcPr marL="68580" marR="68580" marT="0" marB="0"/>
                </a:tc>
                <a:tc>
                  <a:txBody>
                    <a:bodyPr/>
                    <a:lstStyle/>
                    <a:p>
                      <a:pPr>
                        <a:lnSpc>
                          <a:spcPct val="115000"/>
                        </a:lnSpc>
                        <a:spcAft>
                          <a:spcPts val="0"/>
                        </a:spcAft>
                      </a:pPr>
                      <a:r>
                        <a:rPr lang="en-US" sz="1200" dirty="0">
                          <a:effectLst/>
                          <a:latin typeface="Arial" panose="020B0604020202020204" pitchFamily="34" charset="0"/>
                          <a:cs typeface="Arial" panose="020B0604020202020204" pitchFamily="34" charset="0"/>
                        </a:rPr>
                        <a:t>Professor, Upper polar atmosphere</a:t>
                      </a:r>
                    </a:p>
                    <a:p>
                      <a:pPr>
                        <a:lnSpc>
                          <a:spcPct val="115000"/>
                        </a:lnSpc>
                        <a:spcAft>
                          <a:spcPts val="0"/>
                        </a:spcAft>
                      </a:pPr>
                      <a:r>
                        <a:rPr lang="en-US" sz="1200" dirty="0">
                          <a:effectLst/>
                          <a:latin typeface="Arial" panose="020B0604020202020204" pitchFamily="34" charset="0"/>
                          <a:cs typeface="Arial" panose="020B0604020202020204" pitchFamily="34" charset="0"/>
                        </a:rPr>
                        <a:t>Head of the SuperDARN radar project</a:t>
                      </a:r>
                      <a:endParaRPr lang="en-US" sz="1200" dirty="0">
                        <a:effectLst/>
                        <a:latin typeface="Arial" panose="020B0604020202020204" pitchFamily="34" charset="0"/>
                        <a:ea typeface="Calibri"/>
                        <a:cs typeface="Arial" panose="020B0604020202020204" pitchFamily="34" charset="0"/>
                      </a:endParaRPr>
                    </a:p>
                  </a:txBody>
                  <a:tcPr marL="68580" marR="68580" marT="0" marB="0"/>
                </a:tc>
                <a:tc>
                  <a:txBody>
                    <a:bodyPr/>
                    <a:lstStyle/>
                    <a:p>
                      <a:pPr>
                        <a:lnSpc>
                          <a:spcPct val="115000"/>
                        </a:lnSpc>
                        <a:spcAft>
                          <a:spcPts val="0"/>
                        </a:spcAft>
                      </a:pPr>
                      <a:r>
                        <a:rPr lang="en-US" sz="1200" u="sng">
                          <a:effectLst/>
                          <a:latin typeface="Arial" panose="020B0604020202020204" pitchFamily="34" charset="0"/>
                          <a:cs typeface="Arial" panose="020B0604020202020204" pitchFamily="34" charset="0"/>
                          <a:hlinkClick r:id="rId8"/>
                        </a:rPr>
                        <a:t>dagl@unis.no</a:t>
                      </a:r>
                      <a:endParaRPr lang="en-US" sz="1200">
                        <a:effectLst/>
                        <a:latin typeface="Arial" panose="020B0604020202020204" pitchFamily="34" charset="0"/>
                        <a:ea typeface="Calibri"/>
                        <a:cs typeface="Arial" panose="020B0604020202020204" pitchFamily="34" charset="0"/>
                      </a:endParaRPr>
                    </a:p>
                  </a:txBody>
                  <a:tcPr marL="68580" marR="68580" marT="0" marB="0"/>
                </a:tc>
              </a:tr>
              <a:tr h="0">
                <a:tc>
                  <a:txBody>
                    <a:bodyPr/>
                    <a:lstStyle/>
                    <a:p>
                      <a:pPr>
                        <a:lnSpc>
                          <a:spcPct val="115000"/>
                        </a:lnSpc>
                        <a:spcAft>
                          <a:spcPts val="0"/>
                        </a:spcAft>
                      </a:pPr>
                      <a:r>
                        <a:rPr lang="en-US" sz="1200">
                          <a:effectLst/>
                          <a:latin typeface="Arial" panose="020B0604020202020204" pitchFamily="34" charset="0"/>
                          <a:cs typeface="Arial" panose="020B0604020202020204" pitchFamily="34" charset="0"/>
                        </a:rPr>
                        <a:t>Lisa Baddeley</a:t>
                      </a:r>
                      <a:endParaRPr lang="en-US" sz="1200">
                        <a:effectLst/>
                        <a:latin typeface="Arial" panose="020B0604020202020204" pitchFamily="34" charset="0"/>
                        <a:ea typeface="Calibri"/>
                        <a:cs typeface="Arial" panose="020B0604020202020204" pitchFamily="34" charset="0"/>
                      </a:endParaRPr>
                    </a:p>
                  </a:txBody>
                  <a:tcPr marL="68580" marR="68580" marT="0" marB="0"/>
                </a:tc>
                <a:tc>
                  <a:txBody>
                    <a:bodyPr/>
                    <a:lstStyle/>
                    <a:p>
                      <a:pPr>
                        <a:lnSpc>
                          <a:spcPct val="115000"/>
                        </a:lnSpc>
                        <a:spcAft>
                          <a:spcPts val="0"/>
                        </a:spcAft>
                      </a:pPr>
                      <a:r>
                        <a:rPr lang="en-US" sz="1200" dirty="0">
                          <a:effectLst/>
                          <a:latin typeface="Arial" panose="020B0604020202020204" pitchFamily="34" charset="0"/>
                          <a:cs typeface="Arial" panose="020B0604020202020204" pitchFamily="34" charset="0"/>
                        </a:rPr>
                        <a:t>Associate Professor, Radar applications,</a:t>
                      </a:r>
                    </a:p>
                    <a:p>
                      <a:pPr>
                        <a:lnSpc>
                          <a:spcPct val="115000"/>
                        </a:lnSpc>
                        <a:spcAft>
                          <a:spcPts val="0"/>
                        </a:spcAft>
                      </a:pPr>
                      <a:r>
                        <a:rPr lang="en-US" sz="1200" dirty="0">
                          <a:effectLst/>
                          <a:latin typeface="Arial" panose="020B0604020202020204" pitchFamily="34" charset="0"/>
                          <a:cs typeface="Arial" panose="020B0604020202020204" pitchFamily="34" charset="0"/>
                        </a:rPr>
                        <a:t>Head of the Doppler Pulsation Experiment</a:t>
                      </a:r>
                      <a:endParaRPr lang="en-US" sz="1200" dirty="0">
                        <a:effectLst/>
                        <a:latin typeface="Arial" panose="020B0604020202020204" pitchFamily="34" charset="0"/>
                        <a:ea typeface="Calibri"/>
                        <a:cs typeface="Arial" panose="020B0604020202020204" pitchFamily="34" charset="0"/>
                      </a:endParaRPr>
                    </a:p>
                  </a:txBody>
                  <a:tcPr marL="68580" marR="68580" marT="0" marB="0"/>
                </a:tc>
                <a:tc>
                  <a:txBody>
                    <a:bodyPr/>
                    <a:lstStyle/>
                    <a:p>
                      <a:pPr>
                        <a:lnSpc>
                          <a:spcPct val="115000"/>
                        </a:lnSpc>
                        <a:spcAft>
                          <a:spcPts val="0"/>
                        </a:spcAft>
                      </a:pPr>
                      <a:r>
                        <a:rPr lang="en-US" sz="1200" u="sng">
                          <a:effectLst/>
                          <a:latin typeface="Arial" panose="020B0604020202020204" pitchFamily="34" charset="0"/>
                          <a:cs typeface="Arial" panose="020B0604020202020204" pitchFamily="34" charset="0"/>
                          <a:hlinkClick r:id="rId9"/>
                        </a:rPr>
                        <a:t>lisab@unis.no</a:t>
                      </a:r>
                      <a:endParaRPr lang="en-US" sz="1200">
                        <a:effectLst/>
                        <a:latin typeface="Arial" panose="020B0604020202020204" pitchFamily="34" charset="0"/>
                        <a:cs typeface="Arial" panose="020B0604020202020204" pitchFamily="34" charset="0"/>
                      </a:endParaRPr>
                    </a:p>
                    <a:p>
                      <a:pPr>
                        <a:lnSpc>
                          <a:spcPct val="115000"/>
                        </a:lnSpc>
                        <a:spcAft>
                          <a:spcPts val="0"/>
                        </a:spcAft>
                      </a:pPr>
                      <a:r>
                        <a:rPr lang="en-US" sz="1200">
                          <a:effectLst/>
                          <a:latin typeface="Arial" panose="020B0604020202020204" pitchFamily="34" charset="0"/>
                          <a:cs typeface="Arial" panose="020B0604020202020204" pitchFamily="34" charset="0"/>
                        </a:rPr>
                        <a:t> </a:t>
                      </a:r>
                      <a:endParaRPr lang="en-US" sz="1200">
                        <a:effectLst/>
                        <a:latin typeface="Arial" panose="020B0604020202020204" pitchFamily="34" charset="0"/>
                        <a:ea typeface="Calibri"/>
                        <a:cs typeface="Arial" panose="020B0604020202020204" pitchFamily="34" charset="0"/>
                      </a:endParaRPr>
                    </a:p>
                  </a:txBody>
                  <a:tcPr marL="68580" marR="68580" marT="0" marB="0"/>
                </a:tc>
              </a:tr>
              <a:tr h="0">
                <a:tc>
                  <a:txBody>
                    <a:bodyPr/>
                    <a:lstStyle/>
                    <a:p>
                      <a:pPr>
                        <a:lnSpc>
                          <a:spcPct val="115000"/>
                        </a:lnSpc>
                        <a:spcAft>
                          <a:spcPts val="0"/>
                        </a:spcAft>
                      </a:pPr>
                      <a:r>
                        <a:rPr lang="en-US" sz="1200">
                          <a:effectLst/>
                          <a:latin typeface="Arial" panose="020B0604020202020204" pitchFamily="34" charset="0"/>
                          <a:cs typeface="Arial" panose="020B0604020202020204" pitchFamily="34" charset="0"/>
                        </a:rPr>
                        <a:t>Margit Dyrland</a:t>
                      </a:r>
                      <a:endParaRPr lang="en-US" sz="1200">
                        <a:effectLst/>
                        <a:latin typeface="Arial" panose="020B0604020202020204" pitchFamily="34" charset="0"/>
                        <a:ea typeface="Calibri"/>
                        <a:cs typeface="Arial" panose="020B0604020202020204" pitchFamily="34" charset="0"/>
                      </a:endParaRPr>
                    </a:p>
                  </a:txBody>
                  <a:tcPr marL="68580" marR="68580" marT="0" marB="0"/>
                </a:tc>
                <a:tc>
                  <a:txBody>
                    <a:bodyPr/>
                    <a:lstStyle/>
                    <a:p>
                      <a:pPr>
                        <a:lnSpc>
                          <a:spcPct val="115000"/>
                        </a:lnSpc>
                        <a:spcAft>
                          <a:spcPts val="0"/>
                        </a:spcAft>
                      </a:pPr>
                      <a:r>
                        <a:rPr lang="en-US" sz="1200" dirty="0">
                          <a:effectLst/>
                          <a:latin typeface="Arial" panose="020B0604020202020204" pitchFamily="34" charset="0"/>
                          <a:cs typeface="Arial" panose="020B0604020202020204" pitchFamily="34" charset="0"/>
                        </a:rPr>
                        <a:t>Post Doc, Middle atmospheric physics</a:t>
                      </a:r>
                      <a:endParaRPr lang="en-US" sz="1200" dirty="0">
                        <a:effectLst/>
                        <a:latin typeface="Arial" panose="020B0604020202020204" pitchFamily="34" charset="0"/>
                        <a:ea typeface="Calibri"/>
                        <a:cs typeface="Arial" panose="020B0604020202020204" pitchFamily="34" charset="0"/>
                      </a:endParaRPr>
                    </a:p>
                  </a:txBody>
                  <a:tcPr marL="68580" marR="68580" marT="0" marB="0"/>
                </a:tc>
                <a:tc>
                  <a:txBody>
                    <a:bodyPr/>
                    <a:lstStyle/>
                    <a:p>
                      <a:pPr>
                        <a:lnSpc>
                          <a:spcPct val="115000"/>
                        </a:lnSpc>
                        <a:spcAft>
                          <a:spcPts val="0"/>
                        </a:spcAft>
                      </a:pPr>
                      <a:r>
                        <a:rPr lang="en-US" sz="1200" u="sng">
                          <a:effectLst/>
                          <a:latin typeface="Arial" panose="020B0604020202020204" pitchFamily="34" charset="0"/>
                          <a:cs typeface="Arial" panose="020B0604020202020204" pitchFamily="34" charset="0"/>
                          <a:hlinkClick r:id="rId10"/>
                        </a:rPr>
                        <a:t>margitd@unis.no</a:t>
                      </a:r>
                      <a:endParaRPr lang="en-US" sz="1200">
                        <a:effectLst/>
                        <a:latin typeface="Arial" panose="020B0604020202020204" pitchFamily="34" charset="0"/>
                        <a:ea typeface="Calibri"/>
                        <a:cs typeface="Arial" panose="020B0604020202020204" pitchFamily="34" charset="0"/>
                      </a:endParaRPr>
                    </a:p>
                  </a:txBody>
                  <a:tcPr marL="68580" marR="68580" marT="0" marB="0"/>
                </a:tc>
              </a:tr>
              <a:tr h="0">
                <a:tc>
                  <a:txBody>
                    <a:bodyPr/>
                    <a:lstStyle/>
                    <a:p>
                      <a:pPr>
                        <a:lnSpc>
                          <a:spcPct val="115000"/>
                        </a:lnSpc>
                        <a:spcAft>
                          <a:spcPts val="0"/>
                        </a:spcAft>
                      </a:pPr>
                      <a:r>
                        <a:rPr lang="en-US" sz="1200">
                          <a:effectLst/>
                          <a:latin typeface="Arial" panose="020B0604020202020204" pitchFamily="34" charset="0"/>
                          <a:cs typeface="Arial" panose="020B0604020202020204" pitchFamily="34" charset="0"/>
                        </a:rPr>
                        <a:t>Silje Eriksen Holmen</a:t>
                      </a:r>
                      <a:endParaRPr lang="en-US" sz="1200">
                        <a:effectLst/>
                        <a:latin typeface="Arial" panose="020B0604020202020204" pitchFamily="34" charset="0"/>
                        <a:ea typeface="Calibri"/>
                        <a:cs typeface="Arial" panose="020B0604020202020204" pitchFamily="34" charset="0"/>
                      </a:endParaRPr>
                    </a:p>
                  </a:txBody>
                  <a:tcPr marL="68580" marR="68580" marT="0" marB="0"/>
                </a:tc>
                <a:tc>
                  <a:txBody>
                    <a:bodyPr/>
                    <a:lstStyle/>
                    <a:p>
                      <a:pPr>
                        <a:lnSpc>
                          <a:spcPct val="115000"/>
                        </a:lnSpc>
                        <a:spcAft>
                          <a:spcPts val="0"/>
                        </a:spcAft>
                      </a:pPr>
                      <a:r>
                        <a:rPr lang="en-US" sz="1200" dirty="0">
                          <a:effectLst/>
                          <a:latin typeface="Arial" panose="020B0604020202020204" pitchFamily="34" charset="0"/>
                          <a:cs typeface="Arial" panose="020B0604020202020204" pitchFamily="34" charset="0"/>
                        </a:rPr>
                        <a:t>PhD candidate, Middle atmospheric physics</a:t>
                      </a:r>
                      <a:endParaRPr lang="en-US" sz="1200" dirty="0">
                        <a:effectLst/>
                        <a:latin typeface="Arial" panose="020B0604020202020204" pitchFamily="34" charset="0"/>
                        <a:ea typeface="Calibri"/>
                        <a:cs typeface="Arial" panose="020B0604020202020204" pitchFamily="34" charset="0"/>
                      </a:endParaRPr>
                    </a:p>
                  </a:txBody>
                  <a:tcPr marL="68580" marR="68580" marT="0" marB="0"/>
                </a:tc>
                <a:tc>
                  <a:txBody>
                    <a:bodyPr/>
                    <a:lstStyle/>
                    <a:p>
                      <a:pPr>
                        <a:lnSpc>
                          <a:spcPct val="115000"/>
                        </a:lnSpc>
                        <a:spcAft>
                          <a:spcPts val="0"/>
                        </a:spcAft>
                      </a:pPr>
                      <a:r>
                        <a:rPr lang="en-US" sz="1200" u="sng">
                          <a:effectLst/>
                          <a:latin typeface="Arial" panose="020B0604020202020204" pitchFamily="34" charset="0"/>
                          <a:cs typeface="Arial" panose="020B0604020202020204" pitchFamily="34" charset="0"/>
                          <a:hlinkClick r:id="rId11"/>
                        </a:rPr>
                        <a:t>siljeh@unis.no</a:t>
                      </a:r>
                      <a:endParaRPr lang="en-US" sz="1200">
                        <a:effectLst/>
                        <a:latin typeface="Arial" panose="020B0604020202020204" pitchFamily="34" charset="0"/>
                        <a:ea typeface="Calibri"/>
                        <a:cs typeface="Arial" panose="020B0604020202020204" pitchFamily="34" charset="0"/>
                      </a:endParaRPr>
                    </a:p>
                  </a:txBody>
                  <a:tcPr marL="68580" marR="68580" marT="0" marB="0"/>
                </a:tc>
              </a:tr>
              <a:tr h="0">
                <a:tc>
                  <a:txBody>
                    <a:bodyPr/>
                    <a:lstStyle/>
                    <a:p>
                      <a:pPr>
                        <a:lnSpc>
                          <a:spcPct val="115000"/>
                        </a:lnSpc>
                        <a:spcAft>
                          <a:spcPts val="0"/>
                        </a:spcAft>
                      </a:pPr>
                      <a:r>
                        <a:rPr lang="en-US" sz="1200">
                          <a:effectLst/>
                          <a:latin typeface="Arial" panose="020B0604020202020204" pitchFamily="34" charset="0"/>
                          <a:cs typeface="Arial" panose="020B0604020202020204" pitchFamily="34" charset="0"/>
                        </a:rPr>
                        <a:t>Xiangcai Chen</a:t>
                      </a:r>
                      <a:endParaRPr lang="en-US" sz="1200">
                        <a:effectLst/>
                        <a:latin typeface="Arial" panose="020B0604020202020204" pitchFamily="34" charset="0"/>
                        <a:ea typeface="Calibri"/>
                        <a:cs typeface="Arial" panose="020B0604020202020204" pitchFamily="34" charset="0"/>
                      </a:endParaRPr>
                    </a:p>
                  </a:txBody>
                  <a:tcPr marL="68580" marR="68580" marT="0" marB="0"/>
                </a:tc>
                <a:tc>
                  <a:txBody>
                    <a:bodyPr/>
                    <a:lstStyle/>
                    <a:p>
                      <a:pPr>
                        <a:lnSpc>
                          <a:spcPct val="115000"/>
                        </a:lnSpc>
                        <a:spcAft>
                          <a:spcPts val="0"/>
                        </a:spcAft>
                      </a:pPr>
                      <a:r>
                        <a:rPr lang="en-US" sz="1200" dirty="0">
                          <a:effectLst/>
                          <a:latin typeface="Arial" panose="020B0604020202020204" pitchFamily="34" charset="0"/>
                          <a:cs typeface="Arial" panose="020B0604020202020204" pitchFamily="34" charset="0"/>
                        </a:rPr>
                        <a:t>PhD candidate, Aurora physics</a:t>
                      </a:r>
                      <a:endParaRPr lang="en-US" sz="1200" dirty="0">
                        <a:effectLst/>
                        <a:latin typeface="Arial" panose="020B0604020202020204" pitchFamily="34" charset="0"/>
                        <a:ea typeface="Calibri"/>
                        <a:cs typeface="Arial" panose="020B0604020202020204" pitchFamily="34" charset="0"/>
                      </a:endParaRPr>
                    </a:p>
                  </a:txBody>
                  <a:tcPr marL="68580" marR="68580" marT="0" marB="0"/>
                </a:tc>
                <a:tc>
                  <a:txBody>
                    <a:bodyPr/>
                    <a:lstStyle/>
                    <a:p>
                      <a:pPr>
                        <a:lnSpc>
                          <a:spcPct val="115000"/>
                        </a:lnSpc>
                        <a:spcAft>
                          <a:spcPts val="0"/>
                        </a:spcAft>
                      </a:pPr>
                      <a:r>
                        <a:rPr lang="en-US" sz="1200" u="sng" spc="25">
                          <a:effectLst/>
                          <a:latin typeface="Arial" panose="020B0604020202020204" pitchFamily="34" charset="0"/>
                          <a:cs typeface="Arial" panose="020B0604020202020204" pitchFamily="34" charset="0"/>
                          <a:hlinkClick r:id="rId12"/>
                        </a:rPr>
                        <a:t>xiangcai.chen@unis.no</a:t>
                      </a:r>
                      <a:endParaRPr lang="en-US" sz="1200">
                        <a:effectLst/>
                        <a:latin typeface="Arial" panose="020B0604020202020204" pitchFamily="34" charset="0"/>
                        <a:ea typeface="Calibri"/>
                        <a:cs typeface="Arial" panose="020B0604020202020204" pitchFamily="34" charset="0"/>
                      </a:endParaRPr>
                    </a:p>
                  </a:txBody>
                  <a:tcPr marL="68580" marR="68580" marT="0" marB="0"/>
                </a:tc>
              </a:tr>
              <a:tr h="0">
                <a:tc>
                  <a:txBody>
                    <a:bodyPr/>
                    <a:lstStyle/>
                    <a:p>
                      <a:pPr>
                        <a:lnSpc>
                          <a:spcPct val="115000"/>
                        </a:lnSpc>
                        <a:spcAft>
                          <a:spcPts val="0"/>
                        </a:spcAft>
                      </a:pPr>
                      <a:r>
                        <a:rPr lang="en-US" sz="1200">
                          <a:effectLst/>
                          <a:latin typeface="Arial" panose="020B0604020202020204" pitchFamily="34" charset="0"/>
                          <a:cs typeface="Arial" panose="020B0604020202020204" pitchFamily="34" charset="0"/>
                        </a:rPr>
                        <a:t>Pål Gunnar Ellingsen</a:t>
                      </a:r>
                      <a:endParaRPr lang="en-US" sz="1200">
                        <a:effectLst/>
                        <a:latin typeface="Arial" panose="020B0604020202020204" pitchFamily="34" charset="0"/>
                        <a:ea typeface="Calibri"/>
                        <a:cs typeface="Arial" panose="020B0604020202020204" pitchFamily="34" charset="0"/>
                      </a:endParaRPr>
                    </a:p>
                  </a:txBody>
                  <a:tcPr marL="68580" marR="68580" marT="0" marB="0"/>
                </a:tc>
                <a:tc>
                  <a:txBody>
                    <a:bodyPr/>
                    <a:lstStyle/>
                    <a:p>
                      <a:pPr>
                        <a:lnSpc>
                          <a:spcPct val="115000"/>
                        </a:lnSpc>
                        <a:spcAft>
                          <a:spcPts val="0"/>
                        </a:spcAft>
                      </a:pPr>
                      <a:r>
                        <a:rPr lang="en-US" sz="1200" dirty="0">
                          <a:effectLst/>
                          <a:latin typeface="Arial" panose="020B0604020202020204" pitchFamily="34" charset="0"/>
                          <a:cs typeface="Arial" panose="020B0604020202020204" pitchFamily="34" charset="0"/>
                        </a:rPr>
                        <a:t>Post Doc, Space physics</a:t>
                      </a:r>
                      <a:endParaRPr lang="en-US" sz="1200" dirty="0">
                        <a:effectLst/>
                        <a:latin typeface="Arial" panose="020B0604020202020204" pitchFamily="34" charset="0"/>
                        <a:ea typeface="Calibri"/>
                        <a:cs typeface="Arial" panose="020B0604020202020204" pitchFamily="34" charset="0"/>
                      </a:endParaRPr>
                    </a:p>
                  </a:txBody>
                  <a:tcPr marL="68580" marR="68580" marT="0" marB="0"/>
                </a:tc>
                <a:tc>
                  <a:txBody>
                    <a:bodyPr/>
                    <a:lstStyle/>
                    <a:p>
                      <a:pPr>
                        <a:lnSpc>
                          <a:spcPct val="115000"/>
                        </a:lnSpc>
                        <a:spcAft>
                          <a:spcPts val="0"/>
                        </a:spcAft>
                      </a:pPr>
                      <a:r>
                        <a:rPr lang="en-US" sz="1200" u="sng" dirty="0">
                          <a:effectLst/>
                          <a:latin typeface="Arial" panose="020B0604020202020204" pitchFamily="34" charset="0"/>
                          <a:cs typeface="Arial" panose="020B0604020202020204" pitchFamily="34" charset="0"/>
                          <a:hlinkClick r:id="rId13"/>
                        </a:rPr>
                        <a:t>pale@unis.no</a:t>
                      </a:r>
                      <a:endParaRPr lang="en-US" sz="1200" dirty="0">
                        <a:effectLst/>
                        <a:latin typeface="Arial" panose="020B0604020202020204" pitchFamily="34" charset="0"/>
                        <a:ea typeface="Calibri"/>
                        <a:cs typeface="Arial" panose="020B0604020202020204" pitchFamily="34" charset="0"/>
                      </a:endParaRPr>
                    </a:p>
                  </a:txBody>
                  <a:tcPr marL="68580" marR="68580" marT="0" marB="0"/>
                </a:tc>
              </a:tr>
            </a:tbl>
          </a:graphicData>
        </a:graphic>
      </p:graphicFrame>
      <p:sp>
        <p:nvSpPr>
          <p:cNvPr id="5" name="Rectangle 1"/>
          <p:cNvSpPr>
            <a:spLocks noChangeArrowheads="1"/>
          </p:cNvSpPr>
          <p:nvPr/>
        </p:nvSpPr>
        <p:spPr bwMode="auto">
          <a:xfrm>
            <a:off x="1043608" y="1660009"/>
            <a:ext cx="256993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b="1" i="0" u="none" strike="noStrike" cap="none" normalizeH="0" baseline="0" dirty="0" smtClean="0">
                <a:ln>
                  <a:noFill/>
                </a:ln>
                <a:solidFill>
                  <a:schemeClr val="tx1"/>
                </a:solidFill>
                <a:effectLst/>
                <a:latin typeface="Arial" pitchFamily="34" charset="0"/>
                <a:ea typeface="Calibri" pitchFamily="34" charset="0"/>
                <a:cs typeface="Arial" pitchFamily="34" charset="0"/>
              </a:rPr>
              <a:t>The observatory crew</a:t>
            </a:r>
            <a:endParaRPr kumimoji="0" lang="en-US" altLang="en-US" b="0" i="0" u="none" strike="noStrike" cap="none" normalizeH="0" baseline="0" dirty="0" smtClean="0">
              <a:ln>
                <a:noFill/>
              </a:ln>
              <a:solidFill>
                <a:schemeClr val="tx1"/>
              </a:solidFill>
              <a:effectLst/>
              <a:latin typeface="Arial" pitchFamily="34" charset="0"/>
              <a:cs typeface="Arial" pitchFamily="34" charset="0"/>
            </a:endParaRPr>
          </a:p>
        </p:txBody>
      </p:sp>
      <p:sp>
        <p:nvSpPr>
          <p:cNvPr id="6" name="Rectangle 5"/>
          <p:cNvSpPr/>
          <p:nvPr/>
        </p:nvSpPr>
        <p:spPr>
          <a:xfrm>
            <a:off x="1202178" y="5013176"/>
            <a:ext cx="4283801" cy="276999"/>
          </a:xfrm>
          <a:prstGeom prst="rect">
            <a:avLst/>
          </a:prstGeom>
        </p:spPr>
        <p:txBody>
          <a:bodyPr wrap="none">
            <a:spAutoFit/>
          </a:bodyPr>
          <a:lstStyle/>
          <a:p>
            <a:pPr lvl="0" eaLnBrk="0" fontAlgn="base" hangingPunct="0">
              <a:spcBef>
                <a:spcPct val="0"/>
              </a:spcBef>
              <a:spcAft>
                <a:spcPct val="0"/>
              </a:spcAft>
            </a:pPr>
            <a:r>
              <a:rPr lang="en-US" altLang="en-US" sz="1200" b="1" dirty="0">
                <a:solidFill>
                  <a:prstClr val="black"/>
                </a:solidFill>
                <a:latin typeface="Arial" panose="020B0604020202020204" pitchFamily="34" charset="0"/>
                <a:ea typeface="Calibri" pitchFamily="34" charset="0"/>
                <a:cs typeface="Arial" panose="020B0604020202020204" pitchFamily="34" charset="0"/>
              </a:rPr>
              <a:t>Table 1.</a:t>
            </a:r>
            <a:r>
              <a:rPr lang="en-US" altLang="en-US" sz="1200" dirty="0">
                <a:solidFill>
                  <a:prstClr val="black"/>
                </a:solidFill>
                <a:latin typeface="Arial" panose="020B0604020202020204" pitchFamily="34" charset="0"/>
                <a:ea typeface="Calibri" pitchFamily="34" charset="0"/>
                <a:cs typeface="Arial" panose="020B0604020202020204" pitchFamily="34" charset="0"/>
              </a:rPr>
              <a:t> The Kjell Henriksen Observatory crew (2014-2015).</a:t>
            </a:r>
            <a:endParaRPr lang="en-US" altLang="en-US" sz="1200" dirty="0">
              <a:solidFill>
                <a:prstClr val="black"/>
              </a:solidFill>
              <a:latin typeface="Arial" pitchFamily="34" charset="0"/>
              <a:cs typeface="Arial" pitchFamily="34" charset="0"/>
            </a:endParaRPr>
          </a:p>
        </p:txBody>
      </p:sp>
      <p:sp>
        <p:nvSpPr>
          <p:cNvPr id="7" name="Rectangle 6"/>
          <p:cNvSpPr/>
          <p:nvPr/>
        </p:nvSpPr>
        <p:spPr>
          <a:xfrm>
            <a:off x="1205372" y="5805264"/>
            <a:ext cx="6967027" cy="461665"/>
          </a:xfrm>
          <a:prstGeom prst="rect">
            <a:avLst/>
          </a:prstGeom>
        </p:spPr>
        <p:txBody>
          <a:bodyPr wrap="square">
            <a:spAutoFit/>
          </a:bodyPr>
          <a:lstStyle/>
          <a:p>
            <a:pPr lvl="0" eaLnBrk="0" fontAlgn="base" hangingPunct="0">
              <a:spcBef>
                <a:spcPct val="0"/>
              </a:spcBef>
              <a:spcAft>
                <a:spcPct val="0"/>
              </a:spcAft>
            </a:pPr>
            <a:r>
              <a:rPr lang="en-US" altLang="en-US" sz="1200" dirty="0">
                <a:solidFill>
                  <a:prstClr val="black"/>
                </a:solidFill>
                <a:latin typeface="Arial" panose="020B0604020202020204" pitchFamily="34" charset="0"/>
                <a:ea typeface="Calibri" pitchFamily="34" charset="0"/>
                <a:cs typeface="Arial" panose="020B0604020202020204" pitchFamily="34" charset="0"/>
              </a:rPr>
              <a:t>Our Norwegian Construction and Property Management Department in Longyearbyen contact is Tommy Frantzen (</a:t>
            </a:r>
            <a:r>
              <a:rPr lang="en-US" altLang="en-US" sz="1200" dirty="0">
                <a:solidFill>
                  <a:prstClr val="black"/>
                </a:solidFill>
                <a:latin typeface="Arial" panose="020B0604020202020204" pitchFamily="34" charset="0"/>
                <a:ea typeface="Calibri" pitchFamily="34" charset="0"/>
                <a:cs typeface="Arial" panose="020B0604020202020204" pitchFamily="34" charset="0"/>
                <a:hlinkClick r:id="rId14"/>
              </a:rPr>
              <a:t>tofr@statsbygg.no</a:t>
            </a:r>
            <a:r>
              <a:rPr lang="en-US" altLang="en-US" sz="1200" dirty="0">
                <a:solidFill>
                  <a:prstClr val="black"/>
                </a:solidFill>
                <a:latin typeface="Arial" panose="020B0604020202020204" pitchFamily="34" charset="0"/>
                <a:ea typeface="Calibri" pitchFamily="34" charset="0"/>
                <a:cs typeface="Arial" panose="020B0604020202020204" pitchFamily="34" charset="0"/>
              </a:rPr>
              <a:t>). </a:t>
            </a:r>
            <a:endParaRPr lang="en-US" altLang="en-US" dirty="0">
              <a:solidFill>
                <a:prstClr val="black"/>
              </a:solidFill>
              <a:latin typeface="Arial" pitchFamily="34" charset="0"/>
              <a:cs typeface="Arial" pitchFamily="34" charset="0"/>
            </a:endParaRPr>
          </a:p>
        </p:txBody>
      </p:sp>
    </p:spTree>
    <p:extLst>
      <p:ext uri="{BB962C8B-B14F-4D97-AF65-F5344CB8AC3E}">
        <p14:creationId xmlns:p14="http://schemas.microsoft.com/office/powerpoint/2010/main" val="421817641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2"/>
          <p:cNvPicPr>
            <a:picLocks noChangeAspect="1" noChangeArrowheads="1"/>
          </p:cNvPicPr>
          <p:nvPr/>
        </p:nvPicPr>
        <p:blipFill>
          <a:blip r:embed="rId2"/>
          <a:srcRect/>
          <a:stretch>
            <a:fillRect/>
          </a:stretch>
        </p:blipFill>
        <p:spPr bwMode="auto">
          <a:xfrm>
            <a:off x="0" y="0"/>
            <a:ext cx="673100" cy="6858000"/>
          </a:xfrm>
          <a:prstGeom prst="rect">
            <a:avLst/>
          </a:prstGeom>
          <a:noFill/>
          <a:ln w="9525">
            <a:noFill/>
            <a:miter lim="800000"/>
            <a:headEnd/>
            <a:tailEnd/>
          </a:ln>
        </p:spPr>
      </p:pic>
      <p:pic>
        <p:nvPicPr>
          <p:cNvPr id="13315" name="Picture 5"/>
          <p:cNvPicPr>
            <a:picLocks noChangeAspect="1" noChangeArrowheads="1"/>
          </p:cNvPicPr>
          <p:nvPr/>
        </p:nvPicPr>
        <p:blipFill>
          <a:blip r:embed="rId3"/>
          <a:srcRect/>
          <a:stretch>
            <a:fillRect/>
          </a:stretch>
        </p:blipFill>
        <p:spPr bwMode="auto">
          <a:xfrm>
            <a:off x="0" y="0"/>
            <a:ext cx="9144000" cy="1293813"/>
          </a:xfrm>
          <a:prstGeom prst="rect">
            <a:avLst/>
          </a:prstGeom>
          <a:noFill/>
          <a:ln w="9525">
            <a:noFill/>
            <a:miter lim="800000"/>
            <a:headEnd/>
            <a:tailEnd/>
          </a:ln>
        </p:spPr>
      </p:pic>
      <p:pic>
        <p:nvPicPr>
          <p:cNvPr id="13316" name="Picture 7" descr="NY_UNIS_logoPNG_transp_bg"/>
          <p:cNvPicPr>
            <a:picLocks noChangeAspect="1" noChangeArrowheads="1"/>
          </p:cNvPicPr>
          <p:nvPr/>
        </p:nvPicPr>
        <p:blipFill>
          <a:blip r:embed="rId4"/>
          <a:srcRect/>
          <a:stretch>
            <a:fillRect/>
          </a:stretch>
        </p:blipFill>
        <p:spPr bwMode="auto">
          <a:xfrm>
            <a:off x="106363" y="1385888"/>
            <a:ext cx="504825" cy="458787"/>
          </a:xfrm>
          <a:prstGeom prst="rect">
            <a:avLst/>
          </a:prstGeom>
          <a:noFill/>
          <a:ln w="9525">
            <a:noFill/>
            <a:miter lim="800000"/>
            <a:headEnd/>
            <a:tailEnd/>
          </a:ln>
        </p:spPr>
      </p:pic>
      <p:sp>
        <p:nvSpPr>
          <p:cNvPr id="2" name="Rectangle 1"/>
          <p:cNvSpPr/>
          <p:nvPr/>
        </p:nvSpPr>
        <p:spPr>
          <a:xfrm>
            <a:off x="1103251" y="1615281"/>
            <a:ext cx="7416824" cy="2450414"/>
          </a:xfrm>
          <a:prstGeom prst="rect">
            <a:avLst/>
          </a:prstGeom>
        </p:spPr>
        <p:txBody>
          <a:bodyPr wrap="square">
            <a:spAutoFit/>
          </a:bodyPr>
          <a:lstStyle/>
          <a:p>
            <a:pPr>
              <a:lnSpc>
                <a:spcPct val="115000"/>
              </a:lnSpc>
              <a:spcAft>
                <a:spcPts val="1000"/>
              </a:spcAft>
            </a:pPr>
            <a:r>
              <a:rPr lang="en-US" sz="2000" b="1" dirty="0" smtClean="0">
                <a:effectLst/>
                <a:latin typeface="Arial" panose="020B0604020202020204" pitchFamily="34" charset="0"/>
                <a:ea typeface="Calibri"/>
                <a:cs typeface="Arial" panose="020B0604020202020204" pitchFamily="34" charset="0"/>
              </a:rPr>
              <a:t>Operational instrumentation </a:t>
            </a:r>
            <a:r>
              <a:rPr lang="en-US" b="1" dirty="0" smtClean="0">
                <a:effectLst/>
                <a:latin typeface="Arial" panose="020B0604020202020204" pitchFamily="34" charset="0"/>
                <a:ea typeface="Calibri"/>
                <a:cs typeface="Arial" panose="020B0604020202020204" pitchFamily="34" charset="0"/>
              </a:rPr>
              <a:t/>
            </a:r>
            <a:br>
              <a:rPr lang="en-US" b="1" dirty="0" smtClean="0">
                <a:effectLst/>
                <a:latin typeface="Arial" panose="020B0604020202020204" pitchFamily="34" charset="0"/>
                <a:ea typeface="Calibri"/>
                <a:cs typeface="Arial" panose="020B0604020202020204" pitchFamily="34" charset="0"/>
              </a:rPr>
            </a:br>
            <a:r>
              <a:rPr lang="en-US" dirty="0" smtClean="0">
                <a:effectLst/>
                <a:latin typeface="Arial" panose="020B0604020202020204" pitchFamily="34" charset="0"/>
                <a:ea typeface="Calibri"/>
                <a:cs typeface="Arial" panose="020B0604020202020204" pitchFamily="34" charset="0"/>
              </a:rPr>
              <a:t>The instruments at KHO are grouped into mainly 5 categories (#): </a:t>
            </a:r>
            <a:endParaRPr lang="en-US" sz="1600" dirty="0">
              <a:latin typeface="Arial" panose="020B0604020202020204" pitchFamily="34" charset="0"/>
              <a:ea typeface="Calibri"/>
              <a:cs typeface="Arial" panose="020B0604020202020204" pitchFamily="34" charset="0"/>
            </a:endParaRPr>
          </a:p>
          <a:p>
            <a:pPr marL="342900" lvl="0" indent="-342900">
              <a:lnSpc>
                <a:spcPct val="115000"/>
              </a:lnSpc>
              <a:spcAft>
                <a:spcPts val="0"/>
              </a:spcAft>
              <a:buFont typeface="+mj-lt"/>
              <a:buAutoNum type="alphaUcPeriod"/>
            </a:pPr>
            <a:r>
              <a:rPr lang="en-US" dirty="0" smtClean="0">
                <a:effectLst/>
                <a:latin typeface="Arial" panose="020B0604020202020204" pitchFamily="34" charset="0"/>
                <a:ea typeface="Calibri"/>
                <a:cs typeface="Arial" panose="020B0604020202020204" pitchFamily="34" charset="0"/>
              </a:rPr>
              <a:t>All-sky cameras and narrow ﬁeld of view imagers, </a:t>
            </a:r>
            <a:endParaRPr lang="en-US" sz="1600" dirty="0">
              <a:latin typeface="Arial" panose="020B0604020202020204" pitchFamily="34" charset="0"/>
              <a:ea typeface="Calibri"/>
              <a:cs typeface="Arial" panose="020B0604020202020204" pitchFamily="34" charset="0"/>
            </a:endParaRPr>
          </a:p>
          <a:p>
            <a:pPr marL="342900" lvl="0" indent="-342900">
              <a:lnSpc>
                <a:spcPct val="115000"/>
              </a:lnSpc>
              <a:spcAft>
                <a:spcPts val="0"/>
              </a:spcAft>
              <a:buFont typeface="+mj-lt"/>
              <a:buAutoNum type="alphaUcPeriod"/>
            </a:pPr>
            <a:r>
              <a:rPr lang="en-US" dirty="0" smtClean="0">
                <a:effectLst/>
                <a:latin typeface="Arial" panose="020B0604020202020204" pitchFamily="34" charset="0"/>
                <a:ea typeface="Calibri"/>
                <a:cs typeface="Arial" panose="020B0604020202020204" pitchFamily="34" charset="0"/>
              </a:rPr>
              <a:t>Meridian scanning photometers, </a:t>
            </a:r>
            <a:endParaRPr lang="en-US" sz="1600" dirty="0">
              <a:latin typeface="Arial" panose="020B0604020202020204" pitchFamily="34" charset="0"/>
              <a:ea typeface="Calibri"/>
              <a:cs typeface="Arial" panose="020B0604020202020204" pitchFamily="34" charset="0"/>
            </a:endParaRPr>
          </a:p>
          <a:p>
            <a:pPr marL="342900" lvl="0" indent="-342900">
              <a:lnSpc>
                <a:spcPct val="115000"/>
              </a:lnSpc>
              <a:spcAft>
                <a:spcPts val="0"/>
              </a:spcAft>
              <a:buFont typeface="+mj-lt"/>
              <a:buAutoNum type="alphaUcPeriod"/>
            </a:pPr>
            <a:r>
              <a:rPr lang="en-US" dirty="0" smtClean="0">
                <a:effectLst/>
                <a:latin typeface="Arial" panose="020B0604020202020204" pitchFamily="34" charset="0"/>
                <a:ea typeface="Calibri"/>
                <a:cs typeface="Arial" panose="020B0604020202020204" pitchFamily="34" charset="0"/>
              </a:rPr>
              <a:t>Spectrometers / spectrographs  </a:t>
            </a:r>
            <a:endParaRPr lang="en-US" sz="1600" dirty="0">
              <a:latin typeface="Arial" panose="020B0604020202020204" pitchFamily="34" charset="0"/>
              <a:ea typeface="Calibri"/>
              <a:cs typeface="Arial" panose="020B0604020202020204" pitchFamily="34" charset="0"/>
            </a:endParaRPr>
          </a:p>
          <a:p>
            <a:pPr marL="342900" lvl="0" indent="-342900">
              <a:lnSpc>
                <a:spcPct val="115000"/>
              </a:lnSpc>
              <a:spcAft>
                <a:spcPts val="0"/>
              </a:spcAft>
              <a:buFont typeface="+mj-lt"/>
              <a:buAutoNum type="alphaUcPeriod"/>
            </a:pPr>
            <a:r>
              <a:rPr lang="en-US" dirty="0" smtClean="0">
                <a:effectLst/>
                <a:latin typeface="Arial" panose="020B0604020202020204" pitchFamily="34" charset="0"/>
                <a:ea typeface="Calibri"/>
                <a:cs typeface="Arial" panose="020B0604020202020204" pitchFamily="34" charset="0"/>
              </a:rPr>
              <a:t>Scanning / imaging interferometers</a:t>
            </a:r>
            <a:endParaRPr lang="en-US" sz="1600" dirty="0">
              <a:latin typeface="Arial" panose="020B0604020202020204" pitchFamily="34" charset="0"/>
              <a:ea typeface="Calibri"/>
              <a:cs typeface="Arial" panose="020B0604020202020204" pitchFamily="34" charset="0"/>
            </a:endParaRPr>
          </a:p>
          <a:p>
            <a:pPr marL="342900" lvl="0" indent="-342900">
              <a:lnSpc>
                <a:spcPct val="115000"/>
              </a:lnSpc>
              <a:spcAft>
                <a:spcPts val="1000"/>
              </a:spcAft>
              <a:buFont typeface="+mj-lt"/>
              <a:buAutoNum type="alphaUcPeriod"/>
            </a:pPr>
            <a:r>
              <a:rPr lang="en-US" dirty="0" smtClean="0">
                <a:effectLst/>
                <a:latin typeface="Arial" panose="020B0604020202020204" pitchFamily="34" charset="0"/>
                <a:ea typeface="Calibri"/>
                <a:cs typeface="Arial" panose="020B0604020202020204" pitchFamily="34" charset="0"/>
              </a:rPr>
              <a:t>Radio or non-optical instruments</a:t>
            </a:r>
            <a:endParaRPr lang="en-US" sz="1600" dirty="0">
              <a:latin typeface="Arial" panose="020B0604020202020204" pitchFamily="34" charset="0"/>
              <a:ea typeface="Calibri"/>
              <a:cs typeface="Arial" panose="020B0604020202020204" pitchFamily="34" charset="0"/>
            </a:endParaRPr>
          </a:p>
        </p:txBody>
      </p:sp>
      <p:sp>
        <p:nvSpPr>
          <p:cNvPr id="3" name="Rectangle 2"/>
          <p:cNvSpPr/>
          <p:nvPr/>
        </p:nvSpPr>
        <p:spPr>
          <a:xfrm>
            <a:off x="1145135" y="4293096"/>
            <a:ext cx="7374940" cy="1685077"/>
          </a:xfrm>
          <a:prstGeom prst="rect">
            <a:avLst/>
          </a:prstGeom>
        </p:spPr>
        <p:txBody>
          <a:bodyPr wrap="square">
            <a:spAutoFit/>
          </a:bodyPr>
          <a:lstStyle/>
          <a:p>
            <a:pPr>
              <a:lnSpc>
                <a:spcPct val="115000"/>
              </a:lnSpc>
              <a:spcAft>
                <a:spcPts val="1000"/>
              </a:spcAft>
            </a:pPr>
            <a:r>
              <a:rPr lang="en-US" dirty="0" smtClean="0">
                <a:effectLst/>
                <a:latin typeface="Arial" panose="020B0604020202020204" pitchFamily="34" charset="0"/>
                <a:ea typeface="Calibri"/>
                <a:cs typeface="Arial" panose="020B0604020202020204" pitchFamily="34" charset="0"/>
              </a:rPr>
              <a:t>During the auroral winter season from November to the end of February, 27 optical instruments operate 24 hours a day. The 10</a:t>
            </a:r>
            <a:r>
              <a:rPr lang="en-US" dirty="0" smtClean="0">
                <a:solidFill>
                  <a:srgbClr val="FF0000"/>
                </a:solidFill>
                <a:effectLst/>
                <a:latin typeface="Arial" panose="020B0604020202020204" pitchFamily="34" charset="0"/>
                <a:ea typeface="Calibri"/>
                <a:cs typeface="Arial" panose="020B0604020202020204" pitchFamily="34" charset="0"/>
              </a:rPr>
              <a:t> </a:t>
            </a:r>
            <a:r>
              <a:rPr lang="en-US" dirty="0" smtClean="0">
                <a:effectLst/>
                <a:latin typeface="Arial" panose="020B0604020202020204" pitchFamily="34" charset="0"/>
                <a:ea typeface="Calibri"/>
                <a:cs typeface="Arial" panose="020B0604020202020204" pitchFamily="34" charset="0"/>
              </a:rPr>
              <a:t>non-optical instruments run all-year-round 24 hours a day. 21 different institutions from 9 nations are present at KHO. Note that out of 30 instrument domes; only four are currently not in use.</a:t>
            </a:r>
            <a:endParaRPr lang="en-US" sz="1600" dirty="0">
              <a:latin typeface="Arial" panose="020B0604020202020204" pitchFamily="34" charset="0"/>
              <a:ea typeface="Calibri"/>
              <a:cs typeface="Arial" panose="020B0604020202020204" pitchFamily="34" charset="0"/>
            </a:endParaRPr>
          </a:p>
        </p:txBody>
      </p:sp>
    </p:spTree>
    <p:extLst>
      <p:ext uri="{BB962C8B-B14F-4D97-AF65-F5344CB8AC3E}">
        <p14:creationId xmlns:p14="http://schemas.microsoft.com/office/powerpoint/2010/main" val="224522429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2"/>
          <p:cNvPicPr>
            <a:picLocks noChangeAspect="1" noChangeArrowheads="1"/>
          </p:cNvPicPr>
          <p:nvPr/>
        </p:nvPicPr>
        <p:blipFill>
          <a:blip r:embed="rId2"/>
          <a:srcRect/>
          <a:stretch>
            <a:fillRect/>
          </a:stretch>
        </p:blipFill>
        <p:spPr bwMode="auto">
          <a:xfrm>
            <a:off x="0" y="0"/>
            <a:ext cx="673100" cy="6858000"/>
          </a:xfrm>
          <a:prstGeom prst="rect">
            <a:avLst/>
          </a:prstGeom>
          <a:noFill/>
          <a:ln w="9525">
            <a:noFill/>
            <a:miter lim="800000"/>
            <a:headEnd/>
            <a:tailEnd/>
          </a:ln>
        </p:spPr>
      </p:pic>
      <p:pic>
        <p:nvPicPr>
          <p:cNvPr id="13316" name="Picture 7" descr="NY_UNIS_logoPNG_transp_bg"/>
          <p:cNvPicPr>
            <a:picLocks noChangeAspect="1" noChangeArrowheads="1"/>
          </p:cNvPicPr>
          <p:nvPr/>
        </p:nvPicPr>
        <p:blipFill>
          <a:blip r:embed="rId3"/>
          <a:srcRect/>
          <a:stretch>
            <a:fillRect/>
          </a:stretch>
        </p:blipFill>
        <p:spPr bwMode="auto">
          <a:xfrm>
            <a:off x="74369" y="116632"/>
            <a:ext cx="504825" cy="458787"/>
          </a:xfrm>
          <a:prstGeom prst="rect">
            <a:avLst/>
          </a:prstGeom>
          <a:noFill/>
          <a:ln w="9525">
            <a:noFill/>
            <a:miter lim="800000"/>
            <a:headEnd/>
            <a:tailEnd/>
          </a:ln>
        </p:spPr>
      </p:pic>
      <p:graphicFrame>
        <p:nvGraphicFramePr>
          <p:cNvPr id="2" name="Table 1"/>
          <p:cNvGraphicFramePr>
            <a:graphicFrameLocks noGrp="1"/>
          </p:cNvGraphicFramePr>
          <p:nvPr>
            <p:extLst>
              <p:ext uri="{D42A27DB-BD31-4B8C-83A1-F6EECF244321}">
                <p14:modId xmlns:p14="http://schemas.microsoft.com/office/powerpoint/2010/main" val="3998143648"/>
              </p:ext>
            </p:extLst>
          </p:nvPr>
        </p:nvGraphicFramePr>
        <p:xfrm>
          <a:off x="1038858" y="98537"/>
          <a:ext cx="7560841" cy="6484620"/>
        </p:xfrm>
        <a:graphic>
          <a:graphicData uri="http://schemas.openxmlformats.org/drawingml/2006/table">
            <a:tbl>
              <a:tblPr firstRow="1" firstCol="1" bandRow="1">
                <a:tableStyleId>{5C22544A-7EE6-4342-B048-85BDC9FD1C3A}</a:tableStyleId>
              </a:tblPr>
              <a:tblGrid>
                <a:gridCol w="396765"/>
                <a:gridCol w="2529940"/>
                <a:gridCol w="3264773"/>
                <a:gridCol w="505266"/>
                <a:gridCol w="864097"/>
              </a:tblGrid>
              <a:tr h="122323">
                <a:tc>
                  <a:txBody>
                    <a:bodyPr/>
                    <a:lstStyle/>
                    <a:p>
                      <a:pPr algn="ctr">
                        <a:lnSpc>
                          <a:spcPct val="115000"/>
                        </a:lnSpc>
                        <a:spcAft>
                          <a:spcPts val="0"/>
                        </a:spcAft>
                      </a:pPr>
                      <a:r>
                        <a:rPr lang="en-US" sz="1000" dirty="0">
                          <a:effectLst/>
                          <a:latin typeface="Arial" panose="020B0604020202020204" pitchFamily="34" charset="0"/>
                          <a:cs typeface="Arial" panose="020B0604020202020204" pitchFamily="34" charset="0"/>
                        </a:rPr>
                        <a:t> </a:t>
                      </a:r>
                      <a:endParaRPr lang="en-US" sz="1000" dirty="0">
                        <a:effectLst/>
                        <a:latin typeface="Arial" panose="020B0604020202020204" pitchFamily="34" charset="0"/>
                        <a:ea typeface="Calibri"/>
                        <a:cs typeface="Arial" panose="020B0604020202020204" pitchFamily="34" charset="0"/>
                      </a:endParaRPr>
                    </a:p>
                  </a:txBody>
                  <a:tcPr marL="47866" marR="47866" marT="0" marB="0"/>
                </a:tc>
                <a:tc>
                  <a:txBody>
                    <a:bodyPr/>
                    <a:lstStyle/>
                    <a:p>
                      <a:pPr>
                        <a:lnSpc>
                          <a:spcPct val="115000"/>
                        </a:lnSpc>
                        <a:spcAft>
                          <a:spcPts val="0"/>
                        </a:spcAft>
                      </a:pPr>
                      <a:r>
                        <a:rPr lang="en-US" sz="1000" dirty="0" smtClean="0">
                          <a:effectLst/>
                          <a:latin typeface="Arial" panose="020B0604020202020204" pitchFamily="34" charset="0"/>
                          <a:cs typeface="Arial" panose="020B0604020202020204" pitchFamily="34" charset="0"/>
                        </a:rPr>
                        <a:t>Instrument @</a:t>
                      </a:r>
                      <a:r>
                        <a:rPr lang="en-US" sz="1000" baseline="0" dirty="0" smtClean="0">
                          <a:effectLst/>
                          <a:latin typeface="Arial" panose="020B0604020202020204" pitchFamily="34" charset="0"/>
                          <a:cs typeface="Arial" panose="020B0604020202020204" pitchFamily="34" charset="0"/>
                        </a:rPr>
                        <a:t> KHO</a:t>
                      </a:r>
                      <a:endParaRPr lang="en-US" sz="1000" dirty="0">
                        <a:effectLst/>
                        <a:latin typeface="Arial" panose="020B0604020202020204" pitchFamily="34" charset="0"/>
                        <a:ea typeface="Calibri"/>
                        <a:cs typeface="Arial" panose="020B0604020202020204" pitchFamily="34" charset="0"/>
                      </a:endParaRPr>
                    </a:p>
                  </a:txBody>
                  <a:tcPr marL="47866" marR="47866" marT="0" marB="0"/>
                </a:tc>
                <a:tc>
                  <a:txBody>
                    <a:bodyPr/>
                    <a:lstStyle/>
                    <a:p>
                      <a:pPr>
                        <a:lnSpc>
                          <a:spcPct val="115000"/>
                        </a:lnSpc>
                        <a:spcAft>
                          <a:spcPts val="0"/>
                        </a:spcAft>
                      </a:pPr>
                      <a:r>
                        <a:rPr lang="en-US" sz="1000">
                          <a:effectLst/>
                          <a:latin typeface="Arial" panose="020B0604020202020204" pitchFamily="34" charset="0"/>
                          <a:cs typeface="Arial" panose="020B0604020202020204" pitchFamily="34" charset="0"/>
                        </a:rPr>
                        <a:t>Institution</a:t>
                      </a:r>
                      <a:endParaRPr lang="en-US" sz="1000">
                        <a:effectLst/>
                        <a:latin typeface="Arial" panose="020B0604020202020204" pitchFamily="34" charset="0"/>
                        <a:ea typeface="Calibri"/>
                        <a:cs typeface="Arial" panose="020B0604020202020204" pitchFamily="34" charset="0"/>
                      </a:endParaRPr>
                    </a:p>
                  </a:txBody>
                  <a:tcPr marL="47866" marR="47866" marT="0" marB="0"/>
                </a:tc>
                <a:tc>
                  <a:txBody>
                    <a:bodyPr/>
                    <a:lstStyle/>
                    <a:p>
                      <a:pPr algn="ctr">
                        <a:lnSpc>
                          <a:spcPct val="115000"/>
                        </a:lnSpc>
                        <a:spcAft>
                          <a:spcPts val="0"/>
                        </a:spcAft>
                      </a:pPr>
                      <a:r>
                        <a:rPr lang="en-US" sz="1000">
                          <a:effectLst/>
                          <a:latin typeface="Arial" panose="020B0604020202020204" pitchFamily="34" charset="0"/>
                          <a:cs typeface="Arial" panose="020B0604020202020204" pitchFamily="34" charset="0"/>
                        </a:rPr>
                        <a:t>#</a:t>
                      </a:r>
                      <a:endParaRPr lang="en-US" sz="1000">
                        <a:effectLst/>
                        <a:latin typeface="Arial" panose="020B0604020202020204" pitchFamily="34" charset="0"/>
                        <a:ea typeface="Calibri"/>
                        <a:cs typeface="Arial" panose="020B0604020202020204" pitchFamily="34" charset="0"/>
                      </a:endParaRPr>
                    </a:p>
                  </a:txBody>
                  <a:tcPr marL="47866" marR="47866" marT="0" marB="0"/>
                </a:tc>
                <a:tc>
                  <a:txBody>
                    <a:bodyPr/>
                    <a:lstStyle/>
                    <a:p>
                      <a:pPr algn="just">
                        <a:lnSpc>
                          <a:spcPct val="115000"/>
                        </a:lnSpc>
                        <a:spcAft>
                          <a:spcPts val="0"/>
                        </a:spcAft>
                      </a:pPr>
                      <a:r>
                        <a:rPr lang="en-US" sz="1000">
                          <a:effectLst/>
                          <a:latin typeface="Arial" panose="020B0604020202020204" pitchFamily="34" charset="0"/>
                          <a:cs typeface="Arial" panose="020B0604020202020204" pitchFamily="34" charset="0"/>
                        </a:rPr>
                        <a:t>Country</a:t>
                      </a:r>
                      <a:endParaRPr lang="en-US" sz="1000">
                        <a:effectLst/>
                        <a:latin typeface="Arial" panose="020B0604020202020204" pitchFamily="34" charset="0"/>
                        <a:ea typeface="Calibri"/>
                        <a:cs typeface="Arial" panose="020B0604020202020204" pitchFamily="34" charset="0"/>
                      </a:endParaRPr>
                    </a:p>
                  </a:txBody>
                  <a:tcPr marL="47866" marR="47866" marT="0" marB="0"/>
                </a:tc>
              </a:tr>
              <a:tr h="122323">
                <a:tc>
                  <a:txBody>
                    <a:bodyPr/>
                    <a:lstStyle/>
                    <a:p>
                      <a:pPr>
                        <a:lnSpc>
                          <a:spcPct val="115000"/>
                        </a:lnSpc>
                        <a:spcAft>
                          <a:spcPts val="0"/>
                        </a:spcAft>
                      </a:pPr>
                      <a:r>
                        <a:rPr lang="en-US" sz="1000">
                          <a:effectLst/>
                          <a:latin typeface="Arial" panose="020B0604020202020204" pitchFamily="34" charset="0"/>
                          <a:cs typeface="Arial" panose="020B0604020202020204" pitchFamily="34" charset="0"/>
                        </a:rPr>
                        <a:t>1</a:t>
                      </a:r>
                      <a:endParaRPr lang="en-US" sz="1000">
                        <a:effectLst/>
                        <a:latin typeface="Arial" panose="020B0604020202020204" pitchFamily="34" charset="0"/>
                        <a:ea typeface="Calibri"/>
                        <a:cs typeface="Arial" panose="020B0604020202020204" pitchFamily="34" charset="0"/>
                      </a:endParaRPr>
                    </a:p>
                  </a:txBody>
                  <a:tcPr marL="47866" marR="47866" marT="0" marB="0"/>
                </a:tc>
                <a:tc>
                  <a:txBody>
                    <a:bodyPr/>
                    <a:lstStyle/>
                    <a:p>
                      <a:pPr>
                        <a:lnSpc>
                          <a:spcPct val="115000"/>
                        </a:lnSpc>
                        <a:spcAft>
                          <a:spcPts val="0"/>
                        </a:spcAft>
                      </a:pPr>
                      <a:r>
                        <a:rPr lang="en-US" sz="1000" dirty="0">
                          <a:effectLst/>
                          <a:latin typeface="Arial" panose="020B0604020202020204" pitchFamily="34" charset="0"/>
                          <a:cs typeface="Arial" panose="020B0604020202020204" pitchFamily="34" charset="0"/>
                        </a:rPr>
                        <a:t>All-sky imager</a:t>
                      </a:r>
                      <a:endParaRPr lang="en-US" sz="1000" dirty="0">
                        <a:effectLst/>
                        <a:latin typeface="Arial" panose="020B0604020202020204" pitchFamily="34" charset="0"/>
                        <a:ea typeface="Calibri"/>
                        <a:cs typeface="Arial" panose="020B0604020202020204" pitchFamily="34" charset="0"/>
                      </a:endParaRPr>
                    </a:p>
                  </a:txBody>
                  <a:tcPr marL="47866" marR="47866" marT="0" marB="0"/>
                </a:tc>
                <a:tc>
                  <a:txBody>
                    <a:bodyPr/>
                    <a:lstStyle/>
                    <a:p>
                      <a:pPr>
                        <a:lnSpc>
                          <a:spcPct val="115000"/>
                        </a:lnSpc>
                        <a:spcAft>
                          <a:spcPts val="0"/>
                        </a:spcAft>
                      </a:pPr>
                      <a:r>
                        <a:rPr lang="en-US" sz="1000">
                          <a:effectLst/>
                          <a:latin typeface="Arial" panose="020B0604020202020204" pitchFamily="34" charset="0"/>
                          <a:cs typeface="Arial" panose="020B0604020202020204" pitchFamily="34" charset="0"/>
                        </a:rPr>
                        <a:t>University of Oslo (UiO)</a:t>
                      </a:r>
                      <a:endParaRPr lang="en-US" sz="1000">
                        <a:effectLst/>
                        <a:latin typeface="Arial" panose="020B0604020202020204" pitchFamily="34" charset="0"/>
                        <a:ea typeface="Calibri"/>
                        <a:cs typeface="Arial" panose="020B0604020202020204" pitchFamily="34" charset="0"/>
                      </a:endParaRPr>
                    </a:p>
                  </a:txBody>
                  <a:tcPr marL="47866" marR="47866" marT="0" marB="0"/>
                </a:tc>
                <a:tc>
                  <a:txBody>
                    <a:bodyPr/>
                    <a:lstStyle/>
                    <a:p>
                      <a:pPr algn="ctr">
                        <a:lnSpc>
                          <a:spcPct val="115000"/>
                        </a:lnSpc>
                        <a:spcAft>
                          <a:spcPts val="0"/>
                        </a:spcAft>
                      </a:pPr>
                      <a:r>
                        <a:rPr lang="en-US" sz="1000">
                          <a:effectLst/>
                          <a:latin typeface="Arial" panose="020B0604020202020204" pitchFamily="34" charset="0"/>
                          <a:cs typeface="Arial" panose="020B0604020202020204" pitchFamily="34" charset="0"/>
                        </a:rPr>
                        <a:t>A</a:t>
                      </a:r>
                      <a:endParaRPr lang="en-US" sz="1000">
                        <a:effectLst/>
                        <a:latin typeface="Arial" panose="020B0604020202020204" pitchFamily="34" charset="0"/>
                        <a:ea typeface="Calibri"/>
                        <a:cs typeface="Arial" panose="020B0604020202020204" pitchFamily="34" charset="0"/>
                      </a:endParaRPr>
                    </a:p>
                  </a:txBody>
                  <a:tcPr marL="47866" marR="47866" marT="0" marB="0"/>
                </a:tc>
                <a:tc>
                  <a:txBody>
                    <a:bodyPr/>
                    <a:lstStyle/>
                    <a:p>
                      <a:pPr algn="just">
                        <a:lnSpc>
                          <a:spcPct val="115000"/>
                        </a:lnSpc>
                        <a:spcAft>
                          <a:spcPts val="0"/>
                        </a:spcAft>
                      </a:pPr>
                      <a:r>
                        <a:rPr lang="en-US" sz="1000">
                          <a:effectLst/>
                          <a:latin typeface="Arial" panose="020B0604020202020204" pitchFamily="34" charset="0"/>
                          <a:cs typeface="Arial" panose="020B0604020202020204" pitchFamily="34" charset="0"/>
                        </a:rPr>
                        <a:t>Norway (NO) </a:t>
                      </a:r>
                      <a:endParaRPr lang="en-US" sz="1000">
                        <a:effectLst/>
                        <a:latin typeface="Arial" panose="020B0604020202020204" pitchFamily="34" charset="0"/>
                        <a:ea typeface="Calibri"/>
                        <a:cs typeface="Arial" panose="020B0604020202020204" pitchFamily="34" charset="0"/>
                      </a:endParaRPr>
                    </a:p>
                  </a:txBody>
                  <a:tcPr marL="47866" marR="47866" marT="0" marB="0"/>
                </a:tc>
              </a:tr>
              <a:tr h="122323">
                <a:tc>
                  <a:txBody>
                    <a:bodyPr/>
                    <a:lstStyle/>
                    <a:p>
                      <a:pPr>
                        <a:lnSpc>
                          <a:spcPct val="115000"/>
                        </a:lnSpc>
                        <a:spcAft>
                          <a:spcPts val="0"/>
                        </a:spcAft>
                      </a:pPr>
                      <a:r>
                        <a:rPr lang="en-US" sz="1000">
                          <a:effectLst/>
                          <a:latin typeface="Arial" panose="020B0604020202020204" pitchFamily="34" charset="0"/>
                          <a:cs typeface="Arial" panose="020B0604020202020204" pitchFamily="34" charset="0"/>
                        </a:rPr>
                        <a:t>2</a:t>
                      </a:r>
                      <a:endParaRPr lang="en-US" sz="1000">
                        <a:effectLst/>
                        <a:latin typeface="Arial" panose="020B0604020202020204" pitchFamily="34" charset="0"/>
                        <a:ea typeface="Calibri"/>
                        <a:cs typeface="Arial" panose="020B0604020202020204" pitchFamily="34" charset="0"/>
                      </a:endParaRPr>
                    </a:p>
                  </a:txBody>
                  <a:tcPr marL="47866" marR="47866" marT="0" marB="0"/>
                </a:tc>
                <a:tc>
                  <a:txBody>
                    <a:bodyPr/>
                    <a:lstStyle/>
                    <a:p>
                      <a:pPr>
                        <a:lnSpc>
                          <a:spcPct val="115000"/>
                        </a:lnSpc>
                        <a:spcAft>
                          <a:spcPts val="0"/>
                        </a:spcAft>
                      </a:pPr>
                      <a:r>
                        <a:rPr lang="en-US" sz="1000" dirty="0">
                          <a:effectLst/>
                          <a:latin typeface="Arial" panose="020B0604020202020204" pitchFamily="34" charset="0"/>
                          <a:cs typeface="Arial" panose="020B0604020202020204" pitchFamily="34" charset="0"/>
                        </a:rPr>
                        <a:t>All-sky intensified video camera</a:t>
                      </a:r>
                      <a:endParaRPr lang="en-US" sz="1000" dirty="0">
                        <a:effectLst/>
                        <a:latin typeface="Arial" panose="020B0604020202020204" pitchFamily="34" charset="0"/>
                        <a:ea typeface="Calibri"/>
                        <a:cs typeface="Arial" panose="020B0604020202020204" pitchFamily="34" charset="0"/>
                      </a:endParaRPr>
                    </a:p>
                  </a:txBody>
                  <a:tcPr marL="47866" marR="47866" marT="0" marB="0"/>
                </a:tc>
                <a:tc>
                  <a:txBody>
                    <a:bodyPr/>
                    <a:lstStyle/>
                    <a:p>
                      <a:pPr>
                        <a:lnSpc>
                          <a:spcPct val="115000"/>
                        </a:lnSpc>
                        <a:spcAft>
                          <a:spcPts val="0"/>
                        </a:spcAft>
                      </a:pPr>
                      <a:r>
                        <a:rPr lang="en-US" sz="1000">
                          <a:effectLst/>
                          <a:latin typeface="Arial" panose="020B0604020202020204" pitchFamily="34" charset="0"/>
                          <a:cs typeface="Arial" panose="020B0604020202020204" pitchFamily="34" charset="0"/>
                        </a:rPr>
                        <a:t>University Centre in Svalbard (UNIS)</a:t>
                      </a:r>
                      <a:endParaRPr lang="en-US" sz="1000">
                        <a:effectLst/>
                        <a:latin typeface="Arial" panose="020B0604020202020204" pitchFamily="34" charset="0"/>
                        <a:ea typeface="Calibri"/>
                        <a:cs typeface="Arial" panose="020B0604020202020204" pitchFamily="34" charset="0"/>
                      </a:endParaRPr>
                    </a:p>
                  </a:txBody>
                  <a:tcPr marL="47866" marR="47866" marT="0" marB="0"/>
                </a:tc>
                <a:tc>
                  <a:txBody>
                    <a:bodyPr/>
                    <a:lstStyle/>
                    <a:p>
                      <a:pPr algn="ctr">
                        <a:lnSpc>
                          <a:spcPct val="115000"/>
                        </a:lnSpc>
                        <a:spcAft>
                          <a:spcPts val="0"/>
                        </a:spcAft>
                      </a:pPr>
                      <a:r>
                        <a:rPr lang="en-US" sz="1000">
                          <a:effectLst/>
                          <a:latin typeface="Arial" panose="020B0604020202020204" pitchFamily="34" charset="0"/>
                          <a:cs typeface="Arial" panose="020B0604020202020204" pitchFamily="34" charset="0"/>
                        </a:rPr>
                        <a:t>A</a:t>
                      </a:r>
                      <a:endParaRPr lang="en-US" sz="1000">
                        <a:effectLst/>
                        <a:latin typeface="Arial" panose="020B0604020202020204" pitchFamily="34" charset="0"/>
                        <a:ea typeface="Calibri"/>
                        <a:cs typeface="Arial" panose="020B0604020202020204" pitchFamily="34" charset="0"/>
                      </a:endParaRPr>
                    </a:p>
                  </a:txBody>
                  <a:tcPr marL="47866" marR="47866" marT="0" marB="0"/>
                </a:tc>
                <a:tc>
                  <a:txBody>
                    <a:bodyPr/>
                    <a:lstStyle/>
                    <a:p>
                      <a:pPr algn="just">
                        <a:lnSpc>
                          <a:spcPct val="115000"/>
                        </a:lnSpc>
                        <a:spcAft>
                          <a:spcPts val="0"/>
                        </a:spcAft>
                      </a:pPr>
                      <a:r>
                        <a:rPr lang="en-US" sz="1000">
                          <a:effectLst/>
                          <a:latin typeface="Arial" panose="020B0604020202020204" pitchFamily="34" charset="0"/>
                          <a:cs typeface="Arial" panose="020B0604020202020204" pitchFamily="34" charset="0"/>
                        </a:rPr>
                        <a:t>NO</a:t>
                      </a:r>
                      <a:endParaRPr lang="en-US" sz="1000">
                        <a:effectLst/>
                        <a:latin typeface="Arial" panose="020B0604020202020204" pitchFamily="34" charset="0"/>
                        <a:ea typeface="Calibri"/>
                        <a:cs typeface="Arial" panose="020B0604020202020204" pitchFamily="34" charset="0"/>
                      </a:endParaRPr>
                    </a:p>
                  </a:txBody>
                  <a:tcPr marL="47866" marR="47866" marT="0" marB="0"/>
                </a:tc>
              </a:tr>
              <a:tr h="122323">
                <a:tc>
                  <a:txBody>
                    <a:bodyPr/>
                    <a:lstStyle/>
                    <a:p>
                      <a:pPr>
                        <a:lnSpc>
                          <a:spcPct val="115000"/>
                        </a:lnSpc>
                        <a:spcAft>
                          <a:spcPts val="0"/>
                        </a:spcAft>
                      </a:pPr>
                      <a:r>
                        <a:rPr lang="en-US" sz="1000">
                          <a:effectLst/>
                          <a:latin typeface="Arial" panose="020B0604020202020204" pitchFamily="34" charset="0"/>
                          <a:cs typeface="Arial" panose="020B0604020202020204" pitchFamily="34" charset="0"/>
                        </a:rPr>
                        <a:t>3</a:t>
                      </a:r>
                      <a:endParaRPr lang="en-US" sz="1000">
                        <a:effectLst/>
                        <a:latin typeface="Arial" panose="020B0604020202020204" pitchFamily="34" charset="0"/>
                        <a:ea typeface="Calibri"/>
                        <a:cs typeface="Arial" panose="020B0604020202020204" pitchFamily="34" charset="0"/>
                      </a:endParaRPr>
                    </a:p>
                  </a:txBody>
                  <a:tcPr marL="47866" marR="47866" marT="0" marB="0"/>
                </a:tc>
                <a:tc>
                  <a:txBody>
                    <a:bodyPr/>
                    <a:lstStyle/>
                    <a:p>
                      <a:pPr>
                        <a:lnSpc>
                          <a:spcPct val="115000"/>
                        </a:lnSpc>
                        <a:spcAft>
                          <a:spcPts val="0"/>
                        </a:spcAft>
                      </a:pPr>
                      <a:r>
                        <a:rPr lang="en-US" sz="1000" dirty="0">
                          <a:effectLst/>
                          <a:latin typeface="Arial" panose="020B0604020202020204" pitchFamily="34" charset="0"/>
                          <a:cs typeface="Arial" panose="020B0604020202020204" pitchFamily="34" charset="0"/>
                        </a:rPr>
                        <a:t>All-sky intensified camera</a:t>
                      </a:r>
                      <a:endParaRPr lang="en-US" sz="1000" dirty="0">
                        <a:effectLst/>
                        <a:latin typeface="Arial" panose="020B0604020202020204" pitchFamily="34" charset="0"/>
                        <a:ea typeface="Calibri"/>
                        <a:cs typeface="Arial" panose="020B0604020202020204" pitchFamily="34" charset="0"/>
                      </a:endParaRPr>
                    </a:p>
                  </a:txBody>
                  <a:tcPr marL="47866" marR="47866" marT="0" marB="0"/>
                </a:tc>
                <a:tc>
                  <a:txBody>
                    <a:bodyPr/>
                    <a:lstStyle/>
                    <a:p>
                      <a:pPr>
                        <a:lnSpc>
                          <a:spcPct val="115000"/>
                        </a:lnSpc>
                        <a:spcAft>
                          <a:spcPts val="0"/>
                        </a:spcAft>
                      </a:pPr>
                      <a:r>
                        <a:rPr lang="en-US" sz="1000">
                          <a:effectLst/>
                          <a:latin typeface="Arial" panose="020B0604020202020204" pitchFamily="34" charset="0"/>
                          <a:cs typeface="Arial" panose="020B0604020202020204" pitchFamily="34" charset="0"/>
                        </a:rPr>
                        <a:t>Finnish Meteorological Institute (FMI)</a:t>
                      </a:r>
                      <a:endParaRPr lang="en-US" sz="1000">
                        <a:effectLst/>
                        <a:latin typeface="Arial" panose="020B0604020202020204" pitchFamily="34" charset="0"/>
                        <a:ea typeface="Calibri"/>
                        <a:cs typeface="Arial" panose="020B0604020202020204" pitchFamily="34" charset="0"/>
                      </a:endParaRPr>
                    </a:p>
                  </a:txBody>
                  <a:tcPr marL="47866" marR="47866" marT="0" marB="0"/>
                </a:tc>
                <a:tc>
                  <a:txBody>
                    <a:bodyPr/>
                    <a:lstStyle/>
                    <a:p>
                      <a:pPr algn="ctr">
                        <a:lnSpc>
                          <a:spcPct val="115000"/>
                        </a:lnSpc>
                        <a:spcAft>
                          <a:spcPts val="0"/>
                        </a:spcAft>
                      </a:pPr>
                      <a:r>
                        <a:rPr lang="en-US" sz="1000">
                          <a:effectLst/>
                          <a:latin typeface="Arial" panose="020B0604020202020204" pitchFamily="34" charset="0"/>
                          <a:cs typeface="Arial" panose="020B0604020202020204" pitchFamily="34" charset="0"/>
                        </a:rPr>
                        <a:t>A</a:t>
                      </a:r>
                      <a:endParaRPr lang="en-US" sz="1000">
                        <a:effectLst/>
                        <a:latin typeface="Arial" panose="020B0604020202020204" pitchFamily="34" charset="0"/>
                        <a:ea typeface="Calibri"/>
                        <a:cs typeface="Arial" panose="020B0604020202020204" pitchFamily="34" charset="0"/>
                      </a:endParaRPr>
                    </a:p>
                  </a:txBody>
                  <a:tcPr marL="47866" marR="47866" marT="0" marB="0"/>
                </a:tc>
                <a:tc>
                  <a:txBody>
                    <a:bodyPr/>
                    <a:lstStyle/>
                    <a:p>
                      <a:pPr algn="just">
                        <a:lnSpc>
                          <a:spcPct val="115000"/>
                        </a:lnSpc>
                        <a:spcAft>
                          <a:spcPts val="0"/>
                        </a:spcAft>
                      </a:pPr>
                      <a:r>
                        <a:rPr lang="en-US" sz="1000">
                          <a:effectLst/>
                          <a:latin typeface="Arial" panose="020B0604020202020204" pitchFamily="34" charset="0"/>
                          <a:cs typeface="Arial" panose="020B0604020202020204" pitchFamily="34" charset="0"/>
                        </a:rPr>
                        <a:t>Finland</a:t>
                      </a:r>
                      <a:endParaRPr lang="en-US" sz="1000">
                        <a:effectLst/>
                        <a:latin typeface="Arial" panose="020B0604020202020204" pitchFamily="34" charset="0"/>
                        <a:ea typeface="Calibri"/>
                        <a:cs typeface="Arial" panose="020B0604020202020204" pitchFamily="34" charset="0"/>
                      </a:endParaRPr>
                    </a:p>
                  </a:txBody>
                  <a:tcPr marL="47866" marR="47866" marT="0" marB="0"/>
                </a:tc>
              </a:tr>
              <a:tr h="122323">
                <a:tc>
                  <a:txBody>
                    <a:bodyPr/>
                    <a:lstStyle/>
                    <a:p>
                      <a:pPr>
                        <a:lnSpc>
                          <a:spcPct val="115000"/>
                        </a:lnSpc>
                        <a:spcAft>
                          <a:spcPts val="0"/>
                        </a:spcAft>
                      </a:pPr>
                      <a:r>
                        <a:rPr lang="en-US" sz="1000">
                          <a:effectLst/>
                          <a:latin typeface="Arial" panose="020B0604020202020204" pitchFamily="34" charset="0"/>
                          <a:cs typeface="Arial" panose="020B0604020202020204" pitchFamily="34" charset="0"/>
                        </a:rPr>
                        <a:t>4</a:t>
                      </a:r>
                      <a:endParaRPr lang="en-US" sz="1000">
                        <a:effectLst/>
                        <a:latin typeface="Arial" panose="020B0604020202020204" pitchFamily="34" charset="0"/>
                        <a:ea typeface="Calibri"/>
                        <a:cs typeface="Arial" panose="020B0604020202020204" pitchFamily="34" charset="0"/>
                      </a:endParaRPr>
                    </a:p>
                  </a:txBody>
                  <a:tcPr marL="47866" marR="47866" marT="0" marB="0"/>
                </a:tc>
                <a:tc>
                  <a:txBody>
                    <a:bodyPr/>
                    <a:lstStyle/>
                    <a:p>
                      <a:pPr>
                        <a:lnSpc>
                          <a:spcPct val="115000"/>
                        </a:lnSpc>
                        <a:spcAft>
                          <a:spcPts val="0"/>
                        </a:spcAft>
                      </a:pPr>
                      <a:r>
                        <a:rPr lang="en-US" sz="1000" dirty="0">
                          <a:effectLst/>
                          <a:latin typeface="Arial" panose="020B0604020202020204" pitchFamily="34" charset="0"/>
                          <a:cs typeface="Arial" panose="020B0604020202020204" pitchFamily="34" charset="0"/>
                        </a:rPr>
                        <a:t>All-sky color camera</a:t>
                      </a:r>
                      <a:endParaRPr lang="en-US" sz="1000" dirty="0">
                        <a:effectLst/>
                        <a:latin typeface="Arial" panose="020B0604020202020204" pitchFamily="34" charset="0"/>
                        <a:ea typeface="Calibri"/>
                        <a:cs typeface="Arial" panose="020B0604020202020204" pitchFamily="34" charset="0"/>
                      </a:endParaRPr>
                    </a:p>
                  </a:txBody>
                  <a:tcPr marL="47866" marR="47866" marT="0" marB="0"/>
                </a:tc>
                <a:tc>
                  <a:txBody>
                    <a:bodyPr/>
                    <a:lstStyle/>
                    <a:p>
                      <a:pPr>
                        <a:lnSpc>
                          <a:spcPct val="115000"/>
                        </a:lnSpc>
                        <a:spcAft>
                          <a:spcPts val="0"/>
                        </a:spcAft>
                      </a:pPr>
                      <a:r>
                        <a:rPr lang="en-US" sz="1000">
                          <a:effectLst/>
                          <a:latin typeface="Arial" panose="020B0604020202020204" pitchFamily="34" charset="0"/>
                          <a:cs typeface="Arial" panose="020B0604020202020204" pitchFamily="34" charset="0"/>
                        </a:rPr>
                        <a:t>University College London (UCL)</a:t>
                      </a:r>
                      <a:endParaRPr lang="en-US" sz="1000">
                        <a:effectLst/>
                        <a:latin typeface="Arial" panose="020B0604020202020204" pitchFamily="34" charset="0"/>
                        <a:ea typeface="Calibri"/>
                        <a:cs typeface="Arial" panose="020B0604020202020204" pitchFamily="34" charset="0"/>
                      </a:endParaRPr>
                    </a:p>
                  </a:txBody>
                  <a:tcPr marL="47866" marR="47866" marT="0" marB="0"/>
                </a:tc>
                <a:tc>
                  <a:txBody>
                    <a:bodyPr/>
                    <a:lstStyle/>
                    <a:p>
                      <a:pPr algn="ctr">
                        <a:lnSpc>
                          <a:spcPct val="115000"/>
                        </a:lnSpc>
                        <a:spcAft>
                          <a:spcPts val="0"/>
                        </a:spcAft>
                      </a:pPr>
                      <a:r>
                        <a:rPr lang="en-US" sz="1000">
                          <a:effectLst/>
                          <a:latin typeface="Arial" panose="020B0604020202020204" pitchFamily="34" charset="0"/>
                          <a:cs typeface="Arial" panose="020B0604020202020204" pitchFamily="34" charset="0"/>
                        </a:rPr>
                        <a:t>A</a:t>
                      </a:r>
                      <a:endParaRPr lang="en-US" sz="1000">
                        <a:effectLst/>
                        <a:latin typeface="Arial" panose="020B0604020202020204" pitchFamily="34" charset="0"/>
                        <a:ea typeface="Calibri"/>
                        <a:cs typeface="Arial" panose="020B0604020202020204" pitchFamily="34" charset="0"/>
                      </a:endParaRPr>
                    </a:p>
                  </a:txBody>
                  <a:tcPr marL="47866" marR="47866" marT="0" marB="0"/>
                </a:tc>
                <a:tc>
                  <a:txBody>
                    <a:bodyPr/>
                    <a:lstStyle/>
                    <a:p>
                      <a:pPr algn="just">
                        <a:lnSpc>
                          <a:spcPct val="115000"/>
                        </a:lnSpc>
                        <a:spcAft>
                          <a:spcPts val="0"/>
                        </a:spcAft>
                      </a:pPr>
                      <a:r>
                        <a:rPr lang="en-US" sz="1000">
                          <a:effectLst/>
                          <a:latin typeface="Arial" panose="020B0604020202020204" pitchFamily="34" charset="0"/>
                          <a:cs typeface="Arial" panose="020B0604020202020204" pitchFamily="34" charset="0"/>
                        </a:rPr>
                        <a:t>England</a:t>
                      </a:r>
                      <a:endParaRPr lang="en-US" sz="1000">
                        <a:effectLst/>
                        <a:latin typeface="Arial" panose="020B0604020202020204" pitchFamily="34" charset="0"/>
                        <a:ea typeface="Calibri"/>
                        <a:cs typeface="Arial" panose="020B0604020202020204" pitchFamily="34" charset="0"/>
                      </a:endParaRPr>
                    </a:p>
                  </a:txBody>
                  <a:tcPr marL="47866" marR="47866" marT="0" marB="0"/>
                </a:tc>
              </a:tr>
              <a:tr h="122323">
                <a:tc>
                  <a:txBody>
                    <a:bodyPr/>
                    <a:lstStyle/>
                    <a:p>
                      <a:pPr>
                        <a:lnSpc>
                          <a:spcPct val="115000"/>
                        </a:lnSpc>
                        <a:spcAft>
                          <a:spcPts val="0"/>
                        </a:spcAft>
                      </a:pPr>
                      <a:r>
                        <a:rPr lang="en-US" sz="1000">
                          <a:effectLst/>
                          <a:latin typeface="Arial" panose="020B0604020202020204" pitchFamily="34" charset="0"/>
                          <a:cs typeface="Arial" panose="020B0604020202020204" pitchFamily="34" charset="0"/>
                        </a:rPr>
                        <a:t>5</a:t>
                      </a:r>
                      <a:endParaRPr lang="en-US" sz="1000">
                        <a:effectLst/>
                        <a:latin typeface="Arial" panose="020B0604020202020204" pitchFamily="34" charset="0"/>
                        <a:ea typeface="Calibri"/>
                        <a:cs typeface="Arial" panose="020B0604020202020204" pitchFamily="34" charset="0"/>
                      </a:endParaRPr>
                    </a:p>
                  </a:txBody>
                  <a:tcPr marL="47866" marR="47866" marT="0" marB="0"/>
                </a:tc>
                <a:tc>
                  <a:txBody>
                    <a:bodyPr/>
                    <a:lstStyle/>
                    <a:p>
                      <a:pPr>
                        <a:lnSpc>
                          <a:spcPct val="115000"/>
                        </a:lnSpc>
                        <a:spcAft>
                          <a:spcPts val="0"/>
                        </a:spcAft>
                      </a:pPr>
                      <a:r>
                        <a:rPr lang="en-US" sz="1000" dirty="0">
                          <a:effectLst/>
                          <a:latin typeface="Arial" panose="020B0604020202020204" pitchFamily="34" charset="0"/>
                          <a:cs typeface="Arial" panose="020B0604020202020204" pitchFamily="34" charset="0"/>
                        </a:rPr>
                        <a:t>All-sky video camera</a:t>
                      </a:r>
                      <a:endParaRPr lang="en-US" sz="1000" dirty="0">
                        <a:effectLst/>
                        <a:latin typeface="Arial" panose="020B0604020202020204" pitchFamily="34" charset="0"/>
                        <a:ea typeface="Calibri"/>
                        <a:cs typeface="Arial" panose="020B0604020202020204" pitchFamily="34" charset="0"/>
                      </a:endParaRPr>
                    </a:p>
                  </a:txBody>
                  <a:tcPr marL="47866" marR="47866" marT="0" marB="0"/>
                </a:tc>
                <a:tc>
                  <a:txBody>
                    <a:bodyPr/>
                    <a:lstStyle/>
                    <a:p>
                      <a:pPr>
                        <a:lnSpc>
                          <a:spcPct val="115000"/>
                        </a:lnSpc>
                        <a:spcAft>
                          <a:spcPts val="0"/>
                        </a:spcAft>
                      </a:pPr>
                      <a:r>
                        <a:rPr lang="en-US" sz="1000">
                          <a:effectLst/>
                          <a:latin typeface="Arial" panose="020B0604020202020204" pitchFamily="34" charset="0"/>
                          <a:cs typeface="Arial" panose="020B0604020202020204" pitchFamily="34" charset="0"/>
                        </a:rPr>
                        <a:t>UNIS</a:t>
                      </a:r>
                      <a:endParaRPr lang="en-US" sz="1000">
                        <a:effectLst/>
                        <a:latin typeface="Arial" panose="020B0604020202020204" pitchFamily="34" charset="0"/>
                        <a:ea typeface="Calibri"/>
                        <a:cs typeface="Arial" panose="020B0604020202020204" pitchFamily="34" charset="0"/>
                      </a:endParaRPr>
                    </a:p>
                  </a:txBody>
                  <a:tcPr marL="47866" marR="47866" marT="0" marB="0"/>
                </a:tc>
                <a:tc>
                  <a:txBody>
                    <a:bodyPr/>
                    <a:lstStyle/>
                    <a:p>
                      <a:pPr algn="ctr">
                        <a:lnSpc>
                          <a:spcPct val="115000"/>
                        </a:lnSpc>
                        <a:spcAft>
                          <a:spcPts val="0"/>
                        </a:spcAft>
                      </a:pPr>
                      <a:r>
                        <a:rPr lang="en-US" sz="1000">
                          <a:effectLst/>
                          <a:latin typeface="Arial" panose="020B0604020202020204" pitchFamily="34" charset="0"/>
                          <a:cs typeface="Arial" panose="020B0604020202020204" pitchFamily="34" charset="0"/>
                        </a:rPr>
                        <a:t>A</a:t>
                      </a:r>
                      <a:endParaRPr lang="en-US" sz="1000">
                        <a:effectLst/>
                        <a:latin typeface="Arial" panose="020B0604020202020204" pitchFamily="34" charset="0"/>
                        <a:ea typeface="Calibri"/>
                        <a:cs typeface="Arial" panose="020B0604020202020204" pitchFamily="34" charset="0"/>
                      </a:endParaRPr>
                    </a:p>
                  </a:txBody>
                  <a:tcPr marL="47866" marR="47866" marT="0" marB="0"/>
                </a:tc>
                <a:tc>
                  <a:txBody>
                    <a:bodyPr/>
                    <a:lstStyle/>
                    <a:p>
                      <a:pPr algn="just">
                        <a:lnSpc>
                          <a:spcPct val="115000"/>
                        </a:lnSpc>
                        <a:spcAft>
                          <a:spcPts val="0"/>
                        </a:spcAft>
                      </a:pPr>
                      <a:r>
                        <a:rPr lang="en-US" sz="1000">
                          <a:effectLst/>
                          <a:latin typeface="Arial" panose="020B0604020202020204" pitchFamily="34" charset="0"/>
                          <a:cs typeface="Arial" panose="020B0604020202020204" pitchFamily="34" charset="0"/>
                        </a:rPr>
                        <a:t>NO</a:t>
                      </a:r>
                      <a:endParaRPr lang="en-US" sz="1000">
                        <a:effectLst/>
                        <a:latin typeface="Arial" panose="020B0604020202020204" pitchFamily="34" charset="0"/>
                        <a:ea typeface="Calibri"/>
                        <a:cs typeface="Arial" panose="020B0604020202020204" pitchFamily="34" charset="0"/>
                      </a:endParaRPr>
                    </a:p>
                  </a:txBody>
                  <a:tcPr marL="47866" marR="47866" marT="0" marB="0"/>
                </a:tc>
              </a:tr>
              <a:tr h="122323">
                <a:tc>
                  <a:txBody>
                    <a:bodyPr/>
                    <a:lstStyle/>
                    <a:p>
                      <a:pPr>
                        <a:lnSpc>
                          <a:spcPct val="115000"/>
                        </a:lnSpc>
                        <a:spcAft>
                          <a:spcPts val="0"/>
                        </a:spcAft>
                      </a:pPr>
                      <a:r>
                        <a:rPr lang="en-US" sz="1000">
                          <a:effectLst/>
                          <a:latin typeface="Arial" panose="020B0604020202020204" pitchFamily="34" charset="0"/>
                          <a:cs typeface="Arial" panose="020B0604020202020204" pitchFamily="34" charset="0"/>
                        </a:rPr>
                        <a:t>6</a:t>
                      </a:r>
                      <a:endParaRPr lang="en-US" sz="1000">
                        <a:effectLst/>
                        <a:latin typeface="Arial" panose="020B0604020202020204" pitchFamily="34" charset="0"/>
                        <a:ea typeface="Calibri"/>
                        <a:cs typeface="Arial" panose="020B0604020202020204" pitchFamily="34" charset="0"/>
                      </a:endParaRPr>
                    </a:p>
                  </a:txBody>
                  <a:tcPr marL="47866" marR="47866" marT="0" marB="0"/>
                </a:tc>
                <a:tc>
                  <a:txBody>
                    <a:bodyPr/>
                    <a:lstStyle/>
                    <a:p>
                      <a:pPr>
                        <a:lnSpc>
                          <a:spcPct val="115000"/>
                        </a:lnSpc>
                        <a:spcAft>
                          <a:spcPts val="0"/>
                        </a:spcAft>
                      </a:pPr>
                      <a:r>
                        <a:rPr lang="en-US" sz="1000" dirty="0">
                          <a:effectLst/>
                          <a:latin typeface="Arial" panose="020B0604020202020204" pitchFamily="34" charset="0"/>
                          <a:cs typeface="Arial" panose="020B0604020202020204" pitchFamily="34" charset="0"/>
                        </a:rPr>
                        <a:t>All-sky DSLR camera</a:t>
                      </a:r>
                      <a:endParaRPr lang="en-US" sz="1000" dirty="0">
                        <a:effectLst/>
                        <a:latin typeface="Arial" panose="020B0604020202020204" pitchFamily="34" charset="0"/>
                        <a:ea typeface="Calibri"/>
                        <a:cs typeface="Arial" panose="020B0604020202020204" pitchFamily="34" charset="0"/>
                      </a:endParaRPr>
                    </a:p>
                  </a:txBody>
                  <a:tcPr marL="47866" marR="47866" marT="0" marB="0"/>
                </a:tc>
                <a:tc>
                  <a:txBody>
                    <a:bodyPr/>
                    <a:lstStyle/>
                    <a:p>
                      <a:pPr>
                        <a:lnSpc>
                          <a:spcPct val="115000"/>
                        </a:lnSpc>
                        <a:spcAft>
                          <a:spcPts val="0"/>
                        </a:spcAft>
                      </a:pPr>
                      <a:r>
                        <a:rPr lang="en-US" sz="1000">
                          <a:effectLst/>
                          <a:latin typeface="Arial" panose="020B0604020202020204" pitchFamily="34" charset="0"/>
                          <a:cs typeface="Arial" panose="020B0604020202020204" pitchFamily="34" charset="0"/>
                        </a:rPr>
                        <a:t>UNIS</a:t>
                      </a:r>
                      <a:endParaRPr lang="en-US" sz="1000">
                        <a:effectLst/>
                        <a:latin typeface="Arial" panose="020B0604020202020204" pitchFamily="34" charset="0"/>
                        <a:ea typeface="Calibri"/>
                        <a:cs typeface="Arial" panose="020B0604020202020204" pitchFamily="34" charset="0"/>
                      </a:endParaRPr>
                    </a:p>
                  </a:txBody>
                  <a:tcPr marL="47866" marR="47866" marT="0" marB="0"/>
                </a:tc>
                <a:tc>
                  <a:txBody>
                    <a:bodyPr/>
                    <a:lstStyle/>
                    <a:p>
                      <a:pPr algn="ctr">
                        <a:lnSpc>
                          <a:spcPct val="115000"/>
                        </a:lnSpc>
                        <a:spcAft>
                          <a:spcPts val="0"/>
                        </a:spcAft>
                      </a:pPr>
                      <a:r>
                        <a:rPr lang="en-US" sz="1000">
                          <a:effectLst/>
                          <a:latin typeface="Arial" panose="020B0604020202020204" pitchFamily="34" charset="0"/>
                          <a:cs typeface="Arial" panose="020B0604020202020204" pitchFamily="34" charset="0"/>
                        </a:rPr>
                        <a:t>A</a:t>
                      </a:r>
                      <a:endParaRPr lang="en-US" sz="1000">
                        <a:effectLst/>
                        <a:latin typeface="Arial" panose="020B0604020202020204" pitchFamily="34" charset="0"/>
                        <a:ea typeface="Calibri"/>
                        <a:cs typeface="Arial" panose="020B0604020202020204" pitchFamily="34" charset="0"/>
                      </a:endParaRPr>
                    </a:p>
                  </a:txBody>
                  <a:tcPr marL="47866" marR="47866" marT="0" marB="0"/>
                </a:tc>
                <a:tc>
                  <a:txBody>
                    <a:bodyPr/>
                    <a:lstStyle/>
                    <a:p>
                      <a:pPr algn="just">
                        <a:lnSpc>
                          <a:spcPct val="115000"/>
                        </a:lnSpc>
                        <a:spcAft>
                          <a:spcPts val="0"/>
                        </a:spcAft>
                      </a:pPr>
                      <a:r>
                        <a:rPr lang="en-US" sz="1000">
                          <a:effectLst/>
                          <a:latin typeface="Arial" panose="020B0604020202020204" pitchFamily="34" charset="0"/>
                          <a:cs typeface="Arial" panose="020B0604020202020204" pitchFamily="34" charset="0"/>
                        </a:rPr>
                        <a:t>NO</a:t>
                      </a:r>
                      <a:endParaRPr lang="en-US" sz="1000">
                        <a:effectLst/>
                        <a:latin typeface="Arial" panose="020B0604020202020204" pitchFamily="34" charset="0"/>
                        <a:ea typeface="Calibri"/>
                        <a:cs typeface="Arial" panose="020B0604020202020204" pitchFamily="34" charset="0"/>
                      </a:endParaRPr>
                    </a:p>
                  </a:txBody>
                  <a:tcPr marL="47866" marR="47866" marT="0" marB="0"/>
                </a:tc>
              </a:tr>
              <a:tr h="122323">
                <a:tc>
                  <a:txBody>
                    <a:bodyPr/>
                    <a:lstStyle/>
                    <a:p>
                      <a:pPr>
                        <a:lnSpc>
                          <a:spcPct val="115000"/>
                        </a:lnSpc>
                        <a:spcAft>
                          <a:spcPts val="0"/>
                        </a:spcAft>
                      </a:pPr>
                      <a:r>
                        <a:rPr lang="en-US" sz="1000">
                          <a:effectLst/>
                          <a:latin typeface="Arial" panose="020B0604020202020204" pitchFamily="34" charset="0"/>
                          <a:cs typeface="Arial" panose="020B0604020202020204" pitchFamily="34" charset="0"/>
                        </a:rPr>
                        <a:t>7</a:t>
                      </a:r>
                      <a:endParaRPr lang="en-US" sz="1000">
                        <a:effectLst/>
                        <a:latin typeface="Arial" panose="020B0604020202020204" pitchFamily="34" charset="0"/>
                        <a:ea typeface="Calibri"/>
                        <a:cs typeface="Arial" panose="020B0604020202020204" pitchFamily="34" charset="0"/>
                      </a:endParaRPr>
                    </a:p>
                  </a:txBody>
                  <a:tcPr marL="47866" marR="47866" marT="0" marB="0"/>
                </a:tc>
                <a:tc>
                  <a:txBody>
                    <a:bodyPr/>
                    <a:lstStyle/>
                    <a:p>
                      <a:pPr>
                        <a:lnSpc>
                          <a:spcPct val="115000"/>
                        </a:lnSpc>
                        <a:spcAft>
                          <a:spcPts val="0"/>
                        </a:spcAft>
                      </a:pPr>
                      <a:r>
                        <a:rPr lang="en-US" sz="1000" dirty="0">
                          <a:effectLst/>
                          <a:latin typeface="Arial" panose="020B0604020202020204" pitchFamily="34" charset="0"/>
                          <a:cs typeface="Arial" panose="020B0604020202020204" pitchFamily="34" charset="0"/>
                        </a:rPr>
                        <a:t>All-sky Airglow Imager</a:t>
                      </a:r>
                      <a:endParaRPr lang="en-US" sz="1000" dirty="0">
                        <a:effectLst/>
                        <a:latin typeface="Arial" panose="020B0604020202020204" pitchFamily="34" charset="0"/>
                        <a:ea typeface="Calibri"/>
                        <a:cs typeface="Arial" panose="020B0604020202020204" pitchFamily="34" charset="0"/>
                      </a:endParaRPr>
                    </a:p>
                  </a:txBody>
                  <a:tcPr marL="47866" marR="47866" marT="0" marB="0"/>
                </a:tc>
                <a:tc>
                  <a:txBody>
                    <a:bodyPr/>
                    <a:lstStyle/>
                    <a:p>
                      <a:pPr>
                        <a:lnSpc>
                          <a:spcPct val="115000"/>
                        </a:lnSpc>
                        <a:spcAft>
                          <a:spcPts val="0"/>
                        </a:spcAft>
                      </a:pPr>
                      <a:r>
                        <a:rPr lang="en-US" sz="1000">
                          <a:effectLst/>
                          <a:latin typeface="Arial" panose="020B0604020202020204" pitchFamily="34" charset="0"/>
                          <a:cs typeface="Arial" panose="020B0604020202020204" pitchFamily="34" charset="0"/>
                        </a:rPr>
                        <a:t>UNIS</a:t>
                      </a:r>
                      <a:endParaRPr lang="en-US" sz="1000">
                        <a:effectLst/>
                        <a:latin typeface="Arial" panose="020B0604020202020204" pitchFamily="34" charset="0"/>
                        <a:ea typeface="Calibri"/>
                        <a:cs typeface="Arial" panose="020B0604020202020204" pitchFamily="34" charset="0"/>
                      </a:endParaRPr>
                    </a:p>
                  </a:txBody>
                  <a:tcPr marL="47866" marR="47866" marT="0" marB="0"/>
                </a:tc>
                <a:tc>
                  <a:txBody>
                    <a:bodyPr/>
                    <a:lstStyle/>
                    <a:p>
                      <a:pPr algn="ctr">
                        <a:lnSpc>
                          <a:spcPct val="115000"/>
                        </a:lnSpc>
                        <a:spcAft>
                          <a:spcPts val="0"/>
                        </a:spcAft>
                      </a:pPr>
                      <a:r>
                        <a:rPr lang="en-US" sz="1000">
                          <a:effectLst/>
                          <a:latin typeface="Arial" panose="020B0604020202020204" pitchFamily="34" charset="0"/>
                          <a:cs typeface="Arial" panose="020B0604020202020204" pitchFamily="34" charset="0"/>
                        </a:rPr>
                        <a:t>A</a:t>
                      </a:r>
                      <a:endParaRPr lang="en-US" sz="1000">
                        <a:effectLst/>
                        <a:latin typeface="Arial" panose="020B0604020202020204" pitchFamily="34" charset="0"/>
                        <a:ea typeface="Calibri"/>
                        <a:cs typeface="Arial" panose="020B0604020202020204" pitchFamily="34" charset="0"/>
                      </a:endParaRPr>
                    </a:p>
                  </a:txBody>
                  <a:tcPr marL="47866" marR="47866" marT="0" marB="0"/>
                </a:tc>
                <a:tc>
                  <a:txBody>
                    <a:bodyPr/>
                    <a:lstStyle/>
                    <a:p>
                      <a:pPr algn="just">
                        <a:lnSpc>
                          <a:spcPct val="115000"/>
                        </a:lnSpc>
                        <a:spcAft>
                          <a:spcPts val="0"/>
                        </a:spcAft>
                      </a:pPr>
                      <a:r>
                        <a:rPr lang="en-US" sz="1000">
                          <a:effectLst/>
                          <a:latin typeface="Arial" panose="020B0604020202020204" pitchFamily="34" charset="0"/>
                          <a:cs typeface="Arial" panose="020B0604020202020204" pitchFamily="34" charset="0"/>
                        </a:rPr>
                        <a:t>NO</a:t>
                      </a:r>
                      <a:endParaRPr lang="en-US" sz="1000">
                        <a:effectLst/>
                        <a:latin typeface="Arial" panose="020B0604020202020204" pitchFamily="34" charset="0"/>
                        <a:ea typeface="Calibri"/>
                        <a:cs typeface="Arial" panose="020B0604020202020204" pitchFamily="34" charset="0"/>
                      </a:endParaRPr>
                    </a:p>
                  </a:txBody>
                  <a:tcPr marL="47866" marR="47866" marT="0" marB="0"/>
                </a:tc>
              </a:tr>
              <a:tr h="122323">
                <a:tc>
                  <a:txBody>
                    <a:bodyPr/>
                    <a:lstStyle/>
                    <a:p>
                      <a:pPr>
                        <a:lnSpc>
                          <a:spcPct val="115000"/>
                        </a:lnSpc>
                        <a:spcAft>
                          <a:spcPts val="0"/>
                        </a:spcAft>
                      </a:pPr>
                      <a:r>
                        <a:rPr lang="en-US" sz="1000">
                          <a:effectLst/>
                          <a:latin typeface="Arial" panose="020B0604020202020204" pitchFamily="34" charset="0"/>
                          <a:cs typeface="Arial" panose="020B0604020202020204" pitchFamily="34" charset="0"/>
                        </a:rPr>
                        <a:t>8</a:t>
                      </a:r>
                      <a:endParaRPr lang="en-US" sz="1000">
                        <a:effectLst/>
                        <a:latin typeface="Arial" panose="020B0604020202020204" pitchFamily="34" charset="0"/>
                        <a:ea typeface="Calibri"/>
                        <a:cs typeface="Arial" panose="020B0604020202020204" pitchFamily="34" charset="0"/>
                      </a:endParaRPr>
                    </a:p>
                  </a:txBody>
                  <a:tcPr marL="47866" marR="47866" marT="0" marB="0"/>
                </a:tc>
                <a:tc>
                  <a:txBody>
                    <a:bodyPr/>
                    <a:lstStyle/>
                    <a:p>
                      <a:pPr>
                        <a:lnSpc>
                          <a:spcPct val="115000"/>
                        </a:lnSpc>
                        <a:spcAft>
                          <a:spcPts val="0"/>
                        </a:spcAft>
                      </a:pPr>
                      <a:r>
                        <a:rPr lang="en-US" sz="1000" dirty="0">
                          <a:effectLst/>
                          <a:latin typeface="Arial" panose="020B0604020202020204" pitchFamily="34" charset="0"/>
                          <a:cs typeface="Arial" panose="020B0604020202020204" pitchFamily="34" charset="0"/>
                        </a:rPr>
                        <a:t>Auroral meridian spectrograph</a:t>
                      </a:r>
                      <a:endParaRPr lang="en-US" sz="1000" dirty="0">
                        <a:effectLst/>
                        <a:latin typeface="Arial" panose="020B0604020202020204" pitchFamily="34" charset="0"/>
                        <a:ea typeface="Calibri"/>
                        <a:cs typeface="Arial" panose="020B0604020202020204" pitchFamily="34" charset="0"/>
                      </a:endParaRPr>
                    </a:p>
                  </a:txBody>
                  <a:tcPr marL="47866" marR="47866" marT="0" marB="0"/>
                </a:tc>
                <a:tc>
                  <a:txBody>
                    <a:bodyPr/>
                    <a:lstStyle/>
                    <a:p>
                      <a:pPr>
                        <a:lnSpc>
                          <a:spcPct val="115000"/>
                        </a:lnSpc>
                        <a:spcAft>
                          <a:spcPts val="0"/>
                        </a:spcAft>
                      </a:pPr>
                      <a:r>
                        <a:rPr lang="en-US" sz="1000">
                          <a:effectLst/>
                          <a:latin typeface="Arial" panose="020B0604020202020204" pitchFamily="34" charset="0"/>
                          <a:cs typeface="Arial" panose="020B0604020202020204" pitchFamily="34" charset="0"/>
                        </a:rPr>
                        <a:t>National Institute of Polar Research (NIPR)</a:t>
                      </a:r>
                      <a:endParaRPr lang="en-US" sz="1000">
                        <a:effectLst/>
                        <a:latin typeface="Arial" panose="020B0604020202020204" pitchFamily="34" charset="0"/>
                        <a:ea typeface="Calibri"/>
                        <a:cs typeface="Arial" panose="020B0604020202020204" pitchFamily="34" charset="0"/>
                      </a:endParaRPr>
                    </a:p>
                  </a:txBody>
                  <a:tcPr marL="47866" marR="47866" marT="0" marB="0"/>
                </a:tc>
                <a:tc>
                  <a:txBody>
                    <a:bodyPr/>
                    <a:lstStyle/>
                    <a:p>
                      <a:pPr algn="ctr">
                        <a:lnSpc>
                          <a:spcPct val="115000"/>
                        </a:lnSpc>
                        <a:spcAft>
                          <a:spcPts val="0"/>
                        </a:spcAft>
                      </a:pPr>
                      <a:r>
                        <a:rPr lang="en-US" sz="1000">
                          <a:effectLst/>
                          <a:latin typeface="Arial" panose="020B0604020202020204" pitchFamily="34" charset="0"/>
                          <a:cs typeface="Arial" panose="020B0604020202020204" pitchFamily="34" charset="0"/>
                        </a:rPr>
                        <a:t>C</a:t>
                      </a:r>
                      <a:endParaRPr lang="en-US" sz="1000">
                        <a:effectLst/>
                        <a:latin typeface="Arial" panose="020B0604020202020204" pitchFamily="34" charset="0"/>
                        <a:ea typeface="Calibri"/>
                        <a:cs typeface="Arial" panose="020B0604020202020204" pitchFamily="34" charset="0"/>
                      </a:endParaRPr>
                    </a:p>
                  </a:txBody>
                  <a:tcPr marL="47866" marR="47866" marT="0" marB="0"/>
                </a:tc>
                <a:tc>
                  <a:txBody>
                    <a:bodyPr/>
                    <a:lstStyle/>
                    <a:p>
                      <a:pPr algn="just">
                        <a:lnSpc>
                          <a:spcPct val="115000"/>
                        </a:lnSpc>
                        <a:spcAft>
                          <a:spcPts val="0"/>
                        </a:spcAft>
                      </a:pPr>
                      <a:r>
                        <a:rPr lang="en-US" sz="1000">
                          <a:effectLst/>
                          <a:latin typeface="Arial" panose="020B0604020202020204" pitchFamily="34" charset="0"/>
                          <a:cs typeface="Arial" panose="020B0604020202020204" pitchFamily="34" charset="0"/>
                        </a:rPr>
                        <a:t>Japan</a:t>
                      </a:r>
                      <a:endParaRPr lang="en-US" sz="1000">
                        <a:effectLst/>
                        <a:latin typeface="Arial" panose="020B0604020202020204" pitchFamily="34" charset="0"/>
                        <a:ea typeface="Calibri"/>
                        <a:cs typeface="Arial" panose="020B0604020202020204" pitchFamily="34" charset="0"/>
                      </a:endParaRPr>
                    </a:p>
                  </a:txBody>
                  <a:tcPr marL="47866" marR="47866" marT="0" marB="0"/>
                </a:tc>
              </a:tr>
              <a:tr h="122323">
                <a:tc>
                  <a:txBody>
                    <a:bodyPr/>
                    <a:lstStyle/>
                    <a:p>
                      <a:pPr>
                        <a:lnSpc>
                          <a:spcPct val="115000"/>
                        </a:lnSpc>
                        <a:spcAft>
                          <a:spcPts val="0"/>
                        </a:spcAft>
                      </a:pPr>
                      <a:r>
                        <a:rPr lang="en-US" sz="1000">
                          <a:effectLst/>
                          <a:latin typeface="Arial" panose="020B0604020202020204" pitchFamily="34" charset="0"/>
                          <a:cs typeface="Arial" panose="020B0604020202020204" pitchFamily="34" charset="0"/>
                        </a:rPr>
                        <a:t>9</a:t>
                      </a:r>
                      <a:endParaRPr lang="en-US" sz="1000">
                        <a:effectLst/>
                        <a:latin typeface="Arial" panose="020B0604020202020204" pitchFamily="34" charset="0"/>
                        <a:ea typeface="Calibri"/>
                        <a:cs typeface="Arial" panose="020B0604020202020204" pitchFamily="34" charset="0"/>
                      </a:endParaRPr>
                    </a:p>
                  </a:txBody>
                  <a:tcPr marL="47866" marR="47866" marT="0" marB="0"/>
                </a:tc>
                <a:tc>
                  <a:txBody>
                    <a:bodyPr/>
                    <a:lstStyle/>
                    <a:p>
                      <a:pPr>
                        <a:lnSpc>
                          <a:spcPct val="115000"/>
                        </a:lnSpc>
                        <a:spcAft>
                          <a:spcPts val="0"/>
                        </a:spcAft>
                      </a:pPr>
                      <a:r>
                        <a:rPr lang="en-US" sz="1000" dirty="0">
                          <a:effectLst/>
                          <a:latin typeface="Arial" panose="020B0604020202020204" pitchFamily="34" charset="0"/>
                          <a:cs typeface="Arial" panose="020B0604020202020204" pitchFamily="34" charset="0"/>
                        </a:rPr>
                        <a:t>CCD spectrograph</a:t>
                      </a:r>
                      <a:endParaRPr lang="en-US" sz="1000" dirty="0">
                        <a:effectLst/>
                        <a:latin typeface="Arial" panose="020B0604020202020204" pitchFamily="34" charset="0"/>
                        <a:ea typeface="Calibri"/>
                        <a:cs typeface="Arial" panose="020B0604020202020204" pitchFamily="34" charset="0"/>
                      </a:endParaRPr>
                    </a:p>
                  </a:txBody>
                  <a:tcPr marL="47866" marR="47866" marT="0" marB="0"/>
                </a:tc>
                <a:tc>
                  <a:txBody>
                    <a:bodyPr/>
                    <a:lstStyle/>
                    <a:p>
                      <a:pPr>
                        <a:lnSpc>
                          <a:spcPct val="115000"/>
                        </a:lnSpc>
                        <a:spcAft>
                          <a:spcPts val="0"/>
                        </a:spcAft>
                      </a:pPr>
                      <a:r>
                        <a:rPr lang="en-US" sz="1000" dirty="0">
                          <a:effectLst/>
                          <a:latin typeface="Arial" panose="020B0604020202020204" pitchFamily="34" charset="0"/>
                          <a:cs typeface="Arial" panose="020B0604020202020204" pitchFamily="34" charset="0"/>
                        </a:rPr>
                        <a:t>Embry Riddle Aeronautical University (ERAU)</a:t>
                      </a:r>
                      <a:endParaRPr lang="en-US" sz="1000" dirty="0">
                        <a:effectLst/>
                        <a:latin typeface="Arial" panose="020B0604020202020204" pitchFamily="34" charset="0"/>
                        <a:ea typeface="Calibri"/>
                        <a:cs typeface="Arial" panose="020B0604020202020204" pitchFamily="34" charset="0"/>
                      </a:endParaRPr>
                    </a:p>
                  </a:txBody>
                  <a:tcPr marL="47866" marR="47866" marT="0" marB="0"/>
                </a:tc>
                <a:tc>
                  <a:txBody>
                    <a:bodyPr/>
                    <a:lstStyle/>
                    <a:p>
                      <a:pPr algn="ctr">
                        <a:lnSpc>
                          <a:spcPct val="115000"/>
                        </a:lnSpc>
                        <a:spcAft>
                          <a:spcPts val="0"/>
                        </a:spcAft>
                      </a:pPr>
                      <a:r>
                        <a:rPr lang="en-US" sz="1000">
                          <a:effectLst/>
                          <a:latin typeface="Arial" panose="020B0604020202020204" pitchFamily="34" charset="0"/>
                          <a:cs typeface="Arial" panose="020B0604020202020204" pitchFamily="34" charset="0"/>
                        </a:rPr>
                        <a:t>C</a:t>
                      </a:r>
                      <a:endParaRPr lang="en-US" sz="1000">
                        <a:effectLst/>
                        <a:latin typeface="Arial" panose="020B0604020202020204" pitchFamily="34" charset="0"/>
                        <a:ea typeface="Calibri"/>
                        <a:cs typeface="Arial" panose="020B0604020202020204" pitchFamily="34" charset="0"/>
                      </a:endParaRPr>
                    </a:p>
                  </a:txBody>
                  <a:tcPr marL="47866" marR="47866" marT="0" marB="0"/>
                </a:tc>
                <a:tc>
                  <a:txBody>
                    <a:bodyPr/>
                    <a:lstStyle/>
                    <a:p>
                      <a:pPr algn="just">
                        <a:lnSpc>
                          <a:spcPct val="115000"/>
                        </a:lnSpc>
                        <a:spcAft>
                          <a:spcPts val="0"/>
                        </a:spcAft>
                      </a:pPr>
                      <a:r>
                        <a:rPr lang="en-US" sz="1000">
                          <a:effectLst/>
                          <a:latin typeface="Arial" panose="020B0604020202020204" pitchFamily="34" charset="0"/>
                          <a:cs typeface="Arial" panose="020B0604020202020204" pitchFamily="34" charset="0"/>
                        </a:rPr>
                        <a:t>USA</a:t>
                      </a:r>
                      <a:endParaRPr lang="en-US" sz="1000">
                        <a:effectLst/>
                        <a:latin typeface="Arial" panose="020B0604020202020204" pitchFamily="34" charset="0"/>
                        <a:ea typeface="Calibri"/>
                        <a:cs typeface="Arial" panose="020B0604020202020204" pitchFamily="34" charset="0"/>
                      </a:endParaRPr>
                    </a:p>
                  </a:txBody>
                  <a:tcPr marL="47866" marR="47866" marT="0" marB="0"/>
                </a:tc>
              </a:tr>
              <a:tr h="122323">
                <a:tc>
                  <a:txBody>
                    <a:bodyPr/>
                    <a:lstStyle/>
                    <a:p>
                      <a:pPr>
                        <a:lnSpc>
                          <a:spcPct val="115000"/>
                        </a:lnSpc>
                        <a:spcAft>
                          <a:spcPts val="0"/>
                        </a:spcAft>
                      </a:pPr>
                      <a:r>
                        <a:rPr lang="en-US" sz="1000">
                          <a:effectLst/>
                          <a:latin typeface="Arial" panose="020B0604020202020204" pitchFamily="34" charset="0"/>
                          <a:cs typeface="Arial" panose="020B0604020202020204" pitchFamily="34" charset="0"/>
                        </a:rPr>
                        <a:t>10</a:t>
                      </a:r>
                      <a:endParaRPr lang="en-US" sz="1000">
                        <a:effectLst/>
                        <a:latin typeface="Arial" panose="020B0604020202020204" pitchFamily="34" charset="0"/>
                        <a:ea typeface="Calibri"/>
                        <a:cs typeface="Arial" panose="020B0604020202020204" pitchFamily="34" charset="0"/>
                      </a:endParaRPr>
                    </a:p>
                  </a:txBody>
                  <a:tcPr marL="47866" marR="47866" marT="0" marB="0"/>
                </a:tc>
                <a:tc>
                  <a:txBody>
                    <a:bodyPr/>
                    <a:lstStyle/>
                    <a:p>
                      <a:pPr>
                        <a:lnSpc>
                          <a:spcPct val="115000"/>
                        </a:lnSpc>
                        <a:spcAft>
                          <a:spcPts val="0"/>
                        </a:spcAft>
                      </a:pPr>
                      <a:r>
                        <a:rPr lang="en-US" sz="1000">
                          <a:effectLst/>
                          <a:latin typeface="Arial" panose="020B0604020202020204" pitchFamily="34" charset="0"/>
                          <a:cs typeface="Arial" panose="020B0604020202020204" pitchFamily="34" charset="0"/>
                        </a:rPr>
                        <a:t>Spectrographic Imaging Facility</a:t>
                      </a:r>
                      <a:endParaRPr lang="en-US" sz="1000">
                        <a:effectLst/>
                        <a:latin typeface="Arial" panose="020B0604020202020204" pitchFamily="34" charset="0"/>
                        <a:ea typeface="Calibri"/>
                        <a:cs typeface="Arial" panose="020B0604020202020204" pitchFamily="34" charset="0"/>
                      </a:endParaRPr>
                    </a:p>
                  </a:txBody>
                  <a:tcPr marL="47866" marR="47866" marT="0" marB="0"/>
                </a:tc>
                <a:tc>
                  <a:txBody>
                    <a:bodyPr/>
                    <a:lstStyle/>
                    <a:p>
                      <a:pPr>
                        <a:lnSpc>
                          <a:spcPct val="115000"/>
                        </a:lnSpc>
                        <a:spcAft>
                          <a:spcPts val="0"/>
                        </a:spcAft>
                      </a:pPr>
                      <a:r>
                        <a:rPr lang="en-US" sz="1000" dirty="0">
                          <a:effectLst/>
                          <a:latin typeface="Arial" panose="020B0604020202020204" pitchFamily="34" charset="0"/>
                          <a:cs typeface="Arial" panose="020B0604020202020204" pitchFamily="34" charset="0"/>
                        </a:rPr>
                        <a:t>The University of Southampton/UCL</a:t>
                      </a:r>
                      <a:endParaRPr lang="en-US" sz="1000" dirty="0">
                        <a:effectLst/>
                        <a:latin typeface="Arial" panose="020B0604020202020204" pitchFamily="34" charset="0"/>
                        <a:ea typeface="Calibri"/>
                        <a:cs typeface="Arial" panose="020B0604020202020204" pitchFamily="34" charset="0"/>
                      </a:endParaRPr>
                    </a:p>
                  </a:txBody>
                  <a:tcPr marL="47866" marR="47866" marT="0" marB="0"/>
                </a:tc>
                <a:tc>
                  <a:txBody>
                    <a:bodyPr/>
                    <a:lstStyle/>
                    <a:p>
                      <a:pPr algn="ctr">
                        <a:lnSpc>
                          <a:spcPct val="115000"/>
                        </a:lnSpc>
                        <a:spcAft>
                          <a:spcPts val="0"/>
                        </a:spcAft>
                      </a:pPr>
                      <a:r>
                        <a:rPr lang="en-US" sz="1000">
                          <a:effectLst/>
                          <a:latin typeface="Arial" panose="020B0604020202020204" pitchFamily="34" charset="0"/>
                          <a:cs typeface="Arial" panose="020B0604020202020204" pitchFamily="34" charset="0"/>
                        </a:rPr>
                        <a:t>C</a:t>
                      </a:r>
                      <a:endParaRPr lang="en-US" sz="1000">
                        <a:effectLst/>
                        <a:latin typeface="Arial" panose="020B0604020202020204" pitchFamily="34" charset="0"/>
                        <a:ea typeface="Calibri"/>
                        <a:cs typeface="Arial" panose="020B0604020202020204" pitchFamily="34" charset="0"/>
                      </a:endParaRPr>
                    </a:p>
                  </a:txBody>
                  <a:tcPr marL="47866" marR="47866" marT="0" marB="0"/>
                </a:tc>
                <a:tc>
                  <a:txBody>
                    <a:bodyPr/>
                    <a:lstStyle/>
                    <a:p>
                      <a:pPr algn="just">
                        <a:lnSpc>
                          <a:spcPct val="115000"/>
                        </a:lnSpc>
                        <a:spcAft>
                          <a:spcPts val="0"/>
                        </a:spcAft>
                      </a:pPr>
                      <a:r>
                        <a:rPr lang="en-US" sz="1000">
                          <a:effectLst/>
                          <a:latin typeface="Arial" panose="020B0604020202020204" pitchFamily="34" charset="0"/>
                          <a:cs typeface="Arial" panose="020B0604020202020204" pitchFamily="34" charset="0"/>
                        </a:rPr>
                        <a:t>England</a:t>
                      </a:r>
                      <a:endParaRPr lang="en-US" sz="1000">
                        <a:effectLst/>
                        <a:latin typeface="Arial" panose="020B0604020202020204" pitchFamily="34" charset="0"/>
                        <a:ea typeface="Calibri"/>
                        <a:cs typeface="Arial" panose="020B0604020202020204" pitchFamily="34" charset="0"/>
                      </a:endParaRPr>
                    </a:p>
                  </a:txBody>
                  <a:tcPr marL="47866" marR="47866" marT="0" marB="0"/>
                </a:tc>
              </a:tr>
              <a:tr h="122323">
                <a:tc>
                  <a:txBody>
                    <a:bodyPr/>
                    <a:lstStyle/>
                    <a:p>
                      <a:pPr>
                        <a:lnSpc>
                          <a:spcPct val="115000"/>
                        </a:lnSpc>
                        <a:spcAft>
                          <a:spcPts val="0"/>
                        </a:spcAft>
                      </a:pPr>
                      <a:r>
                        <a:rPr lang="en-US" sz="1000">
                          <a:effectLst/>
                          <a:latin typeface="Arial" panose="020B0604020202020204" pitchFamily="34" charset="0"/>
                          <a:cs typeface="Arial" panose="020B0604020202020204" pitchFamily="34" charset="0"/>
                        </a:rPr>
                        <a:t>11</a:t>
                      </a:r>
                      <a:endParaRPr lang="en-US" sz="1000">
                        <a:effectLst/>
                        <a:latin typeface="Arial" panose="020B0604020202020204" pitchFamily="34" charset="0"/>
                        <a:ea typeface="Calibri"/>
                        <a:cs typeface="Arial" panose="020B0604020202020204" pitchFamily="34" charset="0"/>
                      </a:endParaRPr>
                    </a:p>
                  </a:txBody>
                  <a:tcPr marL="47866" marR="47866" marT="0" marB="0"/>
                </a:tc>
                <a:tc>
                  <a:txBody>
                    <a:bodyPr/>
                    <a:lstStyle/>
                    <a:p>
                      <a:pPr>
                        <a:lnSpc>
                          <a:spcPct val="115000"/>
                        </a:lnSpc>
                        <a:spcAft>
                          <a:spcPts val="0"/>
                        </a:spcAft>
                      </a:pPr>
                      <a:r>
                        <a:rPr lang="en-US" sz="1000" dirty="0">
                          <a:effectLst/>
                          <a:latin typeface="Arial" panose="020B0604020202020204" pitchFamily="34" charset="0"/>
                          <a:cs typeface="Arial" panose="020B0604020202020204" pitchFamily="34" charset="0"/>
                        </a:rPr>
                        <a:t>Meridian-Scanning Photometer</a:t>
                      </a:r>
                      <a:endParaRPr lang="en-US" sz="1000" dirty="0">
                        <a:effectLst/>
                        <a:latin typeface="Arial" panose="020B0604020202020204" pitchFamily="34" charset="0"/>
                        <a:ea typeface="Calibri"/>
                        <a:cs typeface="Arial" panose="020B0604020202020204" pitchFamily="34" charset="0"/>
                      </a:endParaRPr>
                    </a:p>
                  </a:txBody>
                  <a:tcPr marL="47866" marR="47866" marT="0" marB="0"/>
                </a:tc>
                <a:tc>
                  <a:txBody>
                    <a:bodyPr/>
                    <a:lstStyle/>
                    <a:p>
                      <a:pPr>
                        <a:lnSpc>
                          <a:spcPct val="115000"/>
                        </a:lnSpc>
                        <a:spcAft>
                          <a:spcPts val="0"/>
                        </a:spcAft>
                      </a:pPr>
                      <a:r>
                        <a:rPr lang="en-US" sz="1000" dirty="0">
                          <a:effectLst/>
                          <a:latin typeface="Arial" panose="020B0604020202020204" pitchFamily="34" charset="0"/>
                          <a:cs typeface="Arial" panose="020B0604020202020204" pitchFamily="34" charset="0"/>
                        </a:rPr>
                        <a:t>University of Alaska Fairbanks/UNIS </a:t>
                      </a:r>
                      <a:endParaRPr lang="en-US" sz="1000" dirty="0">
                        <a:effectLst/>
                        <a:latin typeface="Arial" panose="020B0604020202020204" pitchFamily="34" charset="0"/>
                        <a:ea typeface="Calibri"/>
                        <a:cs typeface="Arial" panose="020B0604020202020204" pitchFamily="34" charset="0"/>
                      </a:endParaRPr>
                    </a:p>
                  </a:txBody>
                  <a:tcPr marL="47866" marR="47866" marT="0" marB="0"/>
                </a:tc>
                <a:tc>
                  <a:txBody>
                    <a:bodyPr/>
                    <a:lstStyle/>
                    <a:p>
                      <a:pPr algn="ctr">
                        <a:lnSpc>
                          <a:spcPct val="115000"/>
                        </a:lnSpc>
                        <a:spcAft>
                          <a:spcPts val="0"/>
                        </a:spcAft>
                      </a:pPr>
                      <a:r>
                        <a:rPr lang="en-US" sz="1000">
                          <a:effectLst/>
                          <a:latin typeface="Arial" panose="020B0604020202020204" pitchFamily="34" charset="0"/>
                          <a:cs typeface="Arial" panose="020B0604020202020204" pitchFamily="34" charset="0"/>
                        </a:rPr>
                        <a:t>B</a:t>
                      </a:r>
                      <a:endParaRPr lang="en-US" sz="1000">
                        <a:effectLst/>
                        <a:latin typeface="Arial" panose="020B0604020202020204" pitchFamily="34" charset="0"/>
                        <a:ea typeface="Calibri"/>
                        <a:cs typeface="Arial" panose="020B0604020202020204" pitchFamily="34" charset="0"/>
                      </a:endParaRPr>
                    </a:p>
                  </a:txBody>
                  <a:tcPr marL="47866" marR="47866" marT="0" marB="0"/>
                </a:tc>
                <a:tc>
                  <a:txBody>
                    <a:bodyPr/>
                    <a:lstStyle/>
                    <a:p>
                      <a:pPr algn="just">
                        <a:lnSpc>
                          <a:spcPct val="115000"/>
                        </a:lnSpc>
                        <a:spcAft>
                          <a:spcPts val="0"/>
                        </a:spcAft>
                      </a:pPr>
                      <a:r>
                        <a:rPr lang="en-US" sz="1000">
                          <a:effectLst/>
                          <a:latin typeface="Arial" panose="020B0604020202020204" pitchFamily="34" charset="0"/>
                          <a:cs typeface="Arial" panose="020B0604020202020204" pitchFamily="34" charset="0"/>
                        </a:rPr>
                        <a:t>USA/NO</a:t>
                      </a:r>
                      <a:endParaRPr lang="en-US" sz="1000">
                        <a:effectLst/>
                        <a:latin typeface="Arial" panose="020B0604020202020204" pitchFamily="34" charset="0"/>
                        <a:ea typeface="Calibri"/>
                        <a:cs typeface="Arial" panose="020B0604020202020204" pitchFamily="34" charset="0"/>
                      </a:endParaRPr>
                    </a:p>
                  </a:txBody>
                  <a:tcPr marL="47866" marR="47866" marT="0" marB="0"/>
                </a:tc>
              </a:tr>
              <a:tr h="122323">
                <a:tc>
                  <a:txBody>
                    <a:bodyPr/>
                    <a:lstStyle/>
                    <a:p>
                      <a:pPr>
                        <a:lnSpc>
                          <a:spcPct val="115000"/>
                        </a:lnSpc>
                        <a:spcAft>
                          <a:spcPts val="0"/>
                        </a:spcAft>
                      </a:pPr>
                      <a:r>
                        <a:rPr lang="en-US" sz="1000">
                          <a:effectLst/>
                          <a:latin typeface="Arial" panose="020B0604020202020204" pitchFamily="34" charset="0"/>
                          <a:cs typeface="Arial" panose="020B0604020202020204" pitchFamily="34" charset="0"/>
                        </a:rPr>
                        <a:t>12</a:t>
                      </a:r>
                      <a:endParaRPr lang="en-US" sz="1000">
                        <a:effectLst/>
                        <a:latin typeface="Arial" panose="020B0604020202020204" pitchFamily="34" charset="0"/>
                        <a:ea typeface="Calibri"/>
                        <a:cs typeface="Arial" panose="020B0604020202020204" pitchFamily="34" charset="0"/>
                      </a:endParaRPr>
                    </a:p>
                  </a:txBody>
                  <a:tcPr marL="47866" marR="47866" marT="0" marB="0"/>
                </a:tc>
                <a:tc>
                  <a:txBody>
                    <a:bodyPr/>
                    <a:lstStyle/>
                    <a:p>
                      <a:pPr>
                        <a:lnSpc>
                          <a:spcPct val="115000"/>
                        </a:lnSpc>
                        <a:spcAft>
                          <a:spcPts val="0"/>
                        </a:spcAft>
                      </a:pPr>
                      <a:r>
                        <a:rPr lang="en-US" sz="1000" dirty="0">
                          <a:effectLst/>
                          <a:latin typeface="Arial" panose="020B0604020202020204" pitchFamily="34" charset="0"/>
                          <a:cs typeface="Arial" panose="020B0604020202020204" pitchFamily="34" charset="0"/>
                        </a:rPr>
                        <a:t>1m S.Ebert-Fastie spectrometer</a:t>
                      </a:r>
                      <a:endParaRPr lang="en-US" sz="1000" dirty="0">
                        <a:effectLst/>
                        <a:latin typeface="Arial" panose="020B0604020202020204" pitchFamily="34" charset="0"/>
                        <a:ea typeface="Calibri"/>
                        <a:cs typeface="Arial" panose="020B0604020202020204" pitchFamily="34" charset="0"/>
                      </a:endParaRPr>
                    </a:p>
                  </a:txBody>
                  <a:tcPr marL="47866" marR="47866" marT="0" marB="0"/>
                </a:tc>
                <a:tc>
                  <a:txBody>
                    <a:bodyPr/>
                    <a:lstStyle/>
                    <a:p>
                      <a:pPr>
                        <a:lnSpc>
                          <a:spcPct val="115000"/>
                        </a:lnSpc>
                        <a:spcAft>
                          <a:spcPts val="0"/>
                        </a:spcAft>
                      </a:pPr>
                      <a:r>
                        <a:rPr lang="en-US" sz="1000" dirty="0">
                          <a:effectLst/>
                          <a:latin typeface="Arial" panose="020B0604020202020204" pitchFamily="34" charset="0"/>
                          <a:cs typeface="Arial" panose="020B0604020202020204" pitchFamily="34" charset="0"/>
                        </a:rPr>
                        <a:t>University of Alaska Fairbanks/UNIS</a:t>
                      </a:r>
                      <a:endParaRPr lang="en-US" sz="1000" dirty="0">
                        <a:effectLst/>
                        <a:latin typeface="Arial" panose="020B0604020202020204" pitchFamily="34" charset="0"/>
                        <a:ea typeface="Calibri"/>
                        <a:cs typeface="Arial" panose="020B0604020202020204" pitchFamily="34" charset="0"/>
                      </a:endParaRPr>
                    </a:p>
                  </a:txBody>
                  <a:tcPr marL="47866" marR="47866" marT="0" marB="0"/>
                </a:tc>
                <a:tc>
                  <a:txBody>
                    <a:bodyPr/>
                    <a:lstStyle/>
                    <a:p>
                      <a:pPr algn="ctr">
                        <a:lnSpc>
                          <a:spcPct val="115000"/>
                        </a:lnSpc>
                        <a:spcAft>
                          <a:spcPts val="0"/>
                        </a:spcAft>
                      </a:pPr>
                      <a:r>
                        <a:rPr lang="en-US" sz="1000">
                          <a:effectLst/>
                          <a:latin typeface="Arial" panose="020B0604020202020204" pitchFamily="34" charset="0"/>
                          <a:cs typeface="Arial" panose="020B0604020202020204" pitchFamily="34" charset="0"/>
                        </a:rPr>
                        <a:t>C</a:t>
                      </a:r>
                      <a:endParaRPr lang="en-US" sz="1000">
                        <a:effectLst/>
                        <a:latin typeface="Arial" panose="020B0604020202020204" pitchFamily="34" charset="0"/>
                        <a:ea typeface="Calibri"/>
                        <a:cs typeface="Arial" panose="020B0604020202020204" pitchFamily="34" charset="0"/>
                      </a:endParaRPr>
                    </a:p>
                  </a:txBody>
                  <a:tcPr marL="47866" marR="47866" marT="0" marB="0"/>
                </a:tc>
                <a:tc>
                  <a:txBody>
                    <a:bodyPr/>
                    <a:lstStyle/>
                    <a:p>
                      <a:pPr algn="just">
                        <a:lnSpc>
                          <a:spcPct val="115000"/>
                        </a:lnSpc>
                        <a:spcAft>
                          <a:spcPts val="0"/>
                        </a:spcAft>
                      </a:pPr>
                      <a:r>
                        <a:rPr lang="en-US" sz="1000">
                          <a:effectLst/>
                          <a:latin typeface="Arial" panose="020B0604020202020204" pitchFamily="34" charset="0"/>
                          <a:cs typeface="Arial" panose="020B0604020202020204" pitchFamily="34" charset="0"/>
                        </a:rPr>
                        <a:t>USA/NO</a:t>
                      </a:r>
                      <a:endParaRPr lang="en-US" sz="1000">
                        <a:effectLst/>
                        <a:latin typeface="Arial" panose="020B0604020202020204" pitchFamily="34" charset="0"/>
                        <a:ea typeface="Calibri"/>
                        <a:cs typeface="Arial" panose="020B0604020202020204" pitchFamily="34" charset="0"/>
                      </a:endParaRPr>
                    </a:p>
                  </a:txBody>
                  <a:tcPr marL="47866" marR="47866" marT="0" marB="0"/>
                </a:tc>
              </a:tr>
              <a:tr h="122323">
                <a:tc>
                  <a:txBody>
                    <a:bodyPr/>
                    <a:lstStyle/>
                    <a:p>
                      <a:pPr>
                        <a:lnSpc>
                          <a:spcPct val="115000"/>
                        </a:lnSpc>
                        <a:spcAft>
                          <a:spcPts val="0"/>
                        </a:spcAft>
                      </a:pPr>
                      <a:r>
                        <a:rPr lang="en-US" sz="1000">
                          <a:effectLst/>
                          <a:latin typeface="Arial" panose="020B0604020202020204" pitchFamily="34" charset="0"/>
                          <a:cs typeface="Arial" panose="020B0604020202020204" pitchFamily="34" charset="0"/>
                        </a:rPr>
                        <a:t>13</a:t>
                      </a:r>
                      <a:endParaRPr lang="en-US" sz="1000">
                        <a:effectLst/>
                        <a:latin typeface="Arial" panose="020B0604020202020204" pitchFamily="34" charset="0"/>
                        <a:ea typeface="Calibri"/>
                        <a:cs typeface="Arial" panose="020B0604020202020204" pitchFamily="34" charset="0"/>
                      </a:endParaRPr>
                    </a:p>
                  </a:txBody>
                  <a:tcPr marL="47866" marR="47866" marT="0" marB="0"/>
                </a:tc>
                <a:tc>
                  <a:txBody>
                    <a:bodyPr/>
                    <a:lstStyle/>
                    <a:p>
                      <a:pPr>
                        <a:lnSpc>
                          <a:spcPct val="115000"/>
                        </a:lnSpc>
                        <a:spcAft>
                          <a:spcPts val="0"/>
                        </a:spcAft>
                      </a:pPr>
                      <a:r>
                        <a:rPr lang="en-US" sz="1000" dirty="0">
                          <a:effectLst/>
                          <a:latin typeface="Arial" panose="020B0604020202020204" pitchFamily="34" charset="0"/>
                          <a:cs typeface="Arial" panose="020B0604020202020204" pitchFamily="34" charset="0"/>
                        </a:rPr>
                        <a:t>1m G.Ebert-Fastie spectrometer</a:t>
                      </a:r>
                      <a:endParaRPr lang="en-US" sz="1000" dirty="0">
                        <a:effectLst/>
                        <a:latin typeface="Arial" panose="020B0604020202020204" pitchFamily="34" charset="0"/>
                        <a:ea typeface="Calibri"/>
                        <a:cs typeface="Arial" panose="020B0604020202020204" pitchFamily="34" charset="0"/>
                      </a:endParaRPr>
                    </a:p>
                  </a:txBody>
                  <a:tcPr marL="47866" marR="47866" marT="0" marB="0"/>
                </a:tc>
                <a:tc>
                  <a:txBody>
                    <a:bodyPr/>
                    <a:lstStyle/>
                    <a:p>
                      <a:pPr>
                        <a:lnSpc>
                          <a:spcPct val="115000"/>
                        </a:lnSpc>
                        <a:spcAft>
                          <a:spcPts val="0"/>
                        </a:spcAft>
                      </a:pPr>
                      <a:r>
                        <a:rPr lang="en-US" sz="1000" dirty="0">
                          <a:effectLst/>
                          <a:latin typeface="Arial" panose="020B0604020202020204" pitchFamily="34" charset="0"/>
                          <a:cs typeface="Arial" panose="020B0604020202020204" pitchFamily="34" charset="0"/>
                        </a:rPr>
                        <a:t>University of Alaska Fairbanks/UNIS</a:t>
                      </a:r>
                      <a:endParaRPr lang="en-US" sz="1000" dirty="0">
                        <a:effectLst/>
                        <a:latin typeface="Arial" panose="020B0604020202020204" pitchFamily="34" charset="0"/>
                        <a:ea typeface="Calibri"/>
                        <a:cs typeface="Arial" panose="020B0604020202020204" pitchFamily="34" charset="0"/>
                      </a:endParaRPr>
                    </a:p>
                  </a:txBody>
                  <a:tcPr marL="47866" marR="47866" marT="0" marB="0"/>
                </a:tc>
                <a:tc>
                  <a:txBody>
                    <a:bodyPr/>
                    <a:lstStyle/>
                    <a:p>
                      <a:pPr algn="ctr">
                        <a:lnSpc>
                          <a:spcPct val="115000"/>
                        </a:lnSpc>
                        <a:spcAft>
                          <a:spcPts val="0"/>
                        </a:spcAft>
                      </a:pPr>
                      <a:r>
                        <a:rPr lang="en-US" sz="1000">
                          <a:effectLst/>
                          <a:latin typeface="Arial" panose="020B0604020202020204" pitchFamily="34" charset="0"/>
                          <a:cs typeface="Arial" panose="020B0604020202020204" pitchFamily="34" charset="0"/>
                        </a:rPr>
                        <a:t>C</a:t>
                      </a:r>
                      <a:endParaRPr lang="en-US" sz="1000">
                        <a:effectLst/>
                        <a:latin typeface="Arial" panose="020B0604020202020204" pitchFamily="34" charset="0"/>
                        <a:ea typeface="Calibri"/>
                        <a:cs typeface="Arial" panose="020B0604020202020204" pitchFamily="34" charset="0"/>
                      </a:endParaRPr>
                    </a:p>
                  </a:txBody>
                  <a:tcPr marL="47866" marR="47866" marT="0" marB="0"/>
                </a:tc>
                <a:tc>
                  <a:txBody>
                    <a:bodyPr/>
                    <a:lstStyle/>
                    <a:p>
                      <a:pPr algn="just">
                        <a:lnSpc>
                          <a:spcPct val="115000"/>
                        </a:lnSpc>
                        <a:spcAft>
                          <a:spcPts val="0"/>
                        </a:spcAft>
                      </a:pPr>
                      <a:r>
                        <a:rPr lang="en-US" sz="1000">
                          <a:effectLst/>
                          <a:latin typeface="Arial" panose="020B0604020202020204" pitchFamily="34" charset="0"/>
                          <a:cs typeface="Arial" panose="020B0604020202020204" pitchFamily="34" charset="0"/>
                        </a:rPr>
                        <a:t>USA/NO</a:t>
                      </a:r>
                      <a:endParaRPr lang="en-US" sz="1000">
                        <a:effectLst/>
                        <a:latin typeface="Arial" panose="020B0604020202020204" pitchFamily="34" charset="0"/>
                        <a:ea typeface="Calibri"/>
                        <a:cs typeface="Arial" panose="020B0604020202020204" pitchFamily="34" charset="0"/>
                      </a:endParaRPr>
                    </a:p>
                  </a:txBody>
                  <a:tcPr marL="47866" marR="47866" marT="0" marB="0"/>
                </a:tc>
              </a:tr>
              <a:tr h="122323">
                <a:tc>
                  <a:txBody>
                    <a:bodyPr/>
                    <a:lstStyle/>
                    <a:p>
                      <a:pPr>
                        <a:lnSpc>
                          <a:spcPct val="115000"/>
                        </a:lnSpc>
                        <a:spcAft>
                          <a:spcPts val="0"/>
                        </a:spcAft>
                      </a:pPr>
                      <a:r>
                        <a:rPr lang="en-US" sz="1000">
                          <a:effectLst/>
                          <a:latin typeface="Arial" panose="020B0604020202020204" pitchFamily="34" charset="0"/>
                          <a:cs typeface="Arial" panose="020B0604020202020204" pitchFamily="34" charset="0"/>
                        </a:rPr>
                        <a:t>14</a:t>
                      </a:r>
                      <a:endParaRPr lang="en-US" sz="1000">
                        <a:effectLst/>
                        <a:latin typeface="Arial" panose="020B0604020202020204" pitchFamily="34" charset="0"/>
                        <a:ea typeface="Calibri"/>
                        <a:cs typeface="Arial" panose="020B0604020202020204" pitchFamily="34" charset="0"/>
                      </a:endParaRPr>
                    </a:p>
                  </a:txBody>
                  <a:tcPr marL="47866" marR="47866" marT="0" marB="0"/>
                </a:tc>
                <a:tc>
                  <a:txBody>
                    <a:bodyPr/>
                    <a:lstStyle/>
                    <a:p>
                      <a:pPr>
                        <a:lnSpc>
                          <a:spcPct val="115000"/>
                        </a:lnSpc>
                        <a:spcAft>
                          <a:spcPts val="0"/>
                        </a:spcAft>
                      </a:pPr>
                      <a:r>
                        <a:rPr lang="en-US" sz="1000" dirty="0">
                          <a:effectLst/>
                          <a:latin typeface="Arial" panose="020B0604020202020204" pitchFamily="34" charset="0"/>
                          <a:cs typeface="Arial" panose="020B0604020202020204" pitchFamily="34" charset="0"/>
                        </a:rPr>
                        <a:t>1/2m B.Ebert-Fastie spectrometer</a:t>
                      </a:r>
                      <a:endParaRPr lang="en-US" sz="1000" dirty="0">
                        <a:effectLst/>
                        <a:latin typeface="Arial" panose="020B0604020202020204" pitchFamily="34" charset="0"/>
                        <a:ea typeface="Calibri"/>
                        <a:cs typeface="Arial" panose="020B0604020202020204" pitchFamily="34" charset="0"/>
                      </a:endParaRPr>
                    </a:p>
                  </a:txBody>
                  <a:tcPr marL="47866" marR="47866" marT="0" marB="0"/>
                </a:tc>
                <a:tc>
                  <a:txBody>
                    <a:bodyPr/>
                    <a:lstStyle/>
                    <a:p>
                      <a:pPr>
                        <a:lnSpc>
                          <a:spcPct val="115000"/>
                        </a:lnSpc>
                        <a:spcAft>
                          <a:spcPts val="0"/>
                        </a:spcAft>
                      </a:pPr>
                      <a:r>
                        <a:rPr lang="en-US" sz="1000" dirty="0">
                          <a:effectLst/>
                          <a:latin typeface="Arial" panose="020B0604020202020204" pitchFamily="34" charset="0"/>
                          <a:cs typeface="Arial" panose="020B0604020202020204" pitchFamily="34" charset="0"/>
                        </a:rPr>
                        <a:t>University of Alaska Fairbanks/UNIS</a:t>
                      </a:r>
                      <a:endParaRPr lang="en-US" sz="1000" dirty="0">
                        <a:effectLst/>
                        <a:latin typeface="Arial" panose="020B0604020202020204" pitchFamily="34" charset="0"/>
                        <a:ea typeface="Calibri"/>
                        <a:cs typeface="Arial" panose="020B0604020202020204" pitchFamily="34" charset="0"/>
                      </a:endParaRPr>
                    </a:p>
                  </a:txBody>
                  <a:tcPr marL="47866" marR="47866" marT="0" marB="0"/>
                </a:tc>
                <a:tc>
                  <a:txBody>
                    <a:bodyPr/>
                    <a:lstStyle/>
                    <a:p>
                      <a:pPr algn="ctr">
                        <a:lnSpc>
                          <a:spcPct val="115000"/>
                        </a:lnSpc>
                        <a:spcAft>
                          <a:spcPts val="0"/>
                        </a:spcAft>
                      </a:pPr>
                      <a:r>
                        <a:rPr lang="en-US" sz="1000">
                          <a:effectLst/>
                          <a:latin typeface="Arial" panose="020B0604020202020204" pitchFamily="34" charset="0"/>
                          <a:cs typeface="Arial" panose="020B0604020202020204" pitchFamily="34" charset="0"/>
                        </a:rPr>
                        <a:t>C</a:t>
                      </a:r>
                      <a:endParaRPr lang="en-US" sz="1000">
                        <a:effectLst/>
                        <a:latin typeface="Arial" panose="020B0604020202020204" pitchFamily="34" charset="0"/>
                        <a:ea typeface="Calibri"/>
                        <a:cs typeface="Arial" panose="020B0604020202020204" pitchFamily="34" charset="0"/>
                      </a:endParaRPr>
                    </a:p>
                  </a:txBody>
                  <a:tcPr marL="47866" marR="47866" marT="0" marB="0"/>
                </a:tc>
                <a:tc>
                  <a:txBody>
                    <a:bodyPr/>
                    <a:lstStyle/>
                    <a:p>
                      <a:pPr algn="just">
                        <a:lnSpc>
                          <a:spcPct val="115000"/>
                        </a:lnSpc>
                        <a:spcAft>
                          <a:spcPts val="0"/>
                        </a:spcAft>
                      </a:pPr>
                      <a:r>
                        <a:rPr lang="en-US" sz="1000">
                          <a:effectLst/>
                          <a:latin typeface="Arial" panose="020B0604020202020204" pitchFamily="34" charset="0"/>
                          <a:cs typeface="Arial" panose="020B0604020202020204" pitchFamily="34" charset="0"/>
                        </a:rPr>
                        <a:t>USA/NO</a:t>
                      </a:r>
                      <a:endParaRPr lang="en-US" sz="1000">
                        <a:effectLst/>
                        <a:latin typeface="Arial" panose="020B0604020202020204" pitchFamily="34" charset="0"/>
                        <a:ea typeface="Calibri"/>
                        <a:cs typeface="Arial" panose="020B0604020202020204" pitchFamily="34" charset="0"/>
                      </a:endParaRPr>
                    </a:p>
                  </a:txBody>
                  <a:tcPr marL="47866" marR="47866" marT="0" marB="0"/>
                </a:tc>
              </a:tr>
              <a:tr h="122323">
                <a:tc>
                  <a:txBody>
                    <a:bodyPr/>
                    <a:lstStyle/>
                    <a:p>
                      <a:pPr>
                        <a:lnSpc>
                          <a:spcPct val="115000"/>
                        </a:lnSpc>
                        <a:spcAft>
                          <a:spcPts val="0"/>
                        </a:spcAft>
                      </a:pPr>
                      <a:r>
                        <a:rPr lang="en-US" sz="1000">
                          <a:effectLst/>
                          <a:latin typeface="Arial" panose="020B0604020202020204" pitchFamily="34" charset="0"/>
                          <a:cs typeface="Arial" panose="020B0604020202020204" pitchFamily="34" charset="0"/>
                        </a:rPr>
                        <a:t>15</a:t>
                      </a:r>
                      <a:endParaRPr lang="en-US" sz="1000">
                        <a:effectLst/>
                        <a:latin typeface="Arial" panose="020B0604020202020204" pitchFamily="34" charset="0"/>
                        <a:ea typeface="Calibri"/>
                        <a:cs typeface="Arial" panose="020B0604020202020204" pitchFamily="34" charset="0"/>
                      </a:endParaRPr>
                    </a:p>
                  </a:txBody>
                  <a:tcPr marL="47866" marR="47866" marT="0" marB="0"/>
                </a:tc>
                <a:tc>
                  <a:txBody>
                    <a:bodyPr/>
                    <a:lstStyle/>
                    <a:p>
                      <a:pPr>
                        <a:lnSpc>
                          <a:spcPct val="115000"/>
                        </a:lnSpc>
                        <a:spcAft>
                          <a:spcPts val="0"/>
                        </a:spcAft>
                      </a:pPr>
                      <a:r>
                        <a:rPr lang="en-US" sz="1000">
                          <a:effectLst/>
                          <a:latin typeface="Arial" panose="020B0604020202020204" pitchFamily="34" charset="0"/>
                          <a:cs typeface="Arial" panose="020B0604020202020204" pitchFamily="34" charset="0"/>
                        </a:rPr>
                        <a:t>1/2m W.Ebert-Fastie spectrometer</a:t>
                      </a:r>
                      <a:endParaRPr lang="en-US" sz="1000">
                        <a:effectLst/>
                        <a:latin typeface="Arial" panose="020B0604020202020204" pitchFamily="34" charset="0"/>
                        <a:ea typeface="Calibri"/>
                        <a:cs typeface="Arial" panose="020B0604020202020204" pitchFamily="34" charset="0"/>
                      </a:endParaRPr>
                    </a:p>
                  </a:txBody>
                  <a:tcPr marL="47866" marR="47866" marT="0" marB="0"/>
                </a:tc>
                <a:tc>
                  <a:txBody>
                    <a:bodyPr/>
                    <a:lstStyle/>
                    <a:p>
                      <a:pPr>
                        <a:lnSpc>
                          <a:spcPct val="115000"/>
                        </a:lnSpc>
                        <a:spcAft>
                          <a:spcPts val="0"/>
                        </a:spcAft>
                      </a:pPr>
                      <a:r>
                        <a:rPr lang="en-US" sz="1000" dirty="0">
                          <a:effectLst/>
                          <a:latin typeface="Arial" panose="020B0604020202020204" pitchFamily="34" charset="0"/>
                          <a:cs typeface="Arial" panose="020B0604020202020204" pitchFamily="34" charset="0"/>
                        </a:rPr>
                        <a:t>University of Tromsø (UiT)</a:t>
                      </a:r>
                      <a:endParaRPr lang="en-US" sz="1000" dirty="0">
                        <a:effectLst/>
                        <a:latin typeface="Arial" panose="020B0604020202020204" pitchFamily="34" charset="0"/>
                        <a:ea typeface="Calibri"/>
                        <a:cs typeface="Arial" panose="020B0604020202020204" pitchFamily="34" charset="0"/>
                      </a:endParaRPr>
                    </a:p>
                  </a:txBody>
                  <a:tcPr marL="47866" marR="47866" marT="0" marB="0"/>
                </a:tc>
                <a:tc>
                  <a:txBody>
                    <a:bodyPr/>
                    <a:lstStyle/>
                    <a:p>
                      <a:pPr algn="ctr">
                        <a:lnSpc>
                          <a:spcPct val="115000"/>
                        </a:lnSpc>
                        <a:spcAft>
                          <a:spcPts val="0"/>
                        </a:spcAft>
                      </a:pPr>
                      <a:r>
                        <a:rPr lang="en-US" sz="1000">
                          <a:effectLst/>
                          <a:latin typeface="Arial" panose="020B0604020202020204" pitchFamily="34" charset="0"/>
                          <a:cs typeface="Arial" panose="020B0604020202020204" pitchFamily="34" charset="0"/>
                        </a:rPr>
                        <a:t>C</a:t>
                      </a:r>
                      <a:endParaRPr lang="en-US" sz="1000">
                        <a:effectLst/>
                        <a:latin typeface="Arial" panose="020B0604020202020204" pitchFamily="34" charset="0"/>
                        <a:ea typeface="Calibri"/>
                        <a:cs typeface="Arial" panose="020B0604020202020204" pitchFamily="34" charset="0"/>
                      </a:endParaRPr>
                    </a:p>
                  </a:txBody>
                  <a:tcPr marL="47866" marR="47866" marT="0" marB="0"/>
                </a:tc>
                <a:tc>
                  <a:txBody>
                    <a:bodyPr/>
                    <a:lstStyle/>
                    <a:p>
                      <a:pPr algn="just">
                        <a:lnSpc>
                          <a:spcPct val="115000"/>
                        </a:lnSpc>
                        <a:spcAft>
                          <a:spcPts val="0"/>
                        </a:spcAft>
                      </a:pPr>
                      <a:r>
                        <a:rPr lang="en-US" sz="1000">
                          <a:effectLst/>
                          <a:latin typeface="Arial" panose="020B0604020202020204" pitchFamily="34" charset="0"/>
                          <a:cs typeface="Arial" panose="020B0604020202020204" pitchFamily="34" charset="0"/>
                        </a:rPr>
                        <a:t>NO</a:t>
                      </a:r>
                      <a:endParaRPr lang="en-US" sz="1000">
                        <a:effectLst/>
                        <a:latin typeface="Arial" panose="020B0604020202020204" pitchFamily="34" charset="0"/>
                        <a:ea typeface="Calibri"/>
                        <a:cs typeface="Arial" panose="020B0604020202020204" pitchFamily="34" charset="0"/>
                      </a:endParaRPr>
                    </a:p>
                  </a:txBody>
                  <a:tcPr marL="47866" marR="47866" marT="0" marB="0"/>
                </a:tc>
              </a:tr>
              <a:tr h="122323">
                <a:tc>
                  <a:txBody>
                    <a:bodyPr/>
                    <a:lstStyle/>
                    <a:p>
                      <a:pPr>
                        <a:lnSpc>
                          <a:spcPct val="115000"/>
                        </a:lnSpc>
                        <a:spcAft>
                          <a:spcPts val="0"/>
                        </a:spcAft>
                      </a:pPr>
                      <a:r>
                        <a:rPr lang="en-US" sz="1000">
                          <a:effectLst/>
                          <a:latin typeface="Arial" panose="020B0604020202020204" pitchFamily="34" charset="0"/>
                          <a:cs typeface="Arial" panose="020B0604020202020204" pitchFamily="34" charset="0"/>
                        </a:rPr>
                        <a:t>16</a:t>
                      </a:r>
                      <a:endParaRPr lang="en-US" sz="1000">
                        <a:effectLst/>
                        <a:latin typeface="Arial" panose="020B0604020202020204" pitchFamily="34" charset="0"/>
                        <a:ea typeface="Calibri"/>
                        <a:cs typeface="Arial" panose="020B0604020202020204" pitchFamily="34" charset="0"/>
                      </a:endParaRPr>
                    </a:p>
                  </a:txBody>
                  <a:tcPr marL="47866" marR="47866" marT="0" marB="0"/>
                </a:tc>
                <a:tc>
                  <a:txBody>
                    <a:bodyPr/>
                    <a:lstStyle/>
                    <a:p>
                      <a:pPr>
                        <a:lnSpc>
                          <a:spcPct val="115000"/>
                        </a:lnSpc>
                        <a:spcAft>
                          <a:spcPts val="0"/>
                        </a:spcAft>
                      </a:pPr>
                      <a:r>
                        <a:rPr lang="en-US" sz="1000" dirty="0">
                          <a:effectLst/>
                          <a:latin typeface="Arial" panose="020B0604020202020204" pitchFamily="34" charset="0"/>
                          <a:cs typeface="Arial" panose="020B0604020202020204" pitchFamily="34" charset="0"/>
                        </a:rPr>
                        <a:t>Michelson Interferometer</a:t>
                      </a:r>
                      <a:endParaRPr lang="en-US" sz="1000" dirty="0">
                        <a:effectLst/>
                        <a:latin typeface="Arial" panose="020B0604020202020204" pitchFamily="34" charset="0"/>
                        <a:ea typeface="Calibri"/>
                        <a:cs typeface="Arial" panose="020B0604020202020204" pitchFamily="34" charset="0"/>
                      </a:endParaRPr>
                    </a:p>
                  </a:txBody>
                  <a:tcPr marL="47866" marR="47866" marT="0" marB="0"/>
                </a:tc>
                <a:tc>
                  <a:txBody>
                    <a:bodyPr/>
                    <a:lstStyle/>
                    <a:p>
                      <a:pPr>
                        <a:lnSpc>
                          <a:spcPct val="115000"/>
                        </a:lnSpc>
                        <a:spcAft>
                          <a:spcPts val="0"/>
                        </a:spcAft>
                      </a:pPr>
                      <a:r>
                        <a:rPr lang="en-US" sz="1000" dirty="0">
                          <a:effectLst/>
                          <a:latin typeface="Arial" panose="020B0604020202020204" pitchFamily="34" charset="0"/>
                          <a:cs typeface="Arial" panose="020B0604020202020204" pitchFamily="34" charset="0"/>
                        </a:rPr>
                        <a:t>ERAU</a:t>
                      </a:r>
                      <a:endParaRPr lang="en-US" sz="1000" dirty="0">
                        <a:effectLst/>
                        <a:latin typeface="Arial" panose="020B0604020202020204" pitchFamily="34" charset="0"/>
                        <a:ea typeface="Calibri"/>
                        <a:cs typeface="Arial" panose="020B0604020202020204" pitchFamily="34" charset="0"/>
                      </a:endParaRPr>
                    </a:p>
                  </a:txBody>
                  <a:tcPr marL="47866" marR="47866" marT="0" marB="0"/>
                </a:tc>
                <a:tc>
                  <a:txBody>
                    <a:bodyPr/>
                    <a:lstStyle/>
                    <a:p>
                      <a:pPr algn="ctr">
                        <a:lnSpc>
                          <a:spcPct val="115000"/>
                        </a:lnSpc>
                        <a:spcAft>
                          <a:spcPts val="0"/>
                        </a:spcAft>
                      </a:pPr>
                      <a:r>
                        <a:rPr lang="en-US" sz="1000">
                          <a:effectLst/>
                          <a:latin typeface="Arial" panose="020B0604020202020204" pitchFamily="34" charset="0"/>
                          <a:cs typeface="Arial" panose="020B0604020202020204" pitchFamily="34" charset="0"/>
                        </a:rPr>
                        <a:t>D</a:t>
                      </a:r>
                      <a:endParaRPr lang="en-US" sz="1000">
                        <a:effectLst/>
                        <a:latin typeface="Arial" panose="020B0604020202020204" pitchFamily="34" charset="0"/>
                        <a:ea typeface="Calibri"/>
                        <a:cs typeface="Arial" panose="020B0604020202020204" pitchFamily="34" charset="0"/>
                      </a:endParaRPr>
                    </a:p>
                  </a:txBody>
                  <a:tcPr marL="47866" marR="47866" marT="0" marB="0"/>
                </a:tc>
                <a:tc>
                  <a:txBody>
                    <a:bodyPr/>
                    <a:lstStyle/>
                    <a:p>
                      <a:pPr algn="just">
                        <a:lnSpc>
                          <a:spcPct val="115000"/>
                        </a:lnSpc>
                        <a:spcAft>
                          <a:spcPts val="0"/>
                        </a:spcAft>
                      </a:pPr>
                      <a:r>
                        <a:rPr lang="en-US" sz="1000" dirty="0">
                          <a:effectLst/>
                          <a:latin typeface="Arial" panose="020B0604020202020204" pitchFamily="34" charset="0"/>
                          <a:cs typeface="Arial" panose="020B0604020202020204" pitchFamily="34" charset="0"/>
                        </a:rPr>
                        <a:t>USA</a:t>
                      </a:r>
                      <a:endParaRPr lang="en-US" sz="1000" dirty="0">
                        <a:effectLst/>
                        <a:latin typeface="Arial" panose="020B0604020202020204" pitchFamily="34" charset="0"/>
                        <a:ea typeface="Calibri"/>
                        <a:cs typeface="Arial" panose="020B0604020202020204" pitchFamily="34" charset="0"/>
                      </a:endParaRPr>
                    </a:p>
                  </a:txBody>
                  <a:tcPr marL="47866" marR="47866" marT="0" marB="0"/>
                </a:tc>
              </a:tr>
              <a:tr h="122323">
                <a:tc>
                  <a:txBody>
                    <a:bodyPr/>
                    <a:lstStyle/>
                    <a:p>
                      <a:pPr>
                        <a:lnSpc>
                          <a:spcPct val="115000"/>
                        </a:lnSpc>
                        <a:spcAft>
                          <a:spcPts val="0"/>
                        </a:spcAft>
                      </a:pPr>
                      <a:r>
                        <a:rPr lang="en-US" sz="1000">
                          <a:effectLst/>
                          <a:latin typeface="Arial" panose="020B0604020202020204" pitchFamily="34" charset="0"/>
                          <a:cs typeface="Arial" panose="020B0604020202020204" pitchFamily="34" charset="0"/>
                        </a:rPr>
                        <a:t>17</a:t>
                      </a:r>
                      <a:endParaRPr lang="en-US" sz="1000">
                        <a:effectLst/>
                        <a:latin typeface="Arial" panose="020B0604020202020204" pitchFamily="34" charset="0"/>
                        <a:ea typeface="Calibri"/>
                        <a:cs typeface="Arial" panose="020B0604020202020204" pitchFamily="34" charset="0"/>
                      </a:endParaRPr>
                    </a:p>
                  </a:txBody>
                  <a:tcPr marL="47866" marR="47866" marT="0" marB="0"/>
                </a:tc>
                <a:tc>
                  <a:txBody>
                    <a:bodyPr/>
                    <a:lstStyle/>
                    <a:p>
                      <a:pPr>
                        <a:lnSpc>
                          <a:spcPct val="115000"/>
                        </a:lnSpc>
                        <a:spcAft>
                          <a:spcPts val="0"/>
                        </a:spcAft>
                      </a:pPr>
                      <a:r>
                        <a:rPr lang="en-US" sz="1000">
                          <a:effectLst/>
                          <a:latin typeface="Arial" panose="020B0604020202020204" pitchFamily="34" charset="0"/>
                          <a:cs typeface="Arial" panose="020B0604020202020204" pitchFamily="34" charset="0"/>
                        </a:rPr>
                        <a:t>Fabry-Perot interferometer</a:t>
                      </a:r>
                      <a:endParaRPr lang="en-US" sz="1000">
                        <a:effectLst/>
                        <a:latin typeface="Arial" panose="020B0604020202020204" pitchFamily="34" charset="0"/>
                        <a:ea typeface="Calibri"/>
                        <a:cs typeface="Arial" panose="020B0604020202020204" pitchFamily="34" charset="0"/>
                      </a:endParaRPr>
                    </a:p>
                  </a:txBody>
                  <a:tcPr marL="47866" marR="47866" marT="0" marB="0"/>
                </a:tc>
                <a:tc>
                  <a:txBody>
                    <a:bodyPr/>
                    <a:lstStyle/>
                    <a:p>
                      <a:pPr>
                        <a:lnSpc>
                          <a:spcPct val="115000"/>
                        </a:lnSpc>
                        <a:spcAft>
                          <a:spcPts val="0"/>
                        </a:spcAft>
                      </a:pPr>
                      <a:r>
                        <a:rPr lang="en-US" sz="1000" dirty="0">
                          <a:effectLst/>
                          <a:latin typeface="Arial" panose="020B0604020202020204" pitchFamily="34" charset="0"/>
                          <a:cs typeface="Arial" panose="020B0604020202020204" pitchFamily="34" charset="0"/>
                        </a:rPr>
                        <a:t>UCL</a:t>
                      </a:r>
                      <a:endParaRPr lang="en-US" sz="1000" dirty="0">
                        <a:effectLst/>
                        <a:latin typeface="Arial" panose="020B0604020202020204" pitchFamily="34" charset="0"/>
                        <a:ea typeface="Calibri"/>
                        <a:cs typeface="Arial" panose="020B0604020202020204" pitchFamily="34" charset="0"/>
                      </a:endParaRPr>
                    </a:p>
                  </a:txBody>
                  <a:tcPr marL="47866" marR="47866" marT="0" marB="0"/>
                </a:tc>
                <a:tc>
                  <a:txBody>
                    <a:bodyPr/>
                    <a:lstStyle/>
                    <a:p>
                      <a:pPr algn="ctr">
                        <a:lnSpc>
                          <a:spcPct val="115000"/>
                        </a:lnSpc>
                        <a:spcAft>
                          <a:spcPts val="0"/>
                        </a:spcAft>
                      </a:pPr>
                      <a:r>
                        <a:rPr lang="en-US" sz="1000">
                          <a:effectLst/>
                          <a:latin typeface="Arial" panose="020B0604020202020204" pitchFamily="34" charset="0"/>
                          <a:cs typeface="Arial" panose="020B0604020202020204" pitchFamily="34" charset="0"/>
                        </a:rPr>
                        <a:t>D</a:t>
                      </a:r>
                      <a:endParaRPr lang="en-US" sz="1000">
                        <a:effectLst/>
                        <a:latin typeface="Arial" panose="020B0604020202020204" pitchFamily="34" charset="0"/>
                        <a:ea typeface="Calibri"/>
                        <a:cs typeface="Arial" panose="020B0604020202020204" pitchFamily="34" charset="0"/>
                      </a:endParaRPr>
                    </a:p>
                  </a:txBody>
                  <a:tcPr marL="47866" marR="47866" marT="0" marB="0"/>
                </a:tc>
                <a:tc>
                  <a:txBody>
                    <a:bodyPr/>
                    <a:lstStyle/>
                    <a:p>
                      <a:pPr algn="just">
                        <a:lnSpc>
                          <a:spcPct val="115000"/>
                        </a:lnSpc>
                        <a:spcAft>
                          <a:spcPts val="0"/>
                        </a:spcAft>
                      </a:pPr>
                      <a:r>
                        <a:rPr lang="en-US" sz="1000" dirty="0">
                          <a:effectLst/>
                          <a:latin typeface="Arial" panose="020B0604020202020204" pitchFamily="34" charset="0"/>
                          <a:cs typeface="Arial" panose="020B0604020202020204" pitchFamily="34" charset="0"/>
                        </a:rPr>
                        <a:t>England</a:t>
                      </a:r>
                      <a:endParaRPr lang="en-US" sz="1000" dirty="0">
                        <a:effectLst/>
                        <a:latin typeface="Arial" panose="020B0604020202020204" pitchFamily="34" charset="0"/>
                        <a:ea typeface="Calibri"/>
                        <a:cs typeface="Arial" panose="020B0604020202020204" pitchFamily="34" charset="0"/>
                      </a:endParaRPr>
                    </a:p>
                  </a:txBody>
                  <a:tcPr marL="47866" marR="47866" marT="0" marB="0"/>
                </a:tc>
              </a:tr>
              <a:tr h="122323">
                <a:tc>
                  <a:txBody>
                    <a:bodyPr/>
                    <a:lstStyle/>
                    <a:p>
                      <a:pPr>
                        <a:lnSpc>
                          <a:spcPct val="115000"/>
                        </a:lnSpc>
                        <a:spcAft>
                          <a:spcPts val="0"/>
                        </a:spcAft>
                      </a:pPr>
                      <a:r>
                        <a:rPr lang="en-US" sz="1000">
                          <a:effectLst/>
                          <a:latin typeface="Arial" panose="020B0604020202020204" pitchFamily="34" charset="0"/>
                          <a:cs typeface="Arial" panose="020B0604020202020204" pitchFamily="34" charset="0"/>
                        </a:rPr>
                        <a:t>18</a:t>
                      </a:r>
                      <a:endParaRPr lang="en-US" sz="1000">
                        <a:effectLst/>
                        <a:latin typeface="Arial" panose="020B0604020202020204" pitchFamily="34" charset="0"/>
                        <a:ea typeface="Calibri"/>
                        <a:cs typeface="Arial" panose="020B0604020202020204" pitchFamily="34" charset="0"/>
                      </a:endParaRPr>
                    </a:p>
                  </a:txBody>
                  <a:tcPr marL="47866" marR="47866" marT="0" marB="0"/>
                </a:tc>
                <a:tc>
                  <a:txBody>
                    <a:bodyPr/>
                    <a:lstStyle/>
                    <a:p>
                      <a:pPr>
                        <a:lnSpc>
                          <a:spcPct val="115000"/>
                        </a:lnSpc>
                        <a:spcAft>
                          <a:spcPts val="0"/>
                        </a:spcAft>
                      </a:pPr>
                      <a:r>
                        <a:rPr lang="en-US" sz="1000">
                          <a:effectLst/>
                          <a:latin typeface="Arial" panose="020B0604020202020204" pitchFamily="34" charset="0"/>
                          <a:cs typeface="Arial" panose="020B0604020202020204" pitchFamily="34" charset="0"/>
                        </a:rPr>
                        <a:t>Scanning Doppler Imager</a:t>
                      </a:r>
                      <a:endParaRPr lang="en-US" sz="1000">
                        <a:effectLst/>
                        <a:latin typeface="Arial" panose="020B0604020202020204" pitchFamily="34" charset="0"/>
                        <a:ea typeface="Calibri"/>
                        <a:cs typeface="Arial" panose="020B0604020202020204" pitchFamily="34" charset="0"/>
                      </a:endParaRPr>
                    </a:p>
                  </a:txBody>
                  <a:tcPr marL="47866" marR="47866" marT="0" marB="0"/>
                </a:tc>
                <a:tc>
                  <a:txBody>
                    <a:bodyPr/>
                    <a:lstStyle/>
                    <a:p>
                      <a:pPr>
                        <a:lnSpc>
                          <a:spcPct val="115000"/>
                        </a:lnSpc>
                        <a:spcAft>
                          <a:spcPts val="0"/>
                        </a:spcAft>
                      </a:pPr>
                      <a:r>
                        <a:rPr lang="en-US" sz="1000" dirty="0">
                          <a:effectLst/>
                          <a:latin typeface="Arial" panose="020B0604020202020204" pitchFamily="34" charset="0"/>
                          <a:cs typeface="Arial" panose="020B0604020202020204" pitchFamily="34" charset="0"/>
                        </a:rPr>
                        <a:t>UCL</a:t>
                      </a:r>
                      <a:endParaRPr lang="en-US" sz="1000" dirty="0">
                        <a:effectLst/>
                        <a:latin typeface="Arial" panose="020B0604020202020204" pitchFamily="34" charset="0"/>
                        <a:ea typeface="Calibri"/>
                        <a:cs typeface="Arial" panose="020B0604020202020204" pitchFamily="34" charset="0"/>
                      </a:endParaRPr>
                    </a:p>
                  </a:txBody>
                  <a:tcPr marL="47866" marR="47866" marT="0" marB="0"/>
                </a:tc>
                <a:tc>
                  <a:txBody>
                    <a:bodyPr/>
                    <a:lstStyle/>
                    <a:p>
                      <a:pPr algn="ctr">
                        <a:lnSpc>
                          <a:spcPct val="115000"/>
                        </a:lnSpc>
                        <a:spcAft>
                          <a:spcPts val="0"/>
                        </a:spcAft>
                      </a:pPr>
                      <a:r>
                        <a:rPr lang="en-US" sz="1000">
                          <a:effectLst/>
                          <a:latin typeface="Arial" panose="020B0604020202020204" pitchFamily="34" charset="0"/>
                          <a:cs typeface="Arial" panose="020B0604020202020204" pitchFamily="34" charset="0"/>
                        </a:rPr>
                        <a:t>D</a:t>
                      </a:r>
                      <a:endParaRPr lang="en-US" sz="1000">
                        <a:effectLst/>
                        <a:latin typeface="Arial" panose="020B0604020202020204" pitchFamily="34" charset="0"/>
                        <a:ea typeface="Calibri"/>
                        <a:cs typeface="Arial" panose="020B0604020202020204" pitchFamily="34" charset="0"/>
                      </a:endParaRPr>
                    </a:p>
                  </a:txBody>
                  <a:tcPr marL="47866" marR="47866" marT="0" marB="0"/>
                </a:tc>
                <a:tc>
                  <a:txBody>
                    <a:bodyPr/>
                    <a:lstStyle/>
                    <a:p>
                      <a:pPr algn="just">
                        <a:lnSpc>
                          <a:spcPct val="115000"/>
                        </a:lnSpc>
                        <a:spcAft>
                          <a:spcPts val="0"/>
                        </a:spcAft>
                      </a:pPr>
                      <a:r>
                        <a:rPr lang="en-US" sz="1000" dirty="0">
                          <a:effectLst/>
                          <a:latin typeface="Arial" panose="020B0604020202020204" pitchFamily="34" charset="0"/>
                          <a:cs typeface="Arial" panose="020B0604020202020204" pitchFamily="34" charset="0"/>
                        </a:rPr>
                        <a:t>England</a:t>
                      </a:r>
                      <a:endParaRPr lang="en-US" sz="1000" dirty="0">
                        <a:effectLst/>
                        <a:latin typeface="Arial" panose="020B0604020202020204" pitchFamily="34" charset="0"/>
                        <a:ea typeface="Calibri"/>
                        <a:cs typeface="Arial" panose="020B0604020202020204" pitchFamily="34" charset="0"/>
                      </a:endParaRPr>
                    </a:p>
                  </a:txBody>
                  <a:tcPr marL="47866" marR="47866" marT="0" marB="0"/>
                </a:tc>
              </a:tr>
              <a:tr h="122323">
                <a:tc>
                  <a:txBody>
                    <a:bodyPr/>
                    <a:lstStyle/>
                    <a:p>
                      <a:pPr>
                        <a:lnSpc>
                          <a:spcPct val="115000"/>
                        </a:lnSpc>
                        <a:spcAft>
                          <a:spcPts val="0"/>
                        </a:spcAft>
                      </a:pPr>
                      <a:r>
                        <a:rPr lang="en-US" sz="1000">
                          <a:effectLst/>
                          <a:latin typeface="Arial" panose="020B0604020202020204" pitchFamily="34" charset="0"/>
                          <a:cs typeface="Arial" panose="020B0604020202020204" pitchFamily="34" charset="0"/>
                        </a:rPr>
                        <a:t>19</a:t>
                      </a:r>
                      <a:endParaRPr lang="en-US" sz="1000">
                        <a:effectLst/>
                        <a:latin typeface="Arial" panose="020B0604020202020204" pitchFamily="34" charset="0"/>
                        <a:ea typeface="Calibri"/>
                        <a:cs typeface="Arial" panose="020B0604020202020204" pitchFamily="34" charset="0"/>
                      </a:endParaRPr>
                    </a:p>
                  </a:txBody>
                  <a:tcPr marL="47866" marR="47866" marT="0" marB="0"/>
                </a:tc>
                <a:tc>
                  <a:txBody>
                    <a:bodyPr/>
                    <a:lstStyle/>
                    <a:p>
                      <a:pPr>
                        <a:lnSpc>
                          <a:spcPct val="115000"/>
                        </a:lnSpc>
                        <a:spcAft>
                          <a:spcPts val="0"/>
                        </a:spcAft>
                      </a:pPr>
                      <a:r>
                        <a:rPr lang="en-US" sz="1000">
                          <a:effectLst/>
                          <a:latin typeface="Arial" panose="020B0604020202020204" pitchFamily="34" charset="0"/>
                          <a:cs typeface="Arial" panose="020B0604020202020204" pitchFamily="34" charset="0"/>
                        </a:rPr>
                        <a:t>Monochromatic Auroral Imager</a:t>
                      </a:r>
                      <a:endParaRPr lang="en-US" sz="1000">
                        <a:effectLst/>
                        <a:latin typeface="Arial" panose="020B0604020202020204" pitchFamily="34" charset="0"/>
                        <a:ea typeface="Calibri"/>
                        <a:cs typeface="Arial" panose="020B0604020202020204" pitchFamily="34" charset="0"/>
                      </a:endParaRPr>
                    </a:p>
                  </a:txBody>
                  <a:tcPr marL="47866" marR="47866" marT="0" marB="0"/>
                </a:tc>
                <a:tc>
                  <a:txBody>
                    <a:bodyPr/>
                    <a:lstStyle/>
                    <a:p>
                      <a:pPr>
                        <a:lnSpc>
                          <a:spcPct val="115000"/>
                        </a:lnSpc>
                        <a:spcAft>
                          <a:spcPts val="0"/>
                        </a:spcAft>
                      </a:pPr>
                      <a:r>
                        <a:rPr lang="en-US" sz="1000" dirty="0">
                          <a:effectLst/>
                          <a:latin typeface="Arial" panose="020B0604020202020204" pitchFamily="34" charset="0"/>
                          <a:cs typeface="Arial" panose="020B0604020202020204" pitchFamily="34" charset="0"/>
                        </a:rPr>
                        <a:t>Polar Research Institute of China (PRIC)</a:t>
                      </a:r>
                      <a:endParaRPr lang="en-US" sz="1000" dirty="0">
                        <a:effectLst/>
                        <a:latin typeface="Arial" panose="020B0604020202020204" pitchFamily="34" charset="0"/>
                        <a:ea typeface="Calibri"/>
                        <a:cs typeface="Arial" panose="020B0604020202020204" pitchFamily="34" charset="0"/>
                      </a:endParaRPr>
                    </a:p>
                  </a:txBody>
                  <a:tcPr marL="47866" marR="47866" marT="0" marB="0"/>
                </a:tc>
                <a:tc>
                  <a:txBody>
                    <a:bodyPr/>
                    <a:lstStyle/>
                    <a:p>
                      <a:pPr algn="ctr">
                        <a:lnSpc>
                          <a:spcPct val="115000"/>
                        </a:lnSpc>
                        <a:spcAft>
                          <a:spcPts val="0"/>
                        </a:spcAft>
                      </a:pPr>
                      <a:r>
                        <a:rPr lang="en-US" sz="1000">
                          <a:effectLst/>
                          <a:latin typeface="Arial" panose="020B0604020202020204" pitchFamily="34" charset="0"/>
                          <a:cs typeface="Arial" panose="020B0604020202020204" pitchFamily="34" charset="0"/>
                        </a:rPr>
                        <a:t>A</a:t>
                      </a:r>
                      <a:endParaRPr lang="en-US" sz="1000">
                        <a:effectLst/>
                        <a:latin typeface="Arial" panose="020B0604020202020204" pitchFamily="34" charset="0"/>
                        <a:ea typeface="Calibri"/>
                        <a:cs typeface="Arial" panose="020B0604020202020204" pitchFamily="34" charset="0"/>
                      </a:endParaRPr>
                    </a:p>
                  </a:txBody>
                  <a:tcPr marL="47866" marR="47866" marT="0" marB="0"/>
                </a:tc>
                <a:tc>
                  <a:txBody>
                    <a:bodyPr/>
                    <a:lstStyle/>
                    <a:p>
                      <a:pPr algn="just">
                        <a:lnSpc>
                          <a:spcPct val="115000"/>
                        </a:lnSpc>
                        <a:spcAft>
                          <a:spcPts val="0"/>
                        </a:spcAft>
                      </a:pPr>
                      <a:r>
                        <a:rPr lang="en-US" sz="1000" dirty="0">
                          <a:effectLst/>
                          <a:latin typeface="Arial" panose="020B0604020202020204" pitchFamily="34" charset="0"/>
                          <a:cs typeface="Arial" panose="020B0604020202020204" pitchFamily="34" charset="0"/>
                        </a:rPr>
                        <a:t>China</a:t>
                      </a:r>
                      <a:endParaRPr lang="en-US" sz="1000" dirty="0">
                        <a:effectLst/>
                        <a:latin typeface="Arial" panose="020B0604020202020204" pitchFamily="34" charset="0"/>
                        <a:ea typeface="Calibri"/>
                        <a:cs typeface="Arial" panose="020B0604020202020204" pitchFamily="34" charset="0"/>
                      </a:endParaRPr>
                    </a:p>
                  </a:txBody>
                  <a:tcPr marL="47866" marR="47866" marT="0" marB="0"/>
                </a:tc>
              </a:tr>
              <a:tr h="122323">
                <a:tc>
                  <a:txBody>
                    <a:bodyPr/>
                    <a:lstStyle/>
                    <a:p>
                      <a:pPr>
                        <a:lnSpc>
                          <a:spcPct val="115000"/>
                        </a:lnSpc>
                        <a:spcAft>
                          <a:spcPts val="0"/>
                        </a:spcAft>
                      </a:pPr>
                      <a:r>
                        <a:rPr lang="en-US" sz="1000">
                          <a:effectLst/>
                          <a:latin typeface="Arial" panose="020B0604020202020204" pitchFamily="34" charset="0"/>
                          <a:cs typeface="Arial" panose="020B0604020202020204" pitchFamily="34" charset="0"/>
                        </a:rPr>
                        <a:t>20</a:t>
                      </a:r>
                      <a:endParaRPr lang="en-US" sz="1000">
                        <a:effectLst/>
                        <a:latin typeface="Arial" panose="020B0604020202020204" pitchFamily="34" charset="0"/>
                        <a:ea typeface="Calibri"/>
                        <a:cs typeface="Arial" panose="020B0604020202020204" pitchFamily="34" charset="0"/>
                      </a:endParaRPr>
                    </a:p>
                  </a:txBody>
                  <a:tcPr marL="47866" marR="47866" marT="0" marB="0"/>
                </a:tc>
                <a:tc>
                  <a:txBody>
                    <a:bodyPr/>
                    <a:lstStyle/>
                    <a:p>
                      <a:pPr>
                        <a:lnSpc>
                          <a:spcPct val="115000"/>
                        </a:lnSpc>
                        <a:spcAft>
                          <a:spcPts val="0"/>
                        </a:spcAft>
                      </a:pPr>
                      <a:r>
                        <a:rPr lang="en-US" sz="1000">
                          <a:effectLst/>
                          <a:latin typeface="Arial" panose="020B0604020202020204" pitchFamily="34" charset="0"/>
                          <a:cs typeface="Arial" panose="020B0604020202020204" pitchFamily="34" charset="0"/>
                        </a:rPr>
                        <a:t>All-sky Airglow Imager</a:t>
                      </a:r>
                      <a:endParaRPr lang="en-US" sz="1000">
                        <a:effectLst/>
                        <a:latin typeface="Arial" panose="020B0604020202020204" pitchFamily="34" charset="0"/>
                        <a:ea typeface="Calibri"/>
                        <a:cs typeface="Arial" panose="020B0604020202020204" pitchFamily="34" charset="0"/>
                      </a:endParaRPr>
                    </a:p>
                  </a:txBody>
                  <a:tcPr marL="47866" marR="47866" marT="0" marB="0"/>
                </a:tc>
                <a:tc>
                  <a:txBody>
                    <a:bodyPr/>
                    <a:lstStyle/>
                    <a:p>
                      <a:pPr>
                        <a:lnSpc>
                          <a:spcPct val="115000"/>
                        </a:lnSpc>
                        <a:spcAft>
                          <a:spcPts val="0"/>
                        </a:spcAft>
                      </a:pPr>
                      <a:r>
                        <a:rPr lang="en-US" sz="1000" dirty="0">
                          <a:effectLst/>
                          <a:latin typeface="Arial" panose="020B0604020202020204" pitchFamily="34" charset="0"/>
                          <a:cs typeface="Arial" panose="020B0604020202020204" pitchFamily="34" charset="0"/>
                        </a:rPr>
                        <a:t>University of Electro-Communications (UEC)</a:t>
                      </a:r>
                      <a:endParaRPr lang="en-US" sz="1000" dirty="0">
                        <a:effectLst/>
                        <a:latin typeface="Arial" panose="020B0604020202020204" pitchFamily="34" charset="0"/>
                        <a:ea typeface="Calibri"/>
                        <a:cs typeface="Arial" panose="020B0604020202020204" pitchFamily="34" charset="0"/>
                      </a:endParaRPr>
                    </a:p>
                  </a:txBody>
                  <a:tcPr marL="47866" marR="47866" marT="0" marB="0"/>
                </a:tc>
                <a:tc>
                  <a:txBody>
                    <a:bodyPr/>
                    <a:lstStyle/>
                    <a:p>
                      <a:pPr algn="ctr">
                        <a:lnSpc>
                          <a:spcPct val="115000"/>
                        </a:lnSpc>
                        <a:spcAft>
                          <a:spcPts val="0"/>
                        </a:spcAft>
                      </a:pPr>
                      <a:r>
                        <a:rPr lang="en-US" sz="1000">
                          <a:effectLst/>
                          <a:latin typeface="Arial" panose="020B0604020202020204" pitchFamily="34" charset="0"/>
                          <a:cs typeface="Arial" panose="020B0604020202020204" pitchFamily="34" charset="0"/>
                        </a:rPr>
                        <a:t>A</a:t>
                      </a:r>
                      <a:endParaRPr lang="en-US" sz="1000">
                        <a:effectLst/>
                        <a:latin typeface="Arial" panose="020B0604020202020204" pitchFamily="34" charset="0"/>
                        <a:ea typeface="Calibri"/>
                        <a:cs typeface="Arial" panose="020B0604020202020204" pitchFamily="34" charset="0"/>
                      </a:endParaRPr>
                    </a:p>
                  </a:txBody>
                  <a:tcPr marL="47866" marR="47866" marT="0" marB="0"/>
                </a:tc>
                <a:tc>
                  <a:txBody>
                    <a:bodyPr/>
                    <a:lstStyle/>
                    <a:p>
                      <a:pPr algn="just">
                        <a:lnSpc>
                          <a:spcPct val="115000"/>
                        </a:lnSpc>
                        <a:spcAft>
                          <a:spcPts val="0"/>
                        </a:spcAft>
                      </a:pPr>
                      <a:r>
                        <a:rPr lang="en-US" sz="1000">
                          <a:effectLst/>
                          <a:latin typeface="Arial" panose="020B0604020202020204" pitchFamily="34" charset="0"/>
                          <a:cs typeface="Arial" panose="020B0604020202020204" pitchFamily="34" charset="0"/>
                        </a:rPr>
                        <a:t>Japan</a:t>
                      </a:r>
                      <a:endParaRPr lang="en-US" sz="1000">
                        <a:effectLst/>
                        <a:latin typeface="Arial" panose="020B0604020202020204" pitchFamily="34" charset="0"/>
                        <a:ea typeface="Calibri"/>
                        <a:cs typeface="Arial" panose="020B0604020202020204" pitchFamily="34" charset="0"/>
                      </a:endParaRPr>
                    </a:p>
                  </a:txBody>
                  <a:tcPr marL="47866" marR="47866" marT="0" marB="0"/>
                </a:tc>
              </a:tr>
              <a:tr h="122323">
                <a:tc>
                  <a:txBody>
                    <a:bodyPr/>
                    <a:lstStyle/>
                    <a:p>
                      <a:pPr>
                        <a:lnSpc>
                          <a:spcPct val="115000"/>
                        </a:lnSpc>
                        <a:spcAft>
                          <a:spcPts val="0"/>
                        </a:spcAft>
                      </a:pPr>
                      <a:r>
                        <a:rPr lang="en-US" sz="1000">
                          <a:effectLst/>
                          <a:latin typeface="Arial" panose="020B0604020202020204" pitchFamily="34" charset="0"/>
                          <a:cs typeface="Arial" panose="020B0604020202020204" pitchFamily="34" charset="0"/>
                        </a:rPr>
                        <a:t>21</a:t>
                      </a:r>
                      <a:endParaRPr lang="en-US" sz="1000">
                        <a:effectLst/>
                        <a:latin typeface="Arial" panose="020B0604020202020204" pitchFamily="34" charset="0"/>
                        <a:ea typeface="Calibri"/>
                        <a:cs typeface="Arial" panose="020B0604020202020204" pitchFamily="34" charset="0"/>
                      </a:endParaRPr>
                    </a:p>
                  </a:txBody>
                  <a:tcPr marL="47866" marR="47866" marT="0" marB="0"/>
                </a:tc>
                <a:tc>
                  <a:txBody>
                    <a:bodyPr/>
                    <a:lstStyle/>
                    <a:p>
                      <a:pPr>
                        <a:lnSpc>
                          <a:spcPct val="115000"/>
                        </a:lnSpc>
                        <a:spcAft>
                          <a:spcPts val="0"/>
                        </a:spcAft>
                      </a:pPr>
                      <a:r>
                        <a:rPr lang="en-US" sz="1000">
                          <a:effectLst/>
                          <a:latin typeface="Arial" panose="020B0604020202020204" pitchFamily="34" charset="0"/>
                          <a:cs typeface="Arial" panose="020B0604020202020204" pitchFamily="34" charset="0"/>
                        </a:rPr>
                        <a:t>Fluxgate magnetometer</a:t>
                      </a:r>
                      <a:endParaRPr lang="en-US" sz="1000">
                        <a:effectLst/>
                        <a:latin typeface="Arial" panose="020B0604020202020204" pitchFamily="34" charset="0"/>
                        <a:ea typeface="Calibri"/>
                        <a:cs typeface="Arial" panose="020B0604020202020204" pitchFamily="34" charset="0"/>
                      </a:endParaRPr>
                    </a:p>
                  </a:txBody>
                  <a:tcPr marL="47866" marR="47866" marT="0" marB="0"/>
                </a:tc>
                <a:tc>
                  <a:txBody>
                    <a:bodyPr/>
                    <a:lstStyle/>
                    <a:p>
                      <a:pPr>
                        <a:lnSpc>
                          <a:spcPct val="115000"/>
                        </a:lnSpc>
                        <a:spcAft>
                          <a:spcPts val="0"/>
                        </a:spcAft>
                      </a:pPr>
                      <a:r>
                        <a:rPr lang="en-US" sz="1000" dirty="0">
                          <a:effectLst/>
                          <a:latin typeface="Arial" panose="020B0604020202020204" pitchFamily="34" charset="0"/>
                          <a:cs typeface="Arial" panose="020B0604020202020204" pitchFamily="34" charset="0"/>
                        </a:rPr>
                        <a:t>UiT</a:t>
                      </a:r>
                      <a:endParaRPr lang="en-US" sz="1000" dirty="0">
                        <a:effectLst/>
                        <a:latin typeface="Arial" panose="020B0604020202020204" pitchFamily="34" charset="0"/>
                        <a:ea typeface="Calibri"/>
                        <a:cs typeface="Arial" panose="020B0604020202020204" pitchFamily="34" charset="0"/>
                      </a:endParaRPr>
                    </a:p>
                  </a:txBody>
                  <a:tcPr marL="47866" marR="47866" marT="0" marB="0"/>
                </a:tc>
                <a:tc>
                  <a:txBody>
                    <a:bodyPr/>
                    <a:lstStyle/>
                    <a:p>
                      <a:pPr algn="ctr">
                        <a:lnSpc>
                          <a:spcPct val="115000"/>
                        </a:lnSpc>
                        <a:spcAft>
                          <a:spcPts val="0"/>
                        </a:spcAft>
                      </a:pPr>
                      <a:r>
                        <a:rPr lang="en-US" sz="1000">
                          <a:effectLst/>
                          <a:latin typeface="Arial" panose="020B0604020202020204" pitchFamily="34" charset="0"/>
                          <a:cs typeface="Arial" panose="020B0604020202020204" pitchFamily="34" charset="0"/>
                        </a:rPr>
                        <a:t>E</a:t>
                      </a:r>
                      <a:endParaRPr lang="en-US" sz="1000">
                        <a:effectLst/>
                        <a:latin typeface="Arial" panose="020B0604020202020204" pitchFamily="34" charset="0"/>
                        <a:ea typeface="Calibri"/>
                        <a:cs typeface="Arial" panose="020B0604020202020204" pitchFamily="34" charset="0"/>
                      </a:endParaRPr>
                    </a:p>
                  </a:txBody>
                  <a:tcPr marL="47866" marR="47866" marT="0" marB="0"/>
                </a:tc>
                <a:tc>
                  <a:txBody>
                    <a:bodyPr/>
                    <a:lstStyle/>
                    <a:p>
                      <a:pPr algn="just">
                        <a:lnSpc>
                          <a:spcPct val="115000"/>
                        </a:lnSpc>
                        <a:spcAft>
                          <a:spcPts val="0"/>
                        </a:spcAft>
                      </a:pPr>
                      <a:r>
                        <a:rPr lang="en-US" sz="1000" dirty="0">
                          <a:effectLst/>
                          <a:latin typeface="Arial" panose="020B0604020202020204" pitchFamily="34" charset="0"/>
                          <a:cs typeface="Arial" panose="020B0604020202020204" pitchFamily="34" charset="0"/>
                        </a:rPr>
                        <a:t>NO</a:t>
                      </a:r>
                      <a:endParaRPr lang="en-US" sz="1000" dirty="0">
                        <a:effectLst/>
                        <a:latin typeface="Arial" panose="020B0604020202020204" pitchFamily="34" charset="0"/>
                        <a:ea typeface="Calibri"/>
                        <a:cs typeface="Arial" panose="020B0604020202020204" pitchFamily="34" charset="0"/>
                      </a:endParaRPr>
                    </a:p>
                  </a:txBody>
                  <a:tcPr marL="47866" marR="47866" marT="0" marB="0"/>
                </a:tc>
              </a:tr>
              <a:tr h="122323">
                <a:tc>
                  <a:txBody>
                    <a:bodyPr/>
                    <a:lstStyle/>
                    <a:p>
                      <a:pPr>
                        <a:lnSpc>
                          <a:spcPct val="115000"/>
                        </a:lnSpc>
                        <a:spcAft>
                          <a:spcPts val="0"/>
                        </a:spcAft>
                      </a:pPr>
                      <a:r>
                        <a:rPr lang="en-US" sz="1000">
                          <a:effectLst/>
                          <a:latin typeface="Arial" panose="020B0604020202020204" pitchFamily="34" charset="0"/>
                          <a:cs typeface="Arial" panose="020B0604020202020204" pitchFamily="34" charset="0"/>
                        </a:rPr>
                        <a:t>22</a:t>
                      </a:r>
                      <a:endParaRPr lang="en-US" sz="1000">
                        <a:effectLst/>
                        <a:latin typeface="Arial" panose="020B0604020202020204" pitchFamily="34" charset="0"/>
                        <a:ea typeface="Calibri"/>
                        <a:cs typeface="Arial" panose="020B0604020202020204" pitchFamily="34" charset="0"/>
                      </a:endParaRPr>
                    </a:p>
                  </a:txBody>
                  <a:tcPr marL="47866" marR="47866" marT="0" marB="0"/>
                </a:tc>
                <a:tc>
                  <a:txBody>
                    <a:bodyPr/>
                    <a:lstStyle/>
                    <a:p>
                      <a:pPr>
                        <a:lnSpc>
                          <a:spcPct val="115000"/>
                        </a:lnSpc>
                        <a:spcAft>
                          <a:spcPts val="0"/>
                        </a:spcAft>
                      </a:pPr>
                      <a:r>
                        <a:rPr lang="en-US" sz="1000">
                          <a:effectLst/>
                          <a:latin typeface="Arial" panose="020B0604020202020204" pitchFamily="34" charset="0"/>
                          <a:cs typeface="Arial" panose="020B0604020202020204" pitchFamily="34" charset="0"/>
                        </a:rPr>
                        <a:t>2-axis search coil magnetometer</a:t>
                      </a:r>
                      <a:endParaRPr lang="en-US" sz="1000">
                        <a:effectLst/>
                        <a:latin typeface="Arial" panose="020B0604020202020204" pitchFamily="34" charset="0"/>
                        <a:ea typeface="Calibri"/>
                        <a:cs typeface="Arial" panose="020B0604020202020204" pitchFamily="34" charset="0"/>
                      </a:endParaRPr>
                    </a:p>
                  </a:txBody>
                  <a:tcPr marL="47866" marR="47866" marT="0" marB="0"/>
                </a:tc>
                <a:tc>
                  <a:txBody>
                    <a:bodyPr/>
                    <a:lstStyle/>
                    <a:p>
                      <a:pPr>
                        <a:lnSpc>
                          <a:spcPct val="115000"/>
                        </a:lnSpc>
                        <a:spcAft>
                          <a:spcPts val="0"/>
                        </a:spcAft>
                      </a:pPr>
                      <a:r>
                        <a:rPr lang="en-US" sz="1000" dirty="0">
                          <a:effectLst/>
                          <a:latin typeface="Arial" panose="020B0604020202020204" pitchFamily="34" charset="0"/>
                          <a:cs typeface="Arial" panose="020B0604020202020204" pitchFamily="34" charset="0"/>
                        </a:rPr>
                        <a:t>Augsburg College/Univ. of New Hampshire</a:t>
                      </a:r>
                      <a:endParaRPr lang="en-US" sz="1000" dirty="0">
                        <a:effectLst/>
                        <a:latin typeface="Arial" panose="020B0604020202020204" pitchFamily="34" charset="0"/>
                        <a:ea typeface="Calibri"/>
                        <a:cs typeface="Arial" panose="020B0604020202020204" pitchFamily="34" charset="0"/>
                      </a:endParaRPr>
                    </a:p>
                  </a:txBody>
                  <a:tcPr marL="47866" marR="47866" marT="0" marB="0"/>
                </a:tc>
                <a:tc>
                  <a:txBody>
                    <a:bodyPr/>
                    <a:lstStyle/>
                    <a:p>
                      <a:pPr algn="ctr">
                        <a:lnSpc>
                          <a:spcPct val="115000"/>
                        </a:lnSpc>
                        <a:spcAft>
                          <a:spcPts val="0"/>
                        </a:spcAft>
                      </a:pPr>
                      <a:r>
                        <a:rPr lang="en-US" sz="1000">
                          <a:effectLst/>
                          <a:latin typeface="Arial" panose="020B0604020202020204" pitchFamily="34" charset="0"/>
                          <a:cs typeface="Arial" panose="020B0604020202020204" pitchFamily="34" charset="0"/>
                        </a:rPr>
                        <a:t>E</a:t>
                      </a:r>
                      <a:endParaRPr lang="en-US" sz="1000">
                        <a:effectLst/>
                        <a:latin typeface="Arial" panose="020B0604020202020204" pitchFamily="34" charset="0"/>
                        <a:ea typeface="Calibri"/>
                        <a:cs typeface="Arial" panose="020B0604020202020204" pitchFamily="34" charset="0"/>
                      </a:endParaRPr>
                    </a:p>
                  </a:txBody>
                  <a:tcPr marL="47866" marR="47866" marT="0" marB="0"/>
                </a:tc>
                <a:tc>
                  <a:txBody>
                    <a:bodyPr/>
                    <a:lstStyle/>
                    <a:p>
                      <a:pPr algn="just">
                        <a:lnSpc>
                          <a:spcPct val="115000"/>
                        </a:lnSpc>
                        <a:spcAft>
                          <a:spcPts val="0"/>
                        </a:spcAft>
                      </a:pPr>
                      <a:r>
                        <a:rPr lang="en-US" sz="1000" dirty="0">
                          <a:effectLst/>
                          <a:latin typeface="Arial" panose="020B0604020202020204" pitchFamily="34" charset="0"/>
                          <a:cs typeface="Arial" panose="020B0604020202020204" pitchFamily="34" charset="0"/>
                        </a:rPr>
                        <a:t>USA</a:t>
                      </a:r>
                      <a:endParaRPr lang="en-US" sz="1000" dirty="0">
                        <a:effectLst/>
                        <a:latin typeface="Arial" panose="020B0604020202020204" pitchFamily="34" charset="0"/>
                        <a:ea typeface="Calibri"/>
                        <a:cs typeface="Arial" panose="020B0604020202020204" pitchFamily="34" charset="0"/>
                      </a:endParaRPr>
                    </a:p>
                  </a:txBody>
                  <a:tcPr marL="47866" marR="47866" marT="0" marB="0"/>
                </a:tc>
              </a:tr>
              <a:tr h="122323">
                <a:tc>
                  <a:txBody>
                    <a:bodyPr/>
                    <a:lstStyle/>
                    <a:p>
                      <a:pPr>
                        <a:lnSpc>
                          <a:spcPct val="115000"/>
                        </a:lnSpc>
                        <a:spcAft>
                          <a:spcPts val="0"/>
                        </a:spcAft>
                      </a:pPr>
                      <a:r>
                        <a:rPr lang="en-US" sz="1000">
                          <a:effectLst/>
                          <a:latin typeface="Arial" panose="020B0604020202020204" pitchFamily="34" charset="0"/>
                          <a:cs typeface="Arial" panose="020B0604020202020204" pitchFamily="34" charset="0"/>
                        </a:rPr>
                        <a:t>23</a:t>
                      </a:r>
                      <a:endParaRPr lang="en-US" sz="1000">
                        <a:effectLst/>
                        <a:latin typeface="Arial" panose="020B0604020202020204" pitchFamily="34" charset="0"/>
                        <a:ea typeface="Calibri"/>
                        <a:cs typeface="Arial" panose="020B0604020202020204" pitchFamily="34" charset="0"/>
                      </a:endParaRPr>
                    </a:p>
                  </a:txBody>
                  <a:tcPr marL="47866" marR="47866" marT="0" marB="0"/>
                </a:tc>
                <a:tc>
                  <a:txBody>
                    <a:bodyPr/>
                    <a:lstStyle/>
                    <a:p>
                      <a:pPr>
                        <a:lnSpc>
                          <a:spcPct val="115000"/>
                        </a:lnSpc>
                        <a:spcAft>
                          <a:spcPts val="0"/>
                        </a:spcAft>
                      </a:pPr>
                      <a:r>
                        <a:rPr lang="en-US" sz="1000">
                          <a:effectLst/>
                          <a:latin typeface="Arial" panose="020B0604020202020204" pitchFamily="34" charset="0"/>
                          <a:cs typeface="Arial" panose="020B0604020202020204" pitchFamily="34" charset="0"/>
                        </a:rPr>
                        <a:t>Fluxgate magnetometer</a:t>
                      </a:r>
                      <a:endParaRPr lang="en-US" sz="1000">
                        <a:effectLst/>
                        <a:latin typeface="Arial" panose="020B0604020202020204" pitchFamily="34" charset="0"/>
                        <a:ea typeface="Calibri"/>
                        <a:cs typeface="Arial" panose="020B0604020202020204" pitchFamily="34" charset="0"/>
                      </a:endParaRPr>
                    </a:p>
                  </a:txBody>
                  <a:tcPr marL="47866" marR="47866" marT="0" marB="0"/>
                </a:tc>
                <a:tc>
                  <a:txBody>
                    <a:bodyPr/>
                    <a:lstStyle/>
                    <a:p>
                      <a:pPr>
                        <a:lnSpc>
                          <a:spcPct val="115000"/>
                        </a:lnSpc>
                        <a:spcAft>
                          <a:spcPts val="0"/>
                        </a:spcAft>
                      </a:pPr>
                      <a:r>
                        <a:rPr lang="en-US" sz="1000" dirty="0">
                          <a:effectLst/>
                          <a:latin typeface="Arial" panose="020B0604020202020204" pitchFamily="34" charset="0"/>
                          <a:cs typeface="Arial" panose="020B0604020202020204" pitchFamily="34" charset="0"/>
                        </a:rPr>
                        <a:t>PRIC</a:t>
                      </a:r>
                      <a:endParaRPr lang="en-US" sz="1000" dirty="0">
                        <a:effectLst/>
                        <a:latin typeface="Arial" panose="020B0604020202020204" pitchFamily="34" charset="0"/>
                        <a:ea typeface="Calibri"/>
                        <a:cs typeface="Arial" panose="020B0604020202020204" pitchFamily="34" charset="0"/>
                      </a:endParaRPr>
                    </a:p>
                  </a:txBody>
                  <a:tcPr marL="47866" marR="47866" marT="0" marB="0"/>
                </a:tc>
                <a:tc>
                  <a:txBody>
                    <a:bodyPr/>
                    <a:lstStyle/>
                    <a:p>
                      <a:pPr algn="ctr">
                        <a:lnSpc>
                          <a:spcPct val="115000"/>
                        </a:lnSpc>
                        <a:spcAft>
                          <a:spcPts val="0"/>
                        </a:spcAft>
                      </a:pPr>
                      <a:r>
                        <a:rPr lang="en-US" sz="1000">
                          <a:effectLst/>
                          <a:latin typeface="Arial" panose="020B0604020202020204" pitchFamily="34" charset="0"/>
                          <a:cs typeface="Arial" panose="020B0604020202020204" pitchFamily="34" charset="0"/>
                        </a:rPr>
                        <a:t>E</a:t>
                      </a:r>
                      <a:endParaRPr lang="en-US" sz="1000">
                        <a:effectLst/>
                        <a:latin typeface="Arial" panose="020B0604020202020204" pitchFamily="34" charset="0"/>
                        <a:ea typeface="Calibri"/>
                        <a:cs typeface="Arial" panose="020B0604020202020204" pitchFamily="34" charset="0"/>
                      </a:endParaRPr>
                    </a:p>
                  </a:txBody>
                  <a:tcPr marL="47866" marR="47866" marT="0" marB="0"/>
                </a:tc>
                <a:tc>
                  <a:txBody>
                    <a:bodyPr/>
                    <a:lstStyle/>
                    <a:p>
                      <a:pPr algn="just">
                        <a:lnSpc>
                          <a:spcPct val="115000"/>
                        </a:lnSpc>
                        <a:spcAft>
                          <a:spcPts val="0"/>
                        </a:spcAft>
                      </a:pPr>
                      <a:r>
                        <a:rPr lang="en-US" sz="1000" dirty="0">
                          <a:effectLst/>
                          <a:latin typeface="Arial" panose="020B0604020202020204" pitchFamily="34" charset="0"/>
                          <a:cs typeface="Arial" panose="020B0604020202020204" pitchFamily="34" charset="0"/>
                        </a:rPr>
                        <a:t>China</a:t>
                      </a:r>
                      <a:endParaRPr lang="en-US" sz="1000" dirty="0">
                        <a:effectLst/>
                        <a:latin typeface="Arial" panose="020B0604020202020204" pitchFamily="34" charset="0"/>
                        <a:ea typeface="Calibri"/>
                        <a:cs typeface="Arial" panose="020B0604020202020204" pitchFamily="34" charset="0"/>
                      </a:endParaRPr>
                    </a:p>
                  </a:txBody>
                  <a:tcPr marL="47866" marR="47866" marT="0" marB="0"/>
                </a:tc>
              </a:tr>
              <a:tr h="122323">
                <a:tc>
                  <a:txBody>
                    <a:bodyPr/>
                    <a:lstStyle/>
                    <a:p>
                      <a:pPr>
                        <a:lnSpc>
                          <a:spcPct val="115000"/>
                        </a:lnSpc>
                        <a:spcAft>
                          <a:spcPts val="0"/>
                        </a:spcAft>
                      </a:pPr>
                      <a:r>
                        <a:rPr lang="en-US" sz="1000">
                          <a:effectLst/>
                          <a:latin typeface="Arial" panose="020B0604020202020204" pitchFamily="34" charset="0"/>
                          <a:cs typeface="Arial" panose="020B0604020202020204" pitchFamily="34" charset="0"/>
                        </a:rPr>
                        <a:t>24</a:t>
                      </a:r>
                      <a:endParaRPr lang="en-US" sz="1000">
                        <a:effectLst/>
                        <a:latin typeface="Arial" panose="020B0604020202020204" pitchFamily="34" charset="0"/>
                        <a:ea typeface="Calibri"/>
                        <a:cs typeface="Arial" panose="020B0604020202020204" pitchFamily="34" charset="0"/>
                      </a:endParaRPr>
                    </a:p>
                  </a:txBody>
                  <a:tcPr marL="47866" marR="47866" marT="0" marB="0"/>
                </a:tc>
                <a:tc>
                  <a:txBody>
                    <a:bodyPr/>
                    <a:lstStyle/>
                    <a:p>
                      <a:pPr>
                        <a:lnSpc>
                          <a:spcPct val="115000"/>
                        </a:lnSpc>
                        <a:spcAft>
                          <a:spcPts val="0"/>
                        </a:spcAft>
                      </a:pPr>
                      <a:r>
                        <a:rPr lang="en-US" sz="1000">
                          <a:effectLst/>
                          <a:latin typeface="Arial" panose="020B0604020202020204" pitchFamily="34" charset="0"/>
                          <a:cs typeface="Arial" panose="020B0604020202020204" pitchFamily="34" charset="0"/>
                        </a:rPr>
                        <a:t>Auroral Radio Spectrograph</a:t>
                      </a:r>
                      <a:endParaRPr lang="en-US" sz="1000">
                        <a:effectLst/>
                        <a:latin typeface="Arial" panose="020B0604020202020204" pitchFamily="34" charset="0"/>
                        <a:ea typeface="Calibri"/>
                        <a:cs typeface="Arial" panose="020B0604020202020204" pitchFamily="34" charset="0"/>
                      </a:endParaRPr>
                    </a:p>
                  </a:txBody>
                  <a:tcPr marL="47866" marR="47866" marT="0" marB="0"/>
                </a:tc>
                <a:tc>
                  <a:txBody>
                    <a:bodyPr/>
                    <a:lstStyle/>
                    <a:p>
                      <a:pPr>
                        <a:lnSpc>
                          <a:spcPct val="115000"/>
                        </a:lnSpc>
                        <a:spcAft>
                          <a:spcPts val="0"/>
                        </a:spcAft>
                      </a:pPr>
                      <a:r>
                        <a:rPr lang="en-US" sz="1000" dirty="0">
                          <a:effectLst/>
                          <a:latin typeface="Arial" panose="020B0604020202020204" pitchFamily="34" charset="0"/>
                          <a:cs typeface="Arial" panose="020B0604020202020204" pitchFamily="34" charset="0"/>
                        </a:rPr>
                        <a:t>Tohoku University</a:t>
                      </a:r>
                      <a:endParaRPr lang="en-US" sz="1000" dirty="0">
                        <a:effectLst/>
                        <a:latin typeface="Arial" panose="020B0604020202020204" pitchFamily="34" charset="0"/>
                        <a:ea typeface="Calibri"/>
                        <a:cs typeface="Arial" panose="020B0604020202020204" pitchFamily="34" charset="0"/>
                      </a:endParaRPr>
                    </a:p>
                  </a:txBody>
                  <a:tcPr marL="47866" marR="47866" marT="0" marB="0"/>
                </a:tc>
                <a:tc>
                  <a:txBody>
                    <a:bodyPr/>
                    <a:lstStyle/>
                    <a:p>
                      <a:pPr algn="ctr">
                        <a:lnSpc>
                          <a:spcPct val="115000"/>
                        </a:lnSpc>
                        <a:spcAft>
                          <a:spcPts val="0"/>
                        </a:spcAft>
                      </a:pPr>
                      <a:r>
                        <a:rPr lang="en-US" sz="1000">
                          <a:effectLst/>
                          <a:latin typeface="Arial" panose="020B0604020202020204" pitchFamily="34" charset="0"/>
                          <a:cs typeface="Arial" panose="020B0604020202020204" pitchFamily="34" charset="0"/>
                        </a:rPr>
                        <a:t>E</a:t>
                      </a:r>
                      <a:endParaRPr lang="en-US" sz="1000">
                        <a:effectLst/>
                        <a:latin typeface="Arial" panose="020B0604020202020204" pitchFamily="34" charset="0"/>
                        <a:ea typeface="Calibri"/>
                        <a:cs typeface="Arial" panose="020B0604020202020204" pitchFamily="34" charset="0"/>
                      </a:endParaRPr>
                    </a:p>
                  </a:txBody>
                  <a:tcPr marL="47866" marR="47866" marT="0" marB="0"/>
                </a:tc>
                <a:tc>
                  <a:txBody>
                    <a:bodyPr/>
                    <a:lstStyle/>
                    <a:p>
                      <a:pPr algn="just">
                        <a:lnSpc>
                          <a:spcPct val="115000"/>
                        </a:lnSpc>
                        <a:spcAft>
                          <a:spcPts val="0"/>
                        </a:spcAft>
                      </a:pPr>
                      <a:r>
                        <a:rPr lang="en-US" sz="1000">
                          <a:effectLst/>
                          <a:latin typeface="Arial" panose="020B0604020202020204" pitchFamily="34" charset="0"/>
                          <a:cs typeface="Arial" panose="020B0604020202020204" pitchFamily="34" charset="0"/>
                        </a:rPr>
                        <a:t>Japan</a:t>
                      </a:r>
                      <a:endParaRPr lang="en-US" sz="1000">
                        <a:effectLst/>
                        <a:latin typeface="Arial" panose="020B0604020202020204" pitchFamily="34" charset="0"/>
                        <a:ea typeface="Calibri"/>
                        <a:cs typeface="Arial" panose="020B0604020202020204" pitchFamily="34" charset="0"/>
                      </a:endParaRPr>
                    </a:p>
                  </a:txBody>
                  <a:tcPr marL="47866" marR="47866" marT="0" marB="0"/>
                </a:tc>
              </a:tr>
              <a:tr h="122323">
                <a:tc>
                  <a:txBody>
                    <a:bodyPr/>
                    <a:lstStyle/>
                    <a:p>
                      <a:pPr>
                        <a:lnSpc>
                          <a:spcPct val="115000"/>
                        </a:lnSpc>
                        <a:spcAft>
                          <a:spcPts val="0"/>
                        </a:spcAft>
                      </a:pPr>
                      <a:r>
                        <a:rPr lang="en-US" sz="1000">
                          <a:effectLst/>
                          <a:latin typeface="Arial" panose="020B0604020202020204" pitchFamily="34" charset="0"/>
                          <a:cs typeface="Arial" panose="020B0604020202020204" pitchFamily="34" charset="0"/>
                        </a:rPr>
                        <a:t>25</a:t>
                      </a:r>
                      <a:endParaRPr lang="en-US" sz="1000">
                        <a:effectLst/>
                        <a:latin typeface="Arial" panose="020B0604020202020204" pitchFamily="34" charset="0"/>
                        <a:ea typeface="Calibri"/>
                        <a:cs typeface="Arial" panose="020B0604020202020204" pitchFamily="34" charset="0"/>
                      </a:endParaRPr>
                    </a:p>
                  </a:txBody>
                  <a:tcPr marL="47866" marR="47866" marT="0" marB="0"/>
                </a:tc>
                <a:tc>
                  <a:txBody>
                    <a:bodyPr/>
                    <a:lstStyle/>
                    <a:p>
                      <a:pPr>
                        <a:lnSpc>
                          <a:spcPct val="115000"/>
                        </a:lnSpc>
                        <a:spcAft>
                          <a:spcPts val="0"/>
                        </a:spcAft>
                      </a:pPr>
                      <a:r>
                        <a:rPr lang="en-US" sz="1000">
                          <a:effectLst/>
                          <a:latin typeface="Arial" panose="020B0604020202020204" pitchFamily="34" charset="0"/>
                          <a:cs typeface="Arial" panose="020B0604020202020204" pitchFamily="34" charset="0"/>
                        </a:rPr>
                        <a:t>HF acquisition system</a:t>
                      </a:r>
                      <a:endParaRPr lang="en-US" sz="1000">
                        <a:effectLst/>
                        <a:latin typeface="Arial" panose="020B0604020202020204" pitchFamily="34" charset="0"/>
                        <a:ea typeface="Calibri"/>
                        <a:cs typeface="Arial" panose="020B0604020202020204" pitchFamily="34" charset="0"/>
                      </a:endParaRPr>
                    </a:p>
                  </a:txBody>
                  <a:tcPr marL="47866" marR="47866" marT="0" marB="0"/>
                </a:tc>
                <a:tc>
                  <a:txBody>
                    <a:bodyPr/>
                    <a:lstStyle/>
                    <a:p>
                      <a:pPr>
                        <a:lnSpc>
                          <a:spcPct val="115000"/>
                        </a:lnSpc>
                        <a:spcAft>
                          <a:spcPts val="0"/>
                        </a:spcAft>
                      </a:pPr>
                      <a:r>
                        <a:rPr lang="en-US" sz="1000" dirty="0">
                          <a:effectLst/>
                          <a:latin typeface="Arial" panose="020B0604020202020204" pitchFamily="34" charset="0"/>
                          <a:cs typeface="Arial" panose="020B0604020202020204" pitchFamily="34" charset="0"/>
                        </a:rPr>
                        <a:t>Institute of Radio Astronomy/UiT</a:t>
                      </a:r>
                      <a:endParaRPr lang="en-US" sz="1000" dirty="0">
                        <a:effectLst/>
                        <a:latin typeface="Arial" panose="020B0604020202020204" pitchFamily="34" charset="0"/>
                        <a:ea typeface="Calibri"/>
                        <a:cs typeface="Arial" panose="020B0604020202020204" pitchFamily="34" charset="0"/>
                      </a:endParaRPr>
                    </a:p>
                  </a:txBody>
                  <a:tcPr marL="47866" marR="47866" marT="0" marB="0"/>
                </a:tc>
                <a:tc>
                  <a:txBody>
                    <a:bodyPr/>
                    <a:lstStyle/>
                    <a:p>
                      <a:pPr algn="ctr">
                        <a:lnSpc>
                          <a:spcPct val="115000"/>
                        </a:lnSpc>
                        <a:spcAft>
                          <a:spcPts val="0"/>
                        </a:spcAft>
                      </a:pPr>
                      <a:r>
                        <a:rPr lang="en-US" sz="1000">
                          <a:effectLst/>
                          <a:latin typeface="Arial" panose="020B0604020202020204" pitchFamily="34" charset="0"/>
                          <a:cs typeface="Arial" panose="020B0604020202020204" pitchFamily="34" charset="0"/>
                        </a:rPr>
                        <a:t>E</a:t>
                      </a:r>
                      <a:endParaRPr lang="en-US" sz="1000">
                        <a:effectLst/>
                        <a:latin typeface="Arial" panose="020B0604020202020204" pitchFamily="34" charset="0"/>
                        <a:ea typeface="Calibri"/>
                        <a:cs typeface="Arial" panose="020B0604020202020204" pitchFamily="34" charset="0"/>
                      </a:endParaRPr>
                    </a:p>
                  </a:txBody>
                  <a:tcPr marL="47866" marR="47866" marT="0" marB="0"/>
                </a:tc>
                <a:tc>
                  <a:txBody>
                    <a:bodyPr/>
                    <a:lstStyle/>
                    <a:p>
                      <a:pPr algn="just">
                        <a:lnSpc>
                          <a:spcPct val="115000"/>
                        </a:lnSpc>
                        <a:spcAft>
                          <a:spcPts val="0"/>
                        </a:spcAft>
                      </a:pPr>
                      <a:r>
                        <a:rPr lang="en-US" sz="1000" dirty="0">
                          <a:effectLst/>
                          <a:latin typeface="Arial" panose="020B0604020202020204" pitchFamily="34" charset="0"/>
                          <a:cs typeface="Arial" panose="020B0604020202020204" pitchFamily="34" charset="0"/>
                        </a:rPr>
                        <a:t>Ukraine/NO</a:t>
                      </a:r>
                      <a:endParaRPr lang="en-US" sz="1000" dirty="0">
                        <a:effectLst/>
                        <a:latin typeface="Arial" panose="020B0604020202020204" pitchFamily="34" charset="0"/>
                        <a:ea typeface="Calibri"/>
                        <a:cs typeface="Arial" panose="020B0604020202020204" pitchFamily="34" charset="0"/>
                      </a:endParaRPr>
                    </a:p>
                  </a:txBody>
                  <a:tcPr marL="47866" marR="47866" marT="0" marB="0"/>
                </a:tc>
              </a:tr>
              <a:tr h="122323">
                <a:tc>
                  <a:txBody>
                    <a:bodyPr/>
                    <a:lstStyle/>
                    <a:p>
                      <a:pPr>
                        <a:lnSpc>
                          <a:spcPct val="115000"/>
                        </a:lnSpc>
                        <a:spcAft>
                          <a:spcPts val="0"/>
                        </a:spcAft>
                      </a:pPr>
                      <a:r>
                        <a:rPr lang="en-US" sz="1000">
                          <a:effectLst/>
                          <a:latin typeface="Arial" panose="020B0604020202020204" pitchFamily="34" charset="0"/>
                          <a:cs typeface="Arial" panose="020B0604020202020204" pitchFamily="34" charset="0"/>
                        </a:rPr>
                        <a:t>26</a:t>
                      </a:r>
                      <a:endParaRPr lang="en-US" sz="1000">
                        <a:effectLst/>
                        <a:latin typeface="Arial" panose="020B0604020202020204" pitchFamily="34" charset="0"/>
                        <a:ea typeface="Calibri"/>
                        <a:cs typeface="Arial" panose="020B0604020202020204" pitchFamily="34" charset="0"/>
                      </a:endParaRPr>
                    </a:p>
                  </a:txBody>
                  <a:tcPr marL="47866" marR="47866" marT="0" marB="0"/>
                </a:tc>
                <a:tc>
                  <a:txBody>
                    <a:bodyPr/>
                    <a:lstStyle/>
                    <a:p>
                      <a:pPr>
                        <a:lnSpc>
                          <a:spcPct val="115000"/>
                        </a:lnSpc>
                        <a:spcAft>
                          <a:spcPts val="0"/>
                        </a:spcAft>
                      </a:pPr>
                      <a:r>
                        <a:rPr lang="en-US" sz="1000">
                          <a:effectLst/>
                          <a:latin typeface="Arial" panose="020B0604020202020204" pitchFamily="34" charset="0"/>
                          <a:cs typeface="Arial" panose="020B0604020202020204" pitchFamily="34" charset="0"/>
                        </a:rPr>
                        <a:t>64xBeam Imaging Riometer</a:t>
                      </a:r>
                      <a:endParaRPr lang="en-US" sz="1000">
                        <a:effectLst/>
                        <a:latin typeface="Arial" panose="020B0604020202020204" pitchFamily="34" charset="0"/>
                        <a:ea typeface="Calibri"/>
                        <a:cs typeface="Arial" panose="020B0604020202020204" pitchFamily="34" charset="0"/>
                      </a:endParaRPr>
                    </a:p>
                  </a:txBody>
                  <a:tcPr marL="47866" marR="47866" marT="0" marB="0"/>
                </a:tc>
                <a:tc>
                  <a:txBody>
                    <a:bodyPr/>
                    <a:lstStyle/>
                    <a:p>
                      <a:pPr>
                        <a:lnSpc>
                          <a:spcPct val="115000"/>
                        </a:lnSpc>
                        <a:spcAft>
                          <a:spcPts val="0"/>
                        </a:spcAft>
                      </a:pPr>
                      <a:r>
                        <a:rPr lang="en-US" sz="1000" dirty="0">
                          <a:effectLst/>
                          <a:latin typeface="Arial" panose="020B0604020202020204" pitchFamily="34" charset="0"/>
                          <a:cs typeface="Arial" panose="020B0604020202020204" pitchFamily="34" charset="0"/>
                        </a:rPr>
                        <a:t>Danish Meteorological Institute (DMI)/UiT</a:t>
                      </a:r>
                      <a:endParaRPr lang="en-US" sz="1000" dirty="0">
                        <a:effectLst/>
                        <a:latin typeface="Arial" panose="020B0604020202020204" pitchFamily="34" charset="0"/>
                        <a:ea typeface="Calibri"/>
                        <a:cs typeface="Arial" panose="020B0604020202020204" pitchFamily="34" charset="0"/>
                      </a:endParaRPr>
                    </a:p>
                  </a:txBody>
                  <a:tcPr marL="47866" marR="47866" marT="0" marB="0"/>
                </a:tc>
                <a:tc>
                  <a:txBody>
                    <a:bodyPr/>
                    <a:lstStyle/>
                    <a:p>
                      <a:pPr algn="ctr">
                        <a:lnSpc>
                          <a:spcPct val="115000"/>
                        </a:lnSpc>
                        <a:spcAft>
                          <a:spcPts val="0"/>
                        </a:spcAft>
                      </a:pPr>
                      <a:r>
                        <a:rPr lang="en-US" sz="1000">
                          <a:effectLst/>
                          <a:latin typeface="Arial" panose="020B0604020202020204" pitchFamily="34" charset="0"/>
                          <a:cs typeface="Arial" panose="020B0604020202020204" pitchFamily="34" charset="0"/>
                        </a:rPr>
                        <a:t>E</a:t>
                      </a:r>
                      <a:endParaRPr lang="en-US" sz="1000">
                        <a:effectLst/>
                        <a:latin typeface="Arial" panose="020B0604020202020204" pitchFamily="34" charset="0"/>
                        <a:ea typeface="Calibri"/>
                        <a:cs typeface="Arial" panose="020B0604020202020204" pitchFamily="34" charset="0"/>
                      </a:endParaRPr>
                    </a:p>
                  </a:txBody>
                  <a:tcPr marL="47866" marR="47866" marT="0" marB="0"/>
                </a:tc>
                <a:tc>
                  <a:txBody>
                    <a:bodyPr/>
                    <a:lstStyle/>
                    <a:p>
                      <a:pPr algn="just">
                        <a:lnSpc>
                          <a:spcPct val="115000"/>
                        </a:lnSpc>
                        <a:spcAft>
                          <a:spcPts val="0"/>
                        </a:spcAft>
                      </a:pPr>
                      <a:r>
                        <a:rPr lang="en-US" sz="1000" dirty="0">
                          <a:effectLst/>
                          <a:latin typeface="Arial" panose="020B0604020202020204" pitchFamily="34" charset="0"/>
                          <a:cs typeface="Arial" panose="020B0604020202020204" pitchFamily="34" charset="0"/>
                        </a:rPr>
                        <a:t>Denmark/NO</a:t>
                      </a:r>
                      <a:endParaRPr lang="en-US" sz="1000" dirty="0">
                        <a:effectLst/>
                        <a:latin typeface="Arial" panose="020B0604020202020204" pitchFamily="34" charset="0"/>
                        <a:ea typeface="Calibri"/>
                        <a:cs typeface="Arial" panose="020B0604020202020204" pitchFamily="34" charset="0"/>
                      </a:endParaRPr>
                    </a:p>
                  </a:txBody>
                  <a:tcPr marL="47866" marR="47866" marT="0" marB="0"/>
                </a:tc>
              </a:tr>
              <a:tr h="244647">
                <a:tc>
                  <a:txBody>
                    <a:bodyPr/>
                    <a:lstStyle/>
                    <a:p>
                      <a:pPr>
                        <a:lnSpc>
                          <a:spcPct val="115000"/>
                        </a:lnSpc>
                        <a:spcAft>
                          <a:spcPts val="0"/>
                        </a:spcAft>
                      </a:pPr>
                      <a:r>
                        <a:rPr lang="en-US" sz="1000">
                          <a:effectLst/>
                          <a:latin typeface="Arial" panose="020B0604020202020204" pitchFamily="34" charset="0"/>
                          <a:cs typeface="Arial" panose="020B0604020202020204" pitchFamily="34" charset="0"/>
                        </a:rPr>
                        <a:t>27</a:t>
                      </a:r>
                      <a:endParaRPr lang="en-US" sz="1000">
                        <a:effectLst/>
                        <a:latin typeface="Arial" panose="020B0604020202020204" pitchFamily="34" charset="0"/>
                        <a:ea typeface="Calibri"/>
                        <a:cs typeface="Arial" panose="020B0604020202020204" pitchFamily="34" charset="0"/>
                      </a:endParaRPr>
                    </a:p>
                  </a:txBody>
                  <a:tcPr marL="47866" marR="47866" marT="0" marB="0"/>
                </a:tc>
                <a:tc>
                  <a:txBody>
                    <a:bodyPr/>
                    <a:lstStyle/>
                    <a:p>
                      <a:pPr>
                        <a:lnSpc>
                          <a:spcPct val="115000"/>
                        </a:lnSpc>
                        <a:spcAft>
                          <a:spcPts val="0"/>
                        </a:spcAft>
                      </a:pPr>
                      <a:r>
                        <a:rPr lang="en-US" sz="1000">
                          <a:effectLst/>
                          <a:latin typeface="Arial" panose="020B0604020202020204" pitchFamily="34" charset="0"/>
                          <a:cs typeface="Arial" panose="020B0604020202020204" pitchFamily="34" charset="0"/>
                        </a:rPr>
                        <a:t>Balloon Telemetry Station</a:t>
                      </a:r>
                      <a:endParaRPr lang="en-US" sz="1000">
                        <a:effectLst/>
                        <a:latin typeface="Arial" panose="020B0604020202020204" pitchFamily="34" charset="0"/>
                        <a:ea typeface="Calibri"/>
                        <a:cs typeface="Arial" panose="020B0604020202020204" pitchFamily="34" charset="0"/>
                      </a:endParaRPr>
                    </a:p>
                  </a:txBody>
                  <a:tcPr marL="47866" marR="47866" marT="0" marB="0"/>
                </a:tc>
                <a:tc>
                  <a:txBody>
                    <a:bodyPr/>
                    <a:lstStyle/>
                    <a:p>
                      <a:pPr>
                        <a:lnSpc>
                          <a:spcPct val="115000"/>
                        </a:lnSpc>
                        <a:spcAft>
                          <a:spcPts val="0"/>
                        </a:spcAft>
                      </a:pPr>
                      <a:r>
                        <a:rPr lang="en-US" sz="1000" dirty="0">
                          <a:effectLst/>
                          <a:latin typeface="Arial" panose="020B0604020202020204" pitchFamily="34" charset="0"/>
                          <a:cs typeface="Arial" panose="020B0604020202020204" pitchFamily="34" charset="0"/>
                        </a:rPr>
                        <a:t>Nobile/Amundsen - Stratospheric Balloon Center/Italian Space Agency</a:t>
                      </a:r>
                      <a:endParaRPr lang="en-US" sz="1000" dirty="0">
                        <a:effectLst/>
                        <a:latin typeface="Arial" panose="020B0604020202020204" pitchFamily="34" charset="0"/>
                        <a:ea typeface="Calibri"/>
                        <a:cs typeface="Arial" panose="020B0604020202020204" pitchFamily="34" charset="0"/>
                      </a:endParaRPr>
                    </a:p>
                  </a:txBody>
                  <a:tcPr marL="47866" marR="47866" marT="0" marB="0"/>
                </a:tc>
                <a:tc>
                  <a:txBody>
                    <a:bodyPr/>
                    <a:lstStyle/>
                    <a:p>
                      <a:pPr algn="ctr">
                        <a:lnSpc>
                          <a:spcPct val="115000"/>
                        </a:lnSpc>
                        <a:spcAft>
                          <a:spcPts val="0"/>
                        </a:spcAft>
                      </a:pPr>
                      <a:r>
                        <a:rPr lang="en-US" sz="1000">
                          <a:effectLst/>
                          <a:latin typeface="Arial" panose="020B0604020202020204" pitchFamily="34" charset="0"/>
                          <a:cs typeface="Arial" panose="020B0604020202020204" pitchFamily="34" charset="0"/>
                        </a:rPr>
                        <a:t>E</a:t>
                      </a:r>
                      <a:endParaRPr lang="en-US" sz="1000">
                        <a:effectLst/>
                        <a:latin typeface="Arial" panose="020B0604020202020204" pitchFamily="34" charset="0"/>
                        <a:ea typeface="Calibri"/>
                        <a:cs typeface="Arial" panose="020B0604020202020204" pitchFamily="34" charset="0"/>
                      </a:endParaRPr>
                    </a:p>
                  </a:txBody>
                  <a:tcPr marL="47866" marR="47866" marT="0" marB="0"/>
                </a:tc>
                <a:tc>
                  <a:txBody>
                    <a:bodyPr/>
                    <a:lstStyle/>
                    <a:p>
                      <a:pPr algn="just">
                        <a:lnSpc>
                          <a:spcPct val="115000"/>
                        </a:lnSpc>
                        <a:spcAft>
                          <a:spcPts val="0"/>
                        </a:spcAft>
                      </a:pPr>
                      <a:r>
                        <a:rPr lang="en-US" sz="1000" dirty="0">
                          <a:effectLst/>
                          <a:latin typeface="Arial" panose="020B0604020202020204" pitchFamily="34" charset="0"/>
                          <a:cs typeface="Arial" panose="020B0604020202020204" pitchFamily="34" charset="0"/>
                        </a:rPr>
                        <a:t>US/Italy</a:t>
                      </a:r>
                      <a:endParaRPr lang="en-US" sz="1000" dirty="0">
                        <a:effectLst/>
                        <a:latin typeface="Arial" panose="020B0604020202020204" pitchFamily="34" charset="0"/>
                        <a:ea typeface="Calibri"/>
                        <a:cs typeface="Arial" panose="020B0604020202020204" pitchFamily="34" charset="0"/>
                      </a:endParaRPr>
                    </a:p>
                  </a:txBody>
                  <a:tcPr marL="47866" marR="47866" marT="0" marB="0"/>
                </a:tc>
              </a:tr>
              <a:tr h="122323">
                <a:tc>
                  <a:txBody>
                    <a:bodyPr/>
                    <a:lstStyle/>
                    <a:p>
                      <a:pPr>
                        <a:lnSpc>
                          <a:spcPct val="115000"/>
                        </a:lnSpc>
                        <a:spcAft>
                          <a:spcPts val="0"/>
                        </a:spcAft>
                      </a:pPr>
                      <a:r>
                        <a:rPr lang="en-US" sz="1000">
                          <a:effectLst/>
                          <a:latin typeface="Arial" panose="020B0604020202020204" pitchFamily="34" charset="0"/>
                          <a:cs typeface="Arial" panose="020B0604020202020204" pitchFamily="34" charset="0"/>
                        </a:rPr>
                        <a:t>30</a:t>
                      </a:r>
                      <a:endParaRPr lang="en-US" sz="1000">
                        <a:effectLst/>
                        <a:latin typeface="Arial" panose="020B0604020202020204" pitchFamily="34" charset="0"/>
                        <a:ea typeface="Calibri"/>
                        <a:cs typeface="Arial" panose="020B0604020202020204" pitchFamily="34" charset="0"/>
                      </a:endParaRPr>
                    </a:p>
                  </a:txBody>
                  <a:tcPr marL="47866" marR="47866" marT="0" marB="0"/>
                </a:tc>
                <a:tc>
                  <a:txBody>
                    <a:bodyPr/>
                    <a:lstStyle/>
                    <a:p>
                      <a:pPr>
                        <a:lnSpc>
                          <a:spcPct val="115000"/>
                        </a:lnSpc>
                        <a:spcAft>
                          <a:spcPts val="0"/>
                        </a:spcAft>
                      </a:pPr>
                      <a:r>
                        <a:rPr lang="en-US" sz="1000">
                          <a:effectLst/>
                          <a:latin typeface="Arial" panose="020B0604020202020204" pitchFamily="34" charset="0"/>
                          <a:cs typeface="Arial" panose="020B0604020202020204" pitchFamily="34" charset="0"/>
                        </a:rPr>
                        <a:t>Hyperspectral tracker (Fs-Ikea)</a:t>
                      </a:r>
                      <a:endParaRPr lang="en-US" sz="1000">
                        <a:effectLst/>
                        <a:latin typeface="Arial" panose="020B0604020202020204" pitchFamily="34" charset="0"/>
                        <a:ea typeface="Calibri"/>
                        <a:cs typeface="Arial" panose="020B0604020202020204" pitchFamily="34" charset="0"/>
                      </a:endParaRPr>
                    </a:p>
                  </a:txBody>
                  <a:tcPr marL="47866" marR="47866" marT="0" marB="0"/>
                </a:tc>
                <a:tc>
                  <a:txBody>
                    <a:bodyPr/>
                    <a:lstStyle/>
                    <a:p>
                      <a:pPr>
                        <a:lnSpc>
                          <a:spcPct val="115000"/>
                        </a:lnSpc>
                        <a:spcAft>
                          <a:spcPts val="0"/>
                        </a:spcAft>
                      </a:pPr>
                      <a:r>
                        <a:rPr lang="en-US" sz="1000">
                          <a:effectLst/>
                          <a:latin typeface="Arial" panose="020B0604020202020204" pitchFamily="34" charset="0"/>
                          <a:cs typeface="Arial" panose="020B0604020202020204" pitchFamily="34" charset="0"/>
                        </a:rPr>
                        <a:t>UNIS</a:t>
                      </a:r>
                      <a:endParaRPr lang="en-US" sz="1000">
                        <a:effectLst/>
                        <a:latin typeface="Arial" panose="020B0604020202020204" pitchFamily="34" charset="0"/>
                        <a:ea typeface="Calibri"/>
                        <a:cs typeface="Arial" panose="020B0604020202020204" pitchFamily="34" charset="0"/>
                      </a:endParaRPr>
                    </a:p>
                  </a:txBody>
                  <a:tcPr marL="47866" marR="47866" marT="0" marB="0"/>
                </a:tc>
                <a:tc>
                  <a:txBody>
                    <a:bodyPr/>
                    <a:lstStyle/>
                    <a:p>
                      <a:pPr algn="ctr">
                        <a:lnSpc>
                          <a:spcPct val="115000"/>
                        </a:lnSpc>
                        <a:spcAft>
                          <a:spcPts val="0"/>
                        </a:spcAft>
                      </a:pPr>
                      <a:r>
                        <a:rPr lang="en-US" sz="1000">
                          <a:effectLst/>
                          <a:latin typeface="Arial" panose="020B0604020202020204" pitchFamily="34" charset="0"/>
                          <a:cs typeface="Arial" panose="020B0604020202020204" pitchFamily="34" charset="0"/>
                        </a:rPr>
                        <a:t>C</a:t>
                      </a:r>
                      <a:endParaRPr lang="en-US" sz="1000">
                        <a:effectLst/>
                        <a:latin typeface="Arial" panose="020B0604020202020204" pitchFamily="34" charset="0"/>
                        <a:ea typeface="Calibri"/>
                        <a:cs typeface="Arial" panose="020B0604020202020204" pitchFamily="34" charset="0"/>
                      </a:endParaRPr>
                    </a:p>
                  </a:txBody>
                  <a:tcPr marL="47866" marR="47866" marT="0" marB="0"/>
                </a:tc>
                <a:tc>
                  <a:txBody>
                    <a:bodyPr/>
                    <a:lstStyle/>
                    <a:p>
                      <a:pPr algn="just">
                        <a:lnSpc>
                          <a:spcPct val="115000"/>
                        </a:lnSpc>
                        <a:spcAft>
                          <a:spcPts val="0"/>
                        </a:spcAft>
                      </a:pPr>
                      <a:r>
                        <a:rPr lang="en-US" sz="1000">
                          <a:effectLst/>
                          <a:latin typeface="Arial" panose="020B0604020202020204" pitchFamily="34" charset="0"/>
                          <a:cs typeface="Arial" panose="020B0604020202020204" pitchFamily="34" charset="0"/>
                        </a:rPr>
                        <a:t>NO</a:t>
                      </a:r>
                      <a:endParaRPr lang="en-US" sz="1000">
                        <a:effectLst/>
                        <a:latin typeface="Arial" panose="020B0604020202020204" pitchFamily="34" charset="0"/>
                        <a:ea typeface="Calibri"/>
                        <a:cs typeface="Arial" panose="020B0604020202020204" pitchFamily="34" charset="0"/>
                      </a:endParaRPr>
                    </a:p>
                  </a:txBody>
                  <a:tcPr marL="47866" marR="47866" marT="0" marB="0"/>
                </a:tc>
              </a:tr>
              <a:tr h="122323">
                <a:tc>
                  <a:txBody>
                    <a:bodyPr/>
                    <a:lstStyle/>
                    <a:p>
                      <a:pPr>
                        <a:lnSpc>
                          <a:spcPct val="115000"/>
                        </a:lnSpc>
                        <a:spcAft>
                          <a:spcPts val="0"/>
                        </a:spcAft>
                      </a:pPr>
                      <a:r>
                        <a:rPr lang="en-US" sz="1000">
                          <a:effectLst/>
                          <a:latin typeface="Arial" panose="020B0604020202020204" pitchFamily="34" charset="0"/>
                          <a:cs typeface="Arial" panose="020B0604020202020204" pitchFamily="34" charset="0"/>
                        </a:rPr>
                        <a:t>31</a:t>
                      </a:r>
                      <a:endParaRPr lang="en-US" sz="1000">
                        <a:effectLst/>
                        <a:latin typeface="Arial" panose="020B0604020202020204" pitchFamily="34" charset="0"/>
                        <a:ea typeface="Calibri"/>
                        <a:cs typeface="Arial" panose="020B0604020202020204" pitchFamily="34" charset="0"/>
                      </a:endParaRPr>
                    </a:p>
                  </a:txBody>
                  <a:tcPr marL="47866" marR="47866" marT="0" marB="0"/>
                </a:tc>
                <a:tc>
                  <a:txBody>
                    <a:bodyPr/>
                    <a:lstStyle/>
                    <a:p>
                      <a:pPr>
                        <a:lnSpc>
                          <a:spcPct val="115000"/>
                        </a:lnSpc>
                        <a:spcAft>
                          <a:spcPts val="0"/>
                        </a:spcAft>
                      </a:pPr>
                      <a:r>
                        <a:rPr lang="en-US" sz="1000">
                          <a:effectLst/>
                          <a:latin typeface="Arial" panose="020B0604020202020204" pitchFamily="34" charset="0"/>
                          <a:cs typeface="Arial" panose="020B0604020202020204" pitchFamily="34" charset="0"/>
                        </a:rPr>
                        <a:t>All-sky hyperspectral camera</a:t>
                      </a:r>
                      <a:endParaRPr lang="en-US" sz="1000">
                        <a:effectLst/>
                        <a:latin typeface="Arial" panose="020B0604020202020204" pitchFamily="34" charset="0"/>
                        <a:ea typeface="Calibri"/>
                        <a:cs typeface="Arial" panose="020B0604020202020204" pitchFamily="34" charset="0"/>
                      </a:endParaRPr>
                    </a:p>
                  </a:txBody>
                  <a:tcPr marL="47866" marR="47866" marT="0" marB="0"/>
                </a:tc>
                <a:tc>
                  <a:txBody>
                    <a:bodyPr/>
                    <a:lstStyle/>
                    <a:p>
                      <a:pPr>
                        <a:lnSpc>
                          <a:spcPct val="115000"/>
                        </a:lnSpc>
                        <a:spcAft>
                          <a:spcPts val="0"/>
                        </a:spcAft>
                      </a:pPr>
                      <a:r>
                        <a:rPr lang="en-US" sz="1000" dirty="0">
                          <a:effectLst/>
                          <a:latin typeface="Arial" panose="020B0604020202020204" pitchFamily="34" charset="0"/>
                          <a:cs typeface="Arial" panose="020B0604020202020204" pitchFamily="34" charset="0"/>
                        </a:rPr>
                        <a:t>UNIS</a:t>
                      </a:r>
                      <a:endParaRPr lang="en-US" sz="1000" dirty="0">
                        <a:effectLst/>
                        <a:latin typeface="Arial" panose="020B0604020202020204" pitchFamily="34" charset="0"/>
                        <a:ea typeface="Calibri"/>
                        <a:cs typeface="Arial" panose="020B0604020202020204" pitchFamily="34" charset="0"/>
                      </a:endParaRPr>
                    </a:p>
                  </a:txBody>
                  <a:tcPr marL="47866" marR="47866" marT="0" marB="0"/>
                </a:tc>
                <a:tc>
                  <a:txBody>
                    <a:bodyPr/>
                    <a:lstStyle/>
                    <a:p>
                      <a:pPr algn="ctr">
                        <a:lnSpc>
                          <a:spcPct val="115000"/>
                        </a:lnSpc>
                        <a:spcAft>
                          <a:spcPts val="0"/>
                        </a:spcAft>
                      </a:pPr>
                      <a:r>
                        <a:rPr lang="en-US" sz="1000">
                          <a:effectLst/>
                          <a:latin typeface="Arial" panose="020B0604020202020204" pitchFamily="34" charset="0"/>
                          <a:cs typeface="Arial" panose="020B0604020202020204" pitchFamily="34" charset="0"/>
                        </a:rPr>
                        <a:t>C</a:t>
                      </a:r>
                      <a:endParaRPr lang="en-US" sz="1000">
                        <a:effectLst/>
                        <a:latin typeface="Arial" panose="020B0604020202020204" pitchFamily="34" charset="0"/>
                        <a:ea typeface="Calibri"/>
                        <a:cs typeface="Arial" panose="020B0604020202020204" pitchFamily="34" charset="0"/>
                      </a:endParaRPr>
                    </a:p>
                  </a:txBody>
                  <a:tcPr marL="47866" marR="47866" marT="0" marB="0"/>
                </a:tc>
                <a:tc>
                  <a:txBody>
                    <a:bodyPr/>
                    <a:lstStyle/>
                    <a:p>
                      <a:pPr algn="just">
                        <a:lnSpc>
                          <a:spcPct val="115000"/>
                        </a:lnSpc>
                        <a:spcAft>
                          <a:spcPts val="0"/>
                        </a:spcAft>
                      </a:pPr>
                      <a:r>
                        <a:rPr lang="en-US" sz="1000" dirty="0">
                          <a:effectLst/>
                          <a:latin typeface="Arial" panose="020B0604020202020204" pitchFamily="34" charset="0"/>
                          <a:cs typeface="Arial" panose="020B0604020202020204" pitchFamily="34" charset="0"/>
                        </a:rPr>
                        <a:t>NO</a:t>
                      </a:r>
                      <a:endParaRPr lang="en-US" sz="1000" dirty="0">
                        <a:effectLst/>
                        <a:latin typeface="Arial" panose="020B0604020202020204" pitchFamily="34" charset="0"/>
                        <a:ea typeface="Calibri"/>
                        <a:cs typeface="Arial" panose="020B0604020202020204" pitchFamily="34" charset="0"/>
                      </a:endParaRPr>
                    </a:p>
                  </a:txBody>
                  <a:tcPr marL="47866" marR="47866" marT="0" marB="0"/>
                </a:tc>
              </a:tr>
              <a:tr h="122323">
                <a:tc>
                  <a:txBody>
                    <a:bodyPr/>
                    <a:lstStyle/>
                    <a:p>
                      <a:pPr>
                        <a:lnSpc>
                          <a:spcPct val="115000"/>
                        </a:lnSpc>
                        <a:spcAft>
                          <a:spcPts val="0"/>
                        </a:spcAft>
                      </a:pPr>
                      <a:r>
                        <a:rPr lang="en-US" sz="1000">
                          <a:effectLst/>
                          <a:latin typeface="Arial" panose="020B0604020202020204" pitchFamily="34" charset="0"/>
                          <a:cs typeface="Arial" panose="020B0604020202020204" pitchFamily="34" charset="0"/>
                        </a:rPr>
                        <a:t>32</a:t>
                      </a:r>
                      <a:endParaRPr lang="en-US" sz="1000">
                        <a:effectLst/>
                        <a:latin typeface="Arial" panose="020B0604020202020204" pitchFamily="34" charset="0"/>
                        <a:ea typeface="Calibri"/>
                        <a:cs typeface="Arial" panose="020B0604020202020204" pitchFamily="34" charset="0"/>
                      </a:endParaRPr>
                    </a:p>
                  </a:txBody>
                  <a:tcPr marL="47866" marR="47866" marT="0" marB="0"/>
                </a:tc>
                <a:tc>
                  <a:txBody>
                    <a:bodyPr/>
                    <a:lstStyle/>
                    <a:p>
                      <a:pPr>
                        <a:lnSpc>
                          <a:spcPct val="115000"/>
                        </a:lnSpc>
                        <a:spcAft>
                          <a:spcPts val="0"/>
                        </a:spcAft>
                      </a:pPr>
                      <a:r>
                        <a:rPr lang="en-US" sz="1000">
                          <a:effectLst/>
                          <a:latin typeface="Arial" panose="020B0604020202020204" pitchFamily="34" charset="0"/>
                          <a:cs typeface="Arial" panose="020B0604020202020204" pitchFamily="34" charset="0"/>
                        </a:rPr>
                        <a:t>Narrow field of view tracker</a:t>
                      </a:r>
                      <a:endParaRPr lang="en-US" sz="1000">
                        <a:effectLst/>
                        <a:latin typeface="Arial" panose="020B0604020202020204" pitchFamily="34" charset="0"/>
                        <a:ea typeface="Calibri"/>
                        <a:cs typeface="Arial" panose="020B0604020202020204" pitchFamily="34" charset="0"/>
                      </a:endParaRPr>
                    </a:p>
                  </a:txBody>
                  <a:tcPr marL="47866" marR="47866" marT="0" marB="0"/>
                </a:tc>
                <a:tc>
                  <a:txBody>
                    <a:bodyPr/>
                    <a:lstStyle/>
                    <a:p>
                      <a:pPr>
                        <a:lnSpc>
                          <a:spcPct val="115000"/>
                        </a:lnSpc>
                        <a:spcAft>
                          <a:spcPts val="0"/>
                        </a:spcAft>
                      </a:pPr>
                      <a:r>
                        <a:rPr lang="en-US" sz="1000" dirty="0">
                          <a:effectLst/>
                          <a:latin typeface="Arial" panose="020B0604020202020204" pitchFamily="34" charset="0"/>
                          <a:cs typeface="Arial" panose="020B0604020202020204" pitchFamily="34" charset="0"/>
                        </a:rPr>
                        <a:t>UNIS</a:t>
                      </a:r>
                      <a:endParaRPr lang="en-US" sz="1000" dirty="0">
                        <a:effectLst/>
                        <a:latin typeface="Arial" panose="020B0604020202020204" pitchFamily="34" charset="0"/>
                        <a:ea typeface="Calibri"/>
                        <a:cs typeface="Arial" panose="020B0604020202020204" pitchFamily="34" charset="0"/>
                      </a:endParaRPr>
                    </a:p>
                  </a:txBody>
                  <a:tcPr marL="47866" marR="47866" marT="0" marB="0"/>
                </a:tc>
                <a:tc>
                  <a:txBody>
                    <a:bodyPr/>
                    <a:lstStyle/>
                    <a:p>
                      <a:pPr algn="ctr">
                        <a:lnSpc>
                          <a:spcPct val="115000"/>
                        </a:lnSpc>
                        <a:spcAft>
                          <a:spcPts val="0"/>
                        </a:spcAft>
                      </a:pPr>
                      <a:r>
                        <a:rPr lang="en-US" sz="1000">
                          <a:effectLst/>
                          <a:latin typeface="Arial" panose="020B0604020202020204" pitchFamily="34" charset="0"/>
                          <a:cs typeface="Arial" panose="020B0604020202020204" pitchFamily="34" charset="0"/>
                        </a:rPr>
                        <a:t>A</a:t>
                      </a:r>
                      <a:endParaRPr lang="en-US" sz="1000">
                        <a:effectLst/>
                        <a:latin typeface="Arial" panose="020B0604020202020204" pitchFamily="34" charset="0"/>
                        <a:ea typeface="Calibri"/>
                        <a:cs typeface="Arial" panose="020B0604020202020204" pitchFamily="34" charset="0"/>
                      </a:endParaRPr>
                    </a:p>
                  </a:txBody>
                  <a:tcPr marL="47866" marR="47866" marT="0" marB="0"/>
                </a:tc>
                <a:tc>
                  <a:txBody>
                    <a:bodyPr/>
                    <a:lstStyle/>
                    <a:p>
                      <a:pPr algn="just">
                        <a:lnSpc>
                          <a:spcPct val="115000"/>
                        </a:lnSpc>
                        <a:spcAft>
                          <a:spcPts val="0"/>
                        </a:spcAft>
                      </a:pPr>
                      <a:r>
                        <a:rPr lang="en-US" sz="1000" dirty="0">
                          <a:effectLst/>
                          <a:latin typeface="Arial" panose="020B0604020202020204" pitchFamily="34" charset="0"/>
                          <a:cs typeface="Arial" panose="020B0604020202020204" pitchFamily="34" charset="0"/>
                        </a:rPr>
                        <a:t>NO</a:t>
                      </a:r>
                      <a:endParaRPr lang="en-US" sz="1000" dirty="0">
                        <a:effectLst/>
                        <a:latin typeface="Arial" panose="020B0604020202020204" pitchFamily="34" charset="0"/>
                        <a:ea typeface="Calibri"/>
                        <a:cs typeface="Arial" panose="020B0604020202020204" pitchFamily="34" charset="0"/>
                      </a:endParaRPr>
                    </a:p>
                  </a:txBody>
                  <a:tcPr marL="47866" marR="47866" marT="0" marB="0"/>
                </a:tc>
              </a:tr>
              <a:tr h="122323">
                <a:tc>
                  <a:txBody>
                    <a:bodyPr/>
                    <a:lstStyle/>
                    <a:p>
                      <a:pPr>
                        <a:lnSpc>
                          <a:spcPct val="115000"/>
                        </a:lnSpc>
                        <a:spcAft>
                          <a:spcPts val="0"/>
                        </a:spcAft>
                      </a:pPr>
                      <a:r>
                        <a:rPr lang="en-US" sz="1000">
                          <a:effectLst/>
                          <a:latin typeface="Arial" panose="020B0604020202020204" pitchFamily="34" charset="0"/>
                          <a:cs typeface="Arial" panose="020B0604020202020204" pitchFamily="34" charset="0"/>
                        </a:rPr>
                        <a:t>33</a:t>
                      </a:r>
                      <a:endParaRPr lang="en-US" sz="1000">
                        <a:effectLst/>
                        <a:latin typeface="Arial" panose="020B0604020202020204" pitchFamily="34" charset="0"/>
                        <a:ea typeface="Calibri"/>
                        <a:cs typeface="Arial" panose="020B0604020202020204" pitchFamily="34" charset="0"/>
                      </a:endParaRPr>
                    </a:p>
                  </a:txBody>
                  <a:tcPr marL="47866" marR="47866" marT="0" marB="0"/>
                </a:tc>
                <a:tc>
                  <a:txBody>
                    <a:bodyPr/>
                    <a:lstStyle/>
                    <a:p>
                      <a:pPr>
                        <a:lnSpc>
                          <a:spcPct val="115000"/>
                        </a:lnSpc>
                        <a:spcAft>
                          <a:spcPts val="0"/>
                        </a:spcAft>
                      </a:pPr>
                      <a:r>
                        <a:rPr lang="en-US" sz="1000">
                          <a:effectLst/>
                          <a:latin typeface="Arial" panose="020B0604020202020204" pitchFamily="34" charset="0"/>
                          <a:cs typeface="Arial" panose="020B0604020202020204" pitchFamily="34" charset="0"/>
                        </a:rPr>
                        <a:t>Scintillation  and TEC receiver</a:t>
                      </a:r>
                      <a:endParaRPr lang="en-US" sz="1000">
                        <a:effectLst/>
                        <a:latin typeface="Arial" panose="020B0604020202020204" pitchFamily="34" charset="0"/>
                        <a:ea typeface="Calibri"/>
                        <a:cs typeface="Arial" panose="020B0604020202020204" pitchFamily="34" charset="0"/>
                      </a:endParaRPr>
                    </a:p>
                  </a:txBody>
                  <a:tcPr marL="47866" marR="47866" marT="0" marB="0"/>
                </a:tc>
                <a:tc>
                  <a:txBody>
                    <a:bodyPr/>
                    <a:lstStyle/>
                    <a:p>
                      <a:pPr>
                        <a:lnSpc>
                          <a:spcPct val="115000"/>
                        </a:lnSpc>
                        <a:spcAft>
                          <a:spcPts val="0"/>
                        </a:spcAft>
                      </a:pPr>
                      <a:r>
                        <a:rPr lang="en-US" sz="1000" dirty="0">
                          <a:effectLst/>
                          <a:latin typeface="Arial" panose="020B0604020202020204" pitchFamily="34" charset="0"/>
                          <a:cs typeface="Arial" panose="020B0604020202020204" pitchFamily="34" charset="0"/>
                        </a:rPr>
                        <a:t>University of Bergen (UiB)</a:t>
                      </a:r>
                      <a:endParaRPr lang="en-US" sz="1000" dirty="0">
                        <a:effectLst/>
                        <a:latin typeface="Arial" panose="020B0604020202020204" pitchFamily="34" charset="0"/>
                        <a:ea typeface="Calibri"/>
                        <a:cs typeface="Arial" panose="020B0604020202020204" pitchFamily="34" charset="0"/>
                      </a:endParaRPr>
                    </a:p>
                  </a:txBody>
                  <a:tcPr marL="47866" marR="47866" marT="0" marB="0"/>
                </a:tc>
                <a:tc>
                  <a:txBody>
                    <a:bodyPr/>
                    <a:lstStyle/>
                    <a:p>
                      <a:pPr algn="ctr">
                        <a:lnSpc>
                          <a:spcPct val="115000"/>
                        </a:lnSpc>
                        <a:spcAft>
                          <a:spcPts val="0"/>
                        </a:spcAft>
                      </a:pPr>
                      <a:r>
                        <a:rPr lang="en-US" sz="1000">
                          <a:effectLst/>
                          <a:latin typeface="Arial" panose="020B0604020202020204" pitchFamily="34" charset="0"/>
                          <a:cs typeface="Arial" panose="020B0604020202020204" pitchFamily="34" charset="0"/>
                        </a:rPr>
                        <a:t>E</a:t>
                      </a:r>
                      <a:endParaRPr lang="en-US" sz="1000">
                        <a:effectLst/>
                        <a:latin typeface="Arial" panose="020B0604020202020204" pitchFamily="34" charset="0"/>
                        <a:ea typeface="Calibri"/>
                        <a:cs typeface="Arial" panose="020B0604020202020204" pitchFamily="34" charset="0"/>
                      </a:endParaRPr>
                    </a:p>
                  </a:txBody>
                  <a:tcPr marL="47866" marR="47866" marT="0" marB="0"/>
                </a:tc>
                <a:tc>
                  <a:txBody>
                    <a:bodyPr/>
                    <a:lstStyle/>
                    <a:p>
                      <a:pPr algn="just">
                        <a:lnSpc>
                          <a:spcPct val="115000"/>
                        </a:lnSpc>
                        <a:spcAft>
                          <a:spcPts val="0"/>
                        </a:spcAft>
                      </a:pPr>
                      <a:r>
                        <a:rPr lang="en-US" sz="1000" dirty="0">
                          <a:effectLst/>
                          <a:latin typeface="Arial" panose="020B0604020202020204" pitchFamily="34" charset="0"/>
                          <a:cs typeface="Arial" panose="020B0604020202020204" pitchFamily="34" charset="0"/>
                        </a:rPr>
                        <a:t>NO</a:t>
                      </a:r>
                      <a:endParaRPr lang="en-US" sz="1000" dirty="0">
                        <a:effectLst/>
                        <a:latin typeface="Arial" panose="020B0604020202020204" pitchFamily="34" charset="0"/>
                        <a:ea typeface="Calibri"/>
                        <a:cs typeface="Arial" panose="020B0604020202020204" pitchFamily="34" charset="0"/>
                      </a:endParaRPr>
                    </a:p>
                  </a:txBody>
                  <a:tcPr marL="47866" marR="47866" marT="0" marB="0"/>
                </a:tc>
              </a:tr>
              <a:tr h="122323">
                <a:tc>
                  <a:txBody>
                    <a:bodyPr/>
                    <a:lstStyle/>
                    <a:p>
                      <a:pPr>
                        <a:lnSpc>
                          <a:spcPct val="115000"/>
                        </a:lnSpc>
                        <a:spcAft>
                          <a:spcPts val="0"/>
                        </a:spcAft>
                      </a:pPr>
                      <a:r>
                        <a:rPr lang="en-US" sz="1000">
                          <a:effectLst/>
                          <a:latin typeface="Arial" panose="020B0604020202020204" pitchFamily="34" charset="0"/>
                          <a:cs typeface="Arial" panose="020B0604020202020204" pitchFamily="34" charset="0"/>
                        </a:rPr>
                        <a:t>34</a:t>
                      </a:r>
                      <a:endParaRPr lang="en-US" sz="1000">
                        <a:effectLst/>
                        <a:latin typeface="Arial" panose="020B0604020202020204" pitchFamily="34" charset="0"/>
                        <a:ea typeface="Calibri"/>
                        <a:cs typeface="Arial" panose="020B0604020202020204" pitchFamily="34" charset="0"/>
                      </a:endParaRPr>
                    </a:p>
                  </a:txBody>
                  <a:tcPr marL="47866" marR="47866" marT="0" marB="0"/>
                </a:tc>
                <a:tc>
                  <a:txBody>
                    <a:bodyPr/>
                    <a:lstStyle/>
                    <a:p>
                      <a:pPr>
                        <a:lnSpc>
                          <a:spcPct val="115000"/>
                        </a:lnSpc>
                        <a:spcAft>
                          <a:spcPts val="0"/>
                        </a:spcAft>
                      </a:pPr>
                      <a:r>
                        <a:rPr lang="en-US" sz="1000">
                          <a:effectLst/>
                          <a:latin typeface="Arial" panose="020B0604020202020204" pitchFamily="34" charset="0"/>
                          <a:cs typeface="Arial" panose="020B0604020202020204" pitchFamily="34" charset="0"/>
                        </a:rPr>
                        <a:t>Automatic weather station</a:t>
                      </a:r>
                      <a:endParaRPr lang="en-US" sz="1000">
                        <a:effectLst/>
                        <a:latin typeface="Arial" panose="020B0604020202020204" pitchFamily="34" charset="0"/>
                        <a:ea typeface="Calibri"/>
                        <a:cs typeface="Arial" panose="020B0604020202020204" pitchFamily="34" charset="0"/>
                      </a:endParaRPr>
                    </a:p>
                  </a:txBody>
                  <a:tcPr marL="47866" marR="47866" marT="0" marB="0"/>
                </a:tc>
                <a:tc>
                  <a:txBody>
                    <a:bodyPr/>
                    <a:lstStyle/>
                    <a:p>
                      <a:pPr>
                        <a:lnSpc>
                          <a:spcPct val="115000"/>
                        </a:lnSpc>
                        <a:spcAft>
                          <a:spcPts val="0"/>
                        </a:spcAft>
                      </a:pPr>
                      <a:r>
                        <a:rPr lang="en-US" sz="1000" dirty="0">
                          <a:effectLst/>
                          <a:latin typeface="Arial" panose="020B0604020202020204" pitchFamily="34" charset="0"/>
                          <a:cs typeface="Arial" panose="020B0604020202020204" pitchFamily="34" charset="0"/>
                        </a:rPr>
                        <a:t>UNIS</a:t>
                      </a:r>
                      <a:endParaRPr lang="en-US" sz="1000" dirty="0">
                        <a:effectLst/>
                        <a:latin typeface="Arial" panose="020B0604020202020204" pitchFamily="34" charset="0"/>
                        <a:ea typeface="Calibri"/>
                        <a:cs typeface="Arial" panose="020B0604020202020204" pitchFamily="34" charset="0"/>
                      </a:endParaRPr>
                    </a:p>
                  </a:txBody>
                  <a:tcPr marL="47866" marR="47866" marT="0" marB="0"/>
                </a:tc>
                <a:tc>
                  <a:txBody>
                    <a:bodyPr/>
                    <a:lstStyle/>
                    <a:p>
                      <a:pPr algn="ctr">
                        <a:lnSpc>
                          <a:spcPct val="115000"/>
                        </a:lnSpc>
                        <a:spcAft>
                          <a:spcPts val="0"/>
                        </a:spcAft>
                      </a:pPr>
                      <a:r>
                        <a:rPr lang="en-US" sz="1000">
                          <a:effectLst/>
                          <a:latin typeface="Arial" panose="020B0604020202020204" pitchFamily="34" charset="0"/>
                          <a:cs typeface="Arial" panose="020B0604020202020204" pitchFamily="34" charset="0"/>
                        </a:rPr>
                        <a:t>E</a:t>
                      </a:r>
                      <a:endParaRPr lang="en-US" sz="1000">
                        <a:effectLst/>
                        <a:latin typeface="Arial" panose="020B0604020202020204" pitchFamily="34" charset="0"/>
                        <a:ea typeface="Calibri"/>
                        <a:cs typeface="Arial" panose="020B0604020202020204" pitchFamily="34" charset="0"/>
                      </a:endParaRPr>
                    </a:p>
                  </a:txBody>
                  <a:tcPr marL="47866" marR="47866" marT="0" marB="0"/>
                </a:tc>
                <a:tc>
                  <a:txBody>
                    <a:bodyPr/>
                    <a:lstStyle/>
                    <a:p>
                      <a:pPr algn="just">
                        <a:lnSpc>
                          <a:spcPct val="115000"/>
                        </a:lnSpc>
                        <a:spcAft>
                          <a:spcPts val="0"/>
                        </a:spcAft>
                      </a:pPr>
                      <a:r>
                        <a:rPr lang="en-US" sz="1000" dirty="0">
                          <a:effectLst/>
                          <a:latin typeface="Arial" panose="020B0604020202020204" pitchFamily="34" charset="0"/>
                          <a:cs typeface="Arial" panose="020B0604020202020204" pitchFamily="34" charset="0"/>
                        </a:rPr>
                        <a:t>NO</a:t>
                      </a:r>
                      <a:endParaRPr lang="en-US" sz="1000" dirty="0">
                        <a:effectLst/>
                        <a:latin typeface="Arial" panose="020B0604020202020204" pitchFamily="34" charset="0"/>
                        <a:ea typeface="Calibri"/>
                        <a:cs typeface="Arial" panose="020B0604020202020204" pitchFamily="34" charset="0"/>
                      </a:endParaRPr>
                    </a:p>
                  </a:txBody>
                  <a:tcPr marL="47866" marR="47866" marT="0" marB="0"/>
                </a:tc>
              </a:tr>
              <a:tr h="122323">
                <a:tc>
                  <a:txBody>
                    <a:bodyPr/>
                    <a:lstStyle/>
                    <a:p>
                      <a:pPr>
                        <a:lnSpc>
                          <a:spcPct val="115000"/>
                        </a:lnSpc>
                        <a:spcAft>
                          <a:spcPts val="0"/>
                        </a:spcAft>
                      </a:pPr>
                      <a:r>
                        <a:rPr lang="en-US" sz="1000">
                          <a:effectLst/>
                          <a:latin typeface="Arial" panose="020B0604020202020204" pitchFamily="34" charset="0"/>
                          <a:cs typeface="Arial" panose="020B0604020202020204" pitchFamily="34" charset="0"/>
                        </a:rPr>
                        <a:t>35</a:t>
                      </a:r>
                      <a:endParaRPr lang="en-US" sz="1000">
                        <a:effectLst/>
                        <a:latin typeface="Arial" panose="020B0604020202020204" pitchFamily="34" charset="0"/>
                        <a:ea typeface="Calibri"/>
                        <a:cs typeface="Arial" panose="020B0604020202020204" pitchFamily="34" charset="0"/>
                      </a:endParaRPr>
                    </a:p>
                  </a:txBody>
                  <a:tcPr marL="47866" marR="47866" marT="0" marB="0"/>
                </a:tc>
                <a:tc>
                  <a:txBody>
                    <a:bodyPr/>
                    <a:lstStyle/>
                    <a:p>
                      <a:pPr>
                        <a:lnSpc>
                          <a:spcPct val="115000"/>
                        </a:lnSpc>
                        <a:spcAft>
                          <a:spcPts val="0"/>
                        </a:spcAft>
                      </a:pPr>
                      <a:r>
                        <a:rPr lang="en-US" sz="1000">
                          <a:effectLst/>
                          <a:latin typeface="Arial" panose="020B0604020202020204" pitchFamily="34" charset="0"/>
                          <a:cs typeface="Arial" panose="020B0604020202020204" pitchFamily="34" charset="0"/>
                        </a:rPr>
                        <a:t>4xWEB cameras (safety)</a:t>
                      </a:r>
                      <a:endParaRPr lang="en-US" sz="1000">
                        <a:effectLst/>
                        <a:latin typeface="Arial" panose="020B0604020202020204" pitchFamily="34" charset="0"/>
                        <a:ea typeface="Calibri"/>
                        <a:cs typeface="Arial" panose="020B0604020202020204" pitchFamily="34" charset="0"/>
                      </a:endParaRPr>
                    </a:p>
                  </a:txBody>
                  <a:tcPr marL="47866" marR="47866" marT="0" marB="0"/>
                </a:tc>
                <a:tc>
                  <a:txBody>
                    <a:bodyPr/>
                    <a:lstStyle/>
                    <a:p>
                      <a:pPr>
                        <a:lnSpc>
                          <a:spcPct val="115000"/>
                        </a:lnSpc>
                        <a:spcAft>
                          <a:spcPts val="0"/>
                        </a:spcAft>
                      </a:pPr>
                      <a:r>
                        <a:rPr lang="en-US" sz="1000">
                          <a:effectLst/>
                          <a:latin typeface="Arial" panose="020B0604020202020204" pitchFamily="34" charset="0"/>
                          <a:cs typeface="Arial" panose="020B0604020202020204" pitchFamily="34" charset="0"/>
                        </a:rPr>
                        <a:t>UNIS</a:t>
                      </a:r>
                      <a:endParaRPr lang="en-US" sz="1000">
                        <a:effectLst/>
                        <a:latin typeface="Arial" panose="020B0604020202020204" pitchFamily="34" charset="0"/>
                        <a:ea typeface="Calibri"/>
                        <a:cs typeface="Arial" panose="020B0604020202020204" pitchFamily="34" charset="0"/>
                      </a:endParaRPr>
                    </a:p>
                  </a:txBody>
                  <a:tcPr marL="47866" marR="47866" marT="0" marB="0"/>
                </a:tc>
                <a:tc>
                  <a:txBody>
                    <a:bodyPr/>
                    <a:lstStyle/>
                    <a:p>
                      <a:pPr algn="ctr">
                        <a:lnSpc>
                          <a:spcPct val="115000"/>
                        </a:lnSpc>
                        <a:spcAft>
                          <a:spcPts val="0"/>
                        </a:spcAft>
                      </a:pPr>
                      <a:r>
                        <a:rPr lang="en-US" sz="1000">
                          <a:effectLst/>
                          <a:latin typeface="Arial" panose="020B0604020202020204" pitchFamily="34" charset="0"/>
                          <a:cs typeface="Arial" panose="020B0604020202020204" pitchFamily="34" charset="0"/>
                        </a:rPr>
                        <a:t>A</a:t>
                      </a:r>
                      <a:endParaRPr lang="en-US" sz="1000">
                        <a:effectLst/>
                        <a:latin typeface="Arial" panose="020B0604020202020204" pitchFamily="34" charset="0"/>
                        <a:ea typeface="Calibri"/>
                        <a:cs typeface="Arial" panose="020B0604020202020204" pitchFamily="34" charset="0"/>
                      </a:endParaRPr>
                    </a:p>
                  </a:txBody>
                  <a:tcPr marL="47866" marR="47866" marT="0" marB="0"/>
                </a:tc>
                <a:tc>
                  <a:txBody>
                    <a:bodyPr/>
                    <a:lstStyle/>
                    <a:p>
                      <a:pPr algn="just">
                        <a:lnSpc>
                          <a:spcPct val="115000"/>
                        </a:lnSpc>
                        <a:spcAft>
                          <a:spcPts val="0"/>
                        </a:spcAft>
                      </a:pPr>
                      <a:r>
                        <a:rPr lang="en-US" sz="1000" dirty="0">
                          <a:effectLst/>
                          <a:latin typeface="Arial" panose="020B0604020202020204" pitchFamily="34" charset="0"/>
                          <a:cs typeface="Arial" panose="020B0604020202020204" pitchFamily="34" charset="0"/>
                        </a:rPr>
                        <a:t>NO</a:t>
                      </a:r>
                      <a:endParaRPr lang="en-US" sz="1000" dirty="0">
                        <a:effectLst/>
                        <a:latin typeface="Arial" panose="020B0604020202020204" pitchFamily="34" charset="0"/>
                        <a:ea typeface="Calibri"/>
                        <a:cs typeface="Arial" panose="020B0604020202020204" pitchFamily="34" charset="0"/>
                      </a:endParaRPr>
                    </a:p>
                  </a:txBody>
                  <a:tcPr marL="47866" marR="47866" marT="0" marB="0"/>
                </a:tc>
              </a:tr>
              <a:tr h="122323">
                <a:tc>
                  <a:txBody>
                    <a:bodyPr/>
                    <a:lstStyle/>
                    <a:p>
                      <a:pPr>
                        <a:lnSpc>
                          <a:spcPct val="115000"/>
                        </a:lnSpc>
                        <a:spcAft>
                          <a:spcPts val="0"/>
                        </a:spcAft>
                      </a:pPr>
                      <a:r>
                        <a:rPr lang="en-US" sz="1000">
                          <a:effectLst/>
                          <a:latin typeface="Arial" panose="020B0604020202020204" pitchFamily="34" charset="0"/>
                          <a:cs typeface="Arial" panose="020B0604020202020204" pitchFamily="34" charset="0"/>
                        </a:rPr>
                        <a:t>36</a:t>
                      </a:r>
                      <a:endParaRPr lang="en-US" sz="1000">
                        <a:effectLst/>
                        <a:latin typeface="Arial" panose="020B0604020202020204" pitchFamily="34" charset="0"/>
                        <a:ea typeface="Calibri"/>
                        <a:cs typeface="Arial" panose="020B0604020202020204" pitchFamily="34" charset="0"/>
                      </a:endParaRPr>
                    </a:p>
                  </a:txBody>
                  <a:tcPr marL="47866" marR="47866" marT="0" marB="0"/>
                </a:tc>
                <a:tc>
                  <a:txBody>
                    <a:bodyPr/>
                    <a:lstStyle/>
                    <a:p>
                      <a:pPr>
                        <a:lnSpc>
                          <a:spcPct val="115000"/>
                        </a:lnSpc>
                        <a:spcAft>
                          <a:spcPts val="0"/>
                        </a:spcAft>
                      </a:pPr>
                      <a:r>
                        <a:rPr lang="en-US" sz="1000">
                          <a:effectLst/>
                          <a:latin typeface="Arial" panose="020B0604020202020204" pitchFamily="34" charset="0"/>
                          <a:cs typeface="Arial" panose="020B0604020202020204" pitchFamily="34" charset="0"/>
                        </a:rPr>
                        <a:t>Celestron 4m Telescope</a:t>
                      </a:r>
                      <a:endParaRPr lang="en-US" sz="1000">
                        <a:effectLst/>
                        <a:latin typeface="Arial" panose="020B0604020202020204" pitchFamily="34" charset="0"/>
                        <a:ea typeface="Calibri"/>
                        <a:cs typeface="Arial" panose="020B0604020202020204" pitchFamily="34" charset="0"/>
                      </a:endParaRPr>
                    </a:p>
                  </a:txBody>
                  <a:tcPr marL="47866" marR="47866" marT="0" marB="0"/>
                </a:tc>
                <a:tc>
                  <a:txBody>
                    <a:bodyPr/>
                    <a:lstStyle/>
                    <a:p>
                      <a:pPr>
                        <a:lnSpc>
                          <a:spcPct val="115000"/>
                        </a:lnSpc>
                        <a:spcAft>
                          <a:spcPts val="0"/>
                        </a:spcAft>
                      </a:pPr>
                      <a:r>
                        <a:rPr lang="en-US" sz="1000">
                          <a:effectLst/>
                          <a:latin typeface="Arial" panose="020B0604020202020204" pitchFamily="34" charset="0"/>
                          <a:cs typeface="Arial" panose="020B0604020202020204" pitchFamily="34" charset="0"/>
                        </a:rPr>
                        <a:t>UNIS</a:t>
                      </a:r>
                      <a:endParaRPr lang="en-US" sz="1000">
                        <a:effectLst/>
                        <a:latin typeface="Arial" panose="020B0604020202020204" pitchFamily="34" charset="0"/>
                        <a:ea typeface="Calibri"/>
                        <a:cs typeface="Arial" panose="020B0604020202020204" pitchFamily="34" charset="0"/>
                      </a:endParaRPr>
                    </a:p>
                  </a:txBody>
                  <a:tcPr marL="47866" marR="47866" marT="0" marB="0"/>
                </a:tc>
                <a:tc>
                  <a:txBody>
                    <a:bodyPr/>
                    <a:lstStyle/>
                    <a:p>
                      <a:pPr algn="ctr">
                        <a:lnSpc>
                          <a:spcPct val="115000"/>
                        </a:lnSpc>
                        <a:spcAft>
                          <a:spcPts val="0"/>
                        </a:spcAft>
                      </a:pPr>
                      <a:r>
                        <a:rPr lang="en-US" sz="1000">
                          <a:effectLst/>
                          <a:latin typeface="Arial" panose="020B0604020202020204" pitchFamily="34" charset="0"/>
                          <a:cs typeface="Arial" panose="020B0604020202020204" pitchFamily="34" charset="0"/>
                        </a:rPr>
                        <a:t>A</a:t>
                      </a:r>
                      <a:endParaRPr lang="en-US" sz="1000">
                        <a:effectLst/>
                        <a:latin typeface="Arial" panose="020B0604020202020204" pitchFamily="34" charset="0"/>
                        <a:ea typeface="Calibri"/>
                        <a:cs typeface="Arial" panose="020B0604020202020204" pitchFamily="34" charset="0"/>
                      </a:endParaRPr>
                    </a:p>
                  </a:txBody>
                  <a:tcPr marL="47866" marR="47866" marT="0" marB="0"/>
                </a:tc>
                <a:tc>
                  <a:txBody>
                    <a:bodyPr/>
                    <a:lstStyle/>
                    <a:p>
                      <a:pPr algn="just">
                        <a:lnSpc>
                          <a:spcPct val="115000"/>
                        </a:lnSpc>
                        <a:spcAft>
                          <a:spcPts val="0"/>
                        </a:spcAft>
                      </a:pPr>
                      <a:r>
                        <a:rPr lang="en-US" sz="1000" dirty="0">
                          <a:effectLst/>
                          <a:latin typeface="Arial" panose="020B0604020202020204" pitchFamily="34" charset="0"/>
                          <a:cs typeface="Arial" panose="020B0604020202020204" pitchFamily="34" charset="0"/>
                        </a:rPr>
                        <a:t>NO</a:t>
                      </a:r>
                      <a:endParaRPr lang="en-US" sz="1000" dirty="0">
                        <a:effectLst/>
                        <a:latin typeface="Arial" panose="020B0604020202020204" pitchFamily="34" charset="0"/>
                        <a:ea typeface="Calibri"/>
                        <a:cs typeface="Arial" panose="020B0604020202020204" pitchFamily="34" charset="0"/>
                      </a:endParaRPr>
                    </a:p>
                  </a:txBody>
                  <a:tcPr marL="47866" marR="47866" marT="0" marB="0"/>
                </a:tc>
              </a:tr>
              <a:tr h="122323">
                <a:tc>
                  <a:txBody>
                    <a:bodyPr/>
                    <a:lstStyle/>
                    <a:p>
                      <a:pPr>
                        <a:lnSpc>
                          <a:spcPct val="115000"/>
                        </a:lnSpc>
                        <a:spcAft>
                          <a:spcPts val="0"/>
                        </a:spcAft>
                      </a:pPr>
                      <a:r>
                        <a:rPr lang="en-US" sz="1000">
                          <a:effectLst/>
                          <a:latin typeface="Arial" panose="020B0604020202020204" pitchFamily="34" charset="0"/>
                          <a:cs typeface="Arial" panose="020B0604020202020204" pitchFamily="34" charset="0"/>
                        </a:rPr>
                        <a:t>37</a:t>
                      </a:r>
                      <a:endParaRPr lang="en-US" sz="1000">
                        <a:effectLst/>
                        <a:latin typeface="Arial" panose="020B0604020202020204" pitchFamily="34" charset="0"/>
                        <a:ea typeface="Calibri"/>
                        <a:cs typeface="Arial" panose="020B0604020202020204" pitchFamily="34" charset="0"/>
                      </a:endParaRPr>
                    </a:p>
                  </a:txBody>
                  <a:tcPr marL="47866" marR="47866" marT="0" marB="0"/>
                </a:tc>
                <a:tc>
                  <a:txBody>
                    <a:bodyPr/>
                    <a:lstStyle/>
                    <a:p>
                      <a:pPr>
                        <a:lnSpc>
                          <a:spcPct val="115000"/>
                        </a:lnSpc>
                        <a:spcAft>
                          <a:spcPts val="0"/>
                        </a:spcAft>
                      </a:pPr>
                      <a:r>
                        <a:rPr lang="en-US" sz="1000">
                          <a:effectLst/>
                          <a:latin typeface="Arial" panose="020B0604020202020204" pitchFamily="34" charset="0"/>
                          <a:cs typeface="Arial" panose="020B0604020202020204" pitchFamily="34" charset="0"/>
                        </a:rPr>
                        <a:t>Internet radio link - Janssonhaugen</a:t>
                      </a:r>
                      <a:endParaRPr lang="en-US" sz="1000">
                        <a:effectLst/>
                        <a:latin typeface="Arial" panose="020B0604020202020204" pitchFamily="34" charset="0"/>
                        <a:ea typeface="Calibri"/>
                        <a:cs typeface="Arial" panose="020B0604020202020204" pitchFamily="34" charset="0"/>
                      </a:endParaRPr>
                    </a:p>
                  </a:txBody>
                  <a:tcPr marL="47866" marR="47866" marT="0" marB="0"/>
                </a:tc>
                <a:tc>
                  <a:txBody>
                    <a:bodyPr/>
                    <a:lstStyle/>
                    <a:p>
                      <a:pPr>
                        <a:lnSpc>
                          <a:spcPct val="115000"/>
                        </a:lnSpc>
                        <a:spcAft>
                          <a:spcPts val="0"/>
                        </a:spcAft>
                      </a:pPr>
                      <a:r>
                        <a:rPr lang="en-US" sz="1000" dirty="0">
                          <a:effectLst/>
                          <a:latin typeface="Arial" panose="020B0604020202020204" pitchFamily="34" charset="0"/>
                          <a:cs typeface="Arial" panose="020B0604020202020204" pitchFamily="34" charset="0"/>
                        </a:rPr>
                        <a:t>NORSAR</a:t>
                      </a:r>
                      <a:endParaRPr lang="en-US" sz="1000" dirty="0">
                        <a:effectLst/>
                        <a:latin typeface="Arial" panose="020B0604020202020204" pitchFamily="34" charset="0"/>
                        <a:ea typeface="Calibri"/>
                        <a:cs typeface="Arial" panose="020B0604020202020204" pitchFamily="34" charset="0"/>
                      </a:endParaRPr>
                    </a:p>
                  </a:txBody>
                  <a:tcPr marL="47866" marR="47866" marT="0" marB="0"/>
                </a:tc>
                <a:tc>
                  <a:txBody>
                    <a:bodyPr/>
                    <a:lstStyle/>
                    <a:p>
                      <a:pPr algn="ctr">
                        <a:lnSpc>
                          <a:spcPct val="115000"/>
                        </a:lnSpc>
                        <a:spcAft>
                          <a:spcPts val="0"/>
                        </a:spcAft>
                      </a:pPr>
                      <a:r>
                        <a:rPr lang="en-US" sz="1000" dirty="0">
                          <a:effectLst/>
                          <a:latin typeface="Arial" panose="020B0604020202020204" pitchFamily="34" charset="0"/>
                          <a:cs typeface="Arial" panose="020B0604020202020204" pitchFamily="34" charset="0"/>
                        </a:rPr>
                        <a:t>E</a:t>
                      </a:r>
                      <a:endParaRPr lang="en-US" sz="1000" dirty="0">
                        <a:effectLst/>
                        <a:latin typeface="Arial" panose="020B0604020202020204" pitchFamily="34" charset="0"/>
                        <a:ea typeface="Calibri"/>
                        <a:cs typeface="Arial" panose="020B0604020202020204" pitchFamily="34" charset="0"/>
                      </a:endParaRPr>
                    </a:p>
                  </a:txBody>
                  <a:tcPr marL="47866" marR="47866" marT="0" marB="0"/>
                </a:tc>
                <a:tc>
                  <a:txBody>
                    <a:bodyPr/>
                    <a:lstStyle/>
                    <a:p>
                      <a:pPr algn="just">
                        <a:lnSpc>
                          <a:spcPct val="115000"/>
                        </a:lnSpc>
                        <a:spcAft>
                          <a:spcPts val="0"/>
                        </a:spcAft>
                      </a:pPr>
                      <a:r>
                        <a:rPr lang="en-US" sz="1000" dirty="0">
                          <a:effectLst/>
                          <a:latin typeface="Arial" panose="020B0604020202020204" pitchFamily="34" charset="0"/>
                          <a:cs typeface="Arial" panose="020B0604020202020204" pitchFamily="34" charset="0"/>
                        </a:rPr>
                        <a:t>NO</a:t>
                      </a:r>
                      <a:endParaRPr lang="en-US" sz="1000" dirty="0">
                        <a:effectLst/>
                        <a:latin typeface="Arial" panose="020B0604020202020204" pitchFamily="34" charset="0"/>
                        <a:ea typeface="Calibri"/>
                        <a:cs typeface="Arial" panose="020B0604020202020204" pitchFamily="34" charset="0"/>
                      </a:endParaRPr>
                    </a:p>
                  </a:txBody>
                  <a:tcPr marL="47866" marR="47866" marT="0" marB="0"/>
                </a:tc>
              </a:tr>
            </a:tbl>
          </a:graphicData>
        </a:graphic>
      </p:graphicFrame>
      <p:sp>
        <p:nvSpPr>
          <p:cNvPr id="3" name="Rectangle 2"/>
          <p:cNvSpPr/>
          <p:nvPr/>
        </p:nvSpPr>
        <p:spPr>
          <a:xfrm>
            <a:off x="1038858" y="6587437"/>
            <a:ext cx="7632848" cy="291298"/>
          </a:xfrm>
          <a:prstGeom prst="rect">
            <a:avLst/>
          </a:prstGeom>
        </p:spPr>
        <p:txBody>
          <a:bodyPr wrap="square">
            <a:spAutoFit/>
          </a:bodyPr>
          <a:lstStyle/>
          <a:p>
            <a:pPr>
              <a:lnSpc>
                <a:spcPct val="115000"/>
              </a:lnSpc>
              <a:spcAft>
                <a:spcPts val="1000"/>
              </a:spcAft>
            </a:pPr>
            <a:r>
              <a:rPr lang="en-US" sz="1200" b="1" dirty="0" smtClean="0">
                <a:effectLst/>
                <a:latin typeface="Times New Roman"/>
                <a:ea typeface="Calibri"/>
                <a:cs typeface="Times New Roman"/>
              </a:rPr>
              <a:t>Table 2.</a:t>
            </a:r>
            <a:r>
              <a:rPr lang="en-US" sz="1200" dirty="0" smtClean="0">
                <a:effectLst/>
                <a:latin typeface="Times New Roman"/>
                <a:ea typeface="Calibri"/>
                <a:cs typeface="Times New Roman"/>
              </a:rPr>
              <a:t> Instruments at the Kjell Henriksen Observatory (2014-2015).</a:t>
            </a:r>
            <a:endParaRPr lang="en-US" sz="1200" dirty="0">
              <a:ea typeface="Calibri"/>
              <a:cs typeface="Times New Roman"/>
            </a:endParaRPr>
          </a:p>
        </p:txBody>
      </p:sp>
    </p:spTree>
    <p:extLst>
      <p:ext uri="{BB962C8B-B14F-4D97-AF65-F5344CB8AC3E}">
        <p14:creationId xmlns:p14="http://schemas.microsoft.com/office/powerpoint/2010/main" val="224522429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2"/>
          <p:cNvPicPr>
            <a:picLocks noChangeAspect="1" noChangeArrowheads="1"/>
          </p:cNvPicPr>
          <p:nvPr/>
        </p:nvPicPr>
        <p:blipFill>
          <a:blip r:embed="rId2"/>
          <a:srcRect/>
          <a:stretch>
            <a:fillRect/>
          </a:stretch>
        </p:blipFill>
        <p:spPr bwMode="auto">
          <a:xfrm>
            <a:off x="0" y="0"/>
            <a:ext cx="673100" cy="6858000"/>
          </a:xfrm>
          <a:prstGeom prst="rect">
            <a:avLst/>
          </a:prstGeom>
          <a:noFill/>
          <a:ln w="9525">
            <a:noFill/>
            <a:miter lim="800000"/>
            <a:headEnd/>
            <a:tailEnd/>
          </a:ln>
        </p:spPr>
      </p:pic>
      <p:pic>
        <p:nvPicPr>
          <p:cNvPr id="13315" name="Picture 5"/>
          <p:cNvPicPr>
            <a:picLocks noChangeAspect="1" noChangeArrowheads="1"/>
          </p:cNvPicPr>
          <p:nvPr/>
        </p:nvPicPr>
        <p:blipFill>
          <a:blip r:embed="rId3"/>
          <a:srcRect/>
          <a:stretch>
            <a:fillRect/>
          </a:stretch>
        </p:blipFill>
        <p:spPr bwMode="auto">
          <a:xfrm>
            <a:off x="0" y="0"/>
            <a:ext cx="9144000" cy="1293813"/>
          </a:xfrm>
          <a:prstGeom prst="rect">
            <a:avLst/>
          </a:prstGeom>
          <a:noFill/>
          <a:ln w="9525">
            <a:noFill/>
            <a:miter lim="800000"/>
            <a:headEnd/>
            <a:tailEnd/>
          </a:ln>
        </p:spPr>
      </p:pic>
      <p:pic>
        <p:nvPicPr>
          <p:cNvPr id="13316" name="Picture 7" descr="NY_UNIS_logoPNG_transp_bg"/>
          <p:cNvPicPr>
            <a:picLocks noChangeAspect="1" noChangeArrowheads="1"/>
          </p:cNvPicPr>
          <p:nvPr/>
        </p:nvPicPr>
        <p:blipFill>
          <a:blip r:embed="rId4"/>
          <a:srcRect/>
          <a:stretch>
            <a:fillRect/>
          </a:stretch>
        </p:blipFill>
        <p:spPr bwMode="auto">
          <a:xfrm>
            <a:off x="106363" y="1385888"/>
            <a:ext cx="504825" cy="458787"/>
          </a:xfrm>
          <a:prstGeom prst="rect">
            <a:avLst/>
          </a:prstGeom>
          <a:noFill/>
          <a:ln w="9525">
            <a:noFill/>
            <a:miter lim="800000"/>
            <a:headEnd/>
            <a:tailEnd/>
          </a:ln>
        </p:spPr>
      </p:pic>
      <p:sp>
        <p:nvSpPr>
          <p:cNvPr id="4" name="Rectangle 3"/>
          <p:cNvSpPr/>
          <p:nvPr/>
        </p:nvSpPr>
        <p:spPr>
          <a:xfrm>
            <a:off x="971600" y="1484784"/>
            <a:ext cx="4896544" cy="3108543"/>
          </a:xfrm>
          <a:prstGeom prst="rect">
            <a:avLst/>
          </a:prstGeom>
        </p:spPr>
        <p:txBody>
          <a:bodyPr wrap="square">
            <a:spAutoFit/>
          </a:bodyPr>
          <a:lstStyle/>
          <a:p>
            <a:r>
              <a:rPr lang="en-US" sz="2000" b="1" dirty="0">
                <a:latin typeface="Arial" panose="020B0604020202020204" pitchFamily="34" charset="0"/>
                <a:cs typeface="Arial" panose="020B0604020202020204" pitchFamily="34" charset="0"/>
              </a:rPr>
              <a:t>Teaching and courses </a:t>
            </a:r>
            <a:endParaRPr lang="en-US" sz="2000" dirty="0">
              <a:latin typeface="Arial" panose="020B0604020202020204" pitchFamily="34" charset="0"/>
              <a:cs typeface="Arial" panose="020B0604020202020204" pitchFamily="34" charset="0"/>
            </a:endParaRPr>
          </a:p>
          <a:p>
            <a:r>
              <a:rPr lang="en-US" sz="1600" dirty="0" smtClean="0">
                <a:latin typeface="Arial" panose="020B0604020202020204" pitchFamily="34" charset="0"/>
                <a:cs typeface="Arial" panose="020B0604020202020204" pitchFamily="34" charset="0"/>
              </a:rPr>
              <a:t>KHO </a:t>
            </a:r>
            <a:r>
              <a:rPr lang="en-US" sz="1600" dirty="0">
                <a:latin typeface="Arial" panose="020B0604020202020204" pitchFamily="34" charset="0"/>
                <a:cs typeface="Arial" panose="020B0604020202020204" pitchFamily="34" charset="0"/>
              </a:rPr>
              <a:t>serves as the main laboratory for hands on training and teaching of students in the Space physics group at UNIS.</a:t>
            </a:r>
          </a:p>
          <a:p>
            <a:endParaRPr lang="en-US" sz="1600" dirty="0" smtClean="0">
              <a:latin typeface="Arial" panose="020B0604020202020204" pitchFamily="34" charset="0"/>
              <a:cs typeface="Arial" panose="020B0604020202020204" pitchFamily="34" charset="0"/>
            </a:endParaRPr>
          </a:p>
          <a:p>
            <a:r>
              <a:rPr lang="en-US" sz="1600" dirty="0" smtClean="0">
                <a:latin typeface="Arial" panose="020B0604020202020204" pitchFamily="34" charset="0"/>
                <a:cs typeface="Arial" panose="020B0604020202020204" pitchFamily="34" charset="0"/>
              </a:rPr>
              <a:t>Fig</a:t>
            </a:r>
            <a:r>
              <a:rPr lang="en-US" sz="1600" dirty="0">
                <a:latin typeface="Arial" panose="020B0604020202020204" pitchFamily="34" charset="0"/>
                <a:cs typeface="Arial" panose="020B0604020202020204" pitchFamily="34" charset="0"/>
              </a:rPr>
              <a:t>. 1 show students on field work using both the EISCAT radar and KHO. They used state-of-the-art facilities to do in-situ observations of the aurora. </a:t>
            </a:r>
          </a:p>
          <a:p>
            <a:r>
              <a:rPr lang="en-US" sz="1600" dirty="0">
                <a:latin typeface="Arial" panose="020B0604020202020204" pitchFamily="34" charset="0"/>
                <a:cs typeface="Arial" panose="020B0604020202020204" pitchFamily="34" charset="0"/>
              </a:rPr>
              <a:t> </a:t>
            </a:r>
          </a:p>
          <a:p>
            <a:r>
              <a:rPr lang="en-US" sz="1600" dirty="0">
                <a:latin typeface="Arial" panose="020B0604020202020204" pitchFamily="34" charset="0"/>
                <a:cs typeface="Arial" panose="020B0604020202020204" pitchFamily="34" charset="0"/>
              </a:rPr>
              <a:t>The following 4 courses have used KHO as part of field work:</a:t>
            </a:r>
            <a:br>
              <a:rPr lang="en-US" sz="1600" dirty="0">
                <a:latin typeface="Arial" panose="020B0604020202020204" pitchFamily="34" charset="0"/>
                <a:cs typeface="Arial" panose="020B0604020202020204" pitchFamily="34" charset="0"/>
              </a:rPr>
            </a:br>
            <a:endParaRPr lang="en-US" sz="1600" dirty="0">
              <a:latin typeface="Arial" panose="020B0604020202020204" pitchFamily="34" charset="0"/>
              <a:cs typeface="Arial" panose="020B0604020202020204" pitchFamily="34" charset="0"/>
            </a:endParaRPr>
          </a:p>
        </p:txBody>
      </p:sp>
      <p:pic>
        <p:nvPicPr>
          <p:cNvPr id="9" name="Picture 8" descr="Students, Eiscat and aurora borealis. Photo: Njål Gulbrandsen"/>
          <p:cNvPicPr/>
          <p:nvPr/>
        </p:nvPicPr>
        <p:blipFill>
          <a:blip r:embed="rId5">
            <a:extLst>
              <a:ext uri="{28A0092B-C50C-407E-A947-70E740481C1C}">
                <a14:useLocalDpi xmlns:a14="http://schemas.microsoft.com/office/drawing/2010/main" val="0"/>
              </a:ext>
            </a:extLst>
          </a:blip>
          <a:srcRect/>
          <a:stretch>
            <a:fillRect/>
          </a:stretch>
        </p:blipFill>
        <p:spPr bwMode="auto">
          <a:xfrm>
            <a:off x="6324606" y="1615281"/>
            <a:ext cx="2376264" cy="2520281"/>
          </a:xfrm>
          <a:prstGeom prst="rect">
            <a:avLst/>
          </a:prstGeom>
          <a:noFill/>
          <a:ln>
            <a:noFill/>
          </a:ln>
        </p:spPr>
      </p:pic>
      <p:sp>
        <p:nvSpPr>
          <p:cNvPr id="5" name="Rectangle 4"/>
          <p:cNvSpPr/>
          <p:nvPr/>
        </p:nvSpPr>
        <p:spPr>
          <a:xfrm>
            <a:off x="6324606" y="4293096"/>
            <a:ext cx="2592288" cy="461665"/>
          </a:xfrm>
          <a:prstGeom prst="rect">
            <a:avLst/>
          </a:prstGeom>
        </p:spPr>
        <p:txBody>
          <a:bodyPr wrap="square">
            <a:spAutoFit/>
          </a:bodyPr>
          <a:lstStyle/>
          <a:p>
            <a:r>
              <a:rPr lang="en-US" sz="1200" b="1" dirty="0" smtClean="0">
                <a:effectLst/>
                <a:latin typeface="Arial" panose="020B0604020202020204" pitchFamily="34" charset="0"/>
                <a:ea typeface="Calibri"/>
                <a:cs typeface="Arial" panose="020B0604020202020204" pitchFamily="34" charset="0"/>
              </a:rPr>
              <a:t>Fig.1.</a:t>
            </a:r>
            <a:r>
              <a:rPr lang="en-US" sz="1200" dirty="0" smtClean="0">
                <a:effectLst/>
                <a:latin typeface="Arial" panose="020B0604020202020204" pitchFamily="34" charset="0"/>
                <a:ea typeface="Calibri"/>
                <a:cs typeface="Arial" panose="020B0604020202020204" pitchFamily="34" charset="0"/>
              </a:rPr>
              <a:t> AGF-345 students at Breinosa. Photo: Njål Gulbrandsen</a:t>
            </a:r>
            <a:endParaRPr lang="en-US" sz="1200" dirty="0">
              <a:latin typeface="Arial" panose="020B0604020202020204" pitchFamily="34" charset="0"/>
              <a:cs typeface="Arial" panose="020B0604020202020204" pitchFamily="34" charset="0"/>
            </a:endParaRPr>
          </a:p>
        </p:txBody>
      </p:sp>
      <p:graphicFrame>
        <p:nvGraphicFramePr>
          <p:cNvPr id="8" name="Table 7"/>
          <p:cNvGraphicFramePr>
            <a:graphicFrameLocks noGrp="1"/>
          </p:cNvGraphicFramePr>
          <p:nvPr>
            <p:extLst>
              <p:ext uri="{D42A27DB-BD31-4B8C-83A1-F6EECF244321}">
                <p14:modId xmlns:p14="http://schemas.microsoft.com/office/powerpoint/2010/main" val="3772509924"/>
              </p:ext>
            </p:extLst>
          </p:nvPr>
        </p:nvGraphicFramePr>
        <p:xfrm>
          <a:off x="1043608" y="4430846"/>
          <a:ext cx="4896544" cy="1051560"/>
        </p:xfrm>
        <a:graphic>
          <a:graphicData uri="http://schemas.openxmlformats.org/drawingml/2006/table">
            <a:tbl>
              <a:tblPr firstRow="1" firstCol="1" bandRow="1">
                <a:tableStyleId>{5C22544A-7EE6-4342-B048-85BDC9FD1C3A}</a:tableStyleId>
              </a:tblPr>
              <a:tblGrid>
                <a:gridCol w="1224136"/>
                <a:gridCol w="3107423"/>
                <a:gridCol w="564985"/>
              </a:tblGrid>
              <a:tr h="0">
                <a:tc>
                  <a:txBody>
                    <a:bodyPr/>
                    <a:lstStyle/>
                    <a:p>
                      <a:pPr>
                        <a:lnSpc>
                          <a:spcPct val="115000"/>
                        </a:lnSpc>
                        <a:spcAft>
                          <a:spcPts val="0"/>
                        </a:spcAft>
                      </a:pPr>
                      <a:r>
                        <a:rPr lang="en-US" sz="1200" dirty="0">
                          <a:effectLst/>
                          <a:latin typeface="Arial" panose="020B0604020202020204" pitchFamily="34" charset="0"/>
                          <a:cs typeface="Arial" panose="020B0604020202020204" pitchFamily="34" charset="0"/>
                        </a:rPr>
                        <a:t>Code</a:t>
                      </a:r>
                      <a:endParaRPr lang="en-US" sz="1200" dirty="0">
                        <a:effectLst/>
                        <a:latin typeface="Arial" panose="020B0604020202020204" pitchFamily="34" charset="0"/>
                        <a:ea typeface="Calibri"/>
                        <a:cs typeface="Arial" panose="020B0604020202020204" pitchFamily="34" charset="0"/>
                      </a:endParaRPr>
                    </a:p>
                  </a:txBody>
                  <a:tcPr marL="68580" marR="68580" marT="0" marB="0"/>
                </a:tc>
                <a:tc>
                  <a:txBody>
                    <a:bodyPr/>
                    <a:lstStyle/>
                    <a:p>
                      <a:pPr>
                        <a:lnSpc>
                          <a:spcPct val="115000"/>
                        </a:lnSpc>
                        <a:spcAft>
                          <a:spcPts val="0"/>
                        </a:spcAft>
                      </a:pPr>
                      <a:r>
                        <a:rPr lang="en-US" sz="1200" dirty="0">
                          <a:effectLst/>
                          <a:latin typeface="Arial" panose="020B0604020202020204" pitchFamily="34" charset="0"/>
                          <a:cs typeface="Arial" panose="020B0604020202020204" pitchFamily="34" charset="0"/>
                        </a:rPr>
                        <a:t>Course name</a:t>
                      </a:r>
                      <a:endParaRPr lang="en-US" sz="1200" dirty="0">
                        <a:effectLst/>
                        <a:latin typeface="Arial" panose="020B0604020202020204" pitchFamily="34" charset="0"/>
                        <a:ea typeface="Calibri"/>
                        <a:cs typeface="Arial" panose="020B0604020202020204" pitchFamily="34" charset="0"/>
                      </a:endParaRPr>
                    </a:p>
                  </a:txBody>
                  <a:tcPr marL="68580" marR="68580" marT="0" marB="0"/>
                </a:tc>
                <a:tc>
                  <a:txBody>
                    <a:bodyPr/>
                    <a:lstStyle/>
                    <a:p>
                      <a:pPr>
                        <a:lnSpc>
                          <a:spcPct val="115000"/>
                        </a:lnSpc>
                        <a:spcAft>
                          <a:spcPts val="0"/>
                        </a:spcAft>
                      </a:pPr>
                      <a:r>
                        <a:rPr lang="en-US" sz="1200">
                          <a:effectLst/>
                          <a:latin typeface="Arial" panose="020B0604020202020204" pitchFamily="34" charset="0"/>
                          <a:cs typeface="Arial" panose="020B0604020202020204" pitchFamily="34" charset="0"/>
                        </a:rPr>
                        <a:t>ECTS</a:t>
                      </a:r>
                      <a:endParaRPr lang="en-US" sz="1200">
                        <a:effectLst/>
                        <a:latin typeface="Arial" panose="020B0604020202020204" pitchFamily="34" charset="0"/>
                        <a:ea typeface="Calibri"/>
                        <a:cs typeface="Arial" panose="020B0604020202020204" pitchFamily="34" charset="0"/>
                      </a:endParaRPr>
                    </a:p>
                  </a:txBody>
                  <a:tcPr marL="68580" marR="68580" marT="0" marB="0"/>
                </a:tc>
              </a:tr>
              <a:tr h="0">
                <a:tc>
                  <a:txBody>
                    <a:bodyPr/>
                    <a:lstStyle/>
                    <a:p>
                      <a:pPr>
                        <a:lnSpc>
                          <a:spcPct val="115000"/>
                        </a:lnSpc>
                        <a:spcAft>
                          <a:spcPts val="0"/>
                        </a:spcAft>
                      </a:pPr>
                      <a:r>
                        <a:rPr lang="en-US" sz="1200">
                          <a:effectLst/>
                          <a:latin typeface="Arial" panose="020B0604020202020204" pitchFamily="34" charset="0"/>
                          <a:cs typeface="Arial" panose="020B0604020202020204" pitchFamily="34" charset="0"/>
                        </a:rPr>
                        <a:t>AGF-216</a:t>
                      </a:r>
                      <a:endParaRPr lang="en-US" sz="1200">
                        <a:effectLst/>
                        <a:latin typeface="Arial" panose="020B0604020202020204" pitchFamily="34" charset="0"/>
                        <a:ea typeface="Calibri"/>
                        <a:cs typeface="Arial" panose="020B0604020202020204" pitchFamily="34" charset="0"/>
                      </a:endParaRPr>
                    </a:p>
                  </a:txBody>
                  <a:tcPr marL="68580" marR="68580" marT="0" marB="0"/>
                </a:tc>
                <a:tc>
                  <a:txBody>
                    <a:bodyPr/>
                    <a:lstStyle/>
                    <a:p>
                      <a:pPr>
                        <a:lnSpc>
                          <a:spcPct val="115000"/>
                        </a:lnSpc>
                        <a:spcAft>
                          <a:spcPts val="0"/>
                        </a:spcAft>
                      </a:pPr>
                      <a:r>
                        <a:rPr lang="en-US" sz="1200" dirty="0">
                          <a:effectLst/>
                          <a:latin typeface="Arial" panose="020B0604020202020204" pitchFamily="34" charset="0"/>
                          <a:cs typeface="Arial" panose="020B0604020202020204" pitchFamily="34" charset="0"/>
                        </a:rPr>
                        <a:t>The Stormy Sun and the Northern Lights</a:t>
                      </a:r>
                      <a:endParaRPr lang="en-US" sz="1200" dirty="0">
                        <a:effectLst/>
                        <a:latin typeface="Arial" panose="020B0604020202020204" pitchFamily="34" charset="0"/>
                        <a:ea typeface="Calibri"/>
                        <a:cs typeface="Arial" panose="020B0604020202020204" pitchFamily="34" charset="0"/>
                      </a:endParaRPr>
                    </a:p>
                  </a:txBody>
                  <a:tcPr marL="68580" marR="68580" marT="0" marB="0"/>
                </a:tc>
                <a:tc>
                  <a:txBody>
                    <a:bodyPr/>
                    <a:lstStyle/>
                    <a:p>
                      <a:pPr algn="ctr">
                        <a:lnSpc>
                          <a:spcPct val="115000"/>
                        </a:lnSpc>
                        <a:spcAft>
                          <a:spcPts val="0"/>
                        </a:spcAft>
                      </a:pPr>
                      <a:r>
                        <a:rPr lang="en-US" sz="1200">
                          <a:effectLst/>
                          <a:latin typeface="Arial" panose="020B0604020202020204" pitchFamily="34" charset="0"/>
                          <a:cs typeface="Arial" panose="020B0604020202020204" pitchFamily="34" charset="0"/>
                        </a:rPr>
                        <a:t>5</a:t>
                      </a:r>
                      <a:endParaRPr lang="en-US" sz="1200">
                        <a:effectLst/>
                        <a:latin typeface="Arial" panose="020B0604020202020204" pitchFamily="34" charset="0"/>
                        <a:ea typeface="Calibri"/>
                        <a:cs typeface="Arial" panose="020B0604020202020204" pitchFamily="34" charset="0"/>
                      </a:endParaRPr>
                    </a:p>
                  </a:txBody>
                  <a:tcPr marL="68580" marR="68580" marT="0" marB="0"/>
                </a:tc>
              </a:tr>
              <a:tr h="0">
                <a:tc>
                  <a:txBody>
                    <a:bodyPr/>
                    <a:lstStyle/>
                    <a:p>
                      <a:pPr>
                        <a:lnSpc>
                          <a:spcPct val="115000"/>
                        </a:lnSpc>
                        <a:spcAft>
                          <a:spcPts val="0"/>
                        </a:spcAft>
                      </a:pPr>
                      <a:r>
                        <a:rPr lang="en-US" sz="1200" dirty="0">
                          <a:effectLst/>
                          <a:latin typeface="Arial" panose="020B0604020202020204" pitchFamily="34" charset="0"/>
                          <a:cs typeface="Arial" panose="020B0604020202020204" pitchFamily="34" charset="0"/>
                        </a:rPr>
                        <a:t>AGF-301/801</a:t>
                      </a:r>
                      <a:endParaRPr lang="en-US" sz="1200" dirty="0">
                        <a:effectLst/>
                        <a:latin typeface="Arial" panose="020B0604020202020204" pitchFamily="34" charset="0"/>
                        <a:ea typeface="Calibri"/>
                        <a:cs typeface="Arial" panose="020B0604020202020204" pitchFamily="34" charset="0"/>
                      </a:endParaRPr>
                    </a:p>
                  </a:txBody>
                  <a:tcPr marL="68580" marR="68580" marT="0" marB="0"/>
                </a:tc>
                <a:tc>
                  <a:txBody>
                    <a:bodyPr/>
                    <a:lstStyle/>
                    <a:p>
                      <a:pPr>
                        <a:lnSpc>
                          <a:spcPct val="115000"/>
                        </a:lnSpc>
                        <a:spcAft>
                          <a:spcPts val="0"/>
                        </a:spcAft>
                      </a:pPr>
                      <a:r>
                        <a:rPr lang="en-US" sz="1200" dirty="0">
                          <a:effectLst/>
                          <a:latin typeface="Arial" panose="020B0604020202020204" pitchFamily="34" charset="0"/>
                          <a:cs typeface="Arial" panose="020B0604020202020204" pitchFamily="34" charset="0"/>
                        </a:rPr>
                        <a:t>The Upper Polar Atmosphere</a:t>
                      </a:r>
                      <a:endParaRPr lang="en-US" sz="1200" dirty="0">
                        <a:effectLst/>
                        <a:latin typeface="Arial" panose="020B0604020202020204" pitchFamily="34" charset="0"/>
                        <a:ea typeface="Calibri"/>
                        <a:cs typeface="Arial" panose="020B0604020202020204" pitchFamily="34" charset="0"/>
                      </a:endParaRPr>
                    </a:p>
                  </a:txBody>
                  <a:tcPr marL="68580" marR="68580" marT="0" marB="0"/>
                </a:tc>
                <a:tc>
                  <a:txBody>
                    <a:bodyPr/>
                    <a:lstStyle/>
                    <a:p>
                      <a:pPr algn="ctr">
                        <a:lnSpc>
                          <a:spcPct val="115000"/>
                        </a:lnSpc>
                        <a:spcAft>
                          <a:spcPts val="0"/>
                        </a:spcAft>
                      </a:pPr>
                      <a:r>
                        <a:rPr lang="en-US" sz="1200" dirty="0">
                          <a:effectLst/>
                          <a:latin typeface="Arial" panose="020B0604020202020204" pitchFamily="34" charset="0"/>
                          <a:cs typeface="Arial" panose="020B0604020202020204" pitchFamily="34" charset="0"/>
                        </a:rPr>
                        <a:t>15</a:t>
                      </a:r>
                      <a:endParaRPr lang="en-US" sz="1200" dirty="0">
                        <a:effectLst/>
                        <a:latin typeface="Arial" panose="020B0604020202020204" pitchFamily="34" charset="0"/>
                        <a:ea typeface="Calibri"/>
                        <a:cs typeface="Arial" panose="020B0604020202020204" pitchFamily="34" charset="0"/>
                      </a:endParaRPr>
                    </a:p>
                  </a:txBody>
                  <a:tcPr marL="68580" marR="68580" marT="0" marB="0"/>
                </a:tc>
              </a:tr>
              <a:tr h="0">
                <a:tc>
                  <a:txBody>
                    <a:bodyPr/>
                    <a:lstStyle/>
                    <a:p>
                      <a:pPr>
                        <a:lnSpc>
                          <a:spcPct val="115000"/>
                        </a:lnSpc>
                        <a:spcAft>
                          <a:spcPts val="0"/>
                        </a:spcAft>
                      </a:pPr>
                      <a:r>
                        <a:rPr lang="en-US" sz="1200">
                          <a:effectLst/>
                          <a:latin typeface="Arial" panose="020B0604020202020204" pitchFamily="34" charset="0"/>
                          <a:cs typeface="Arial" panose="020B0604020202020204" pitchFamily="34" charset="0"/>
                        </a:rPr>
                        <a:t>AGF-304/804</a:t>
                      </a:r>
                      <a:endParaRPr lang="en-US" sz="1200">
                        <a:effectLst/>
                        <a:latin typeface="Arial" panose="020B0604020202020204" pitchFamily="34" charset="0"/>
                        <a:ea typeface="Calibri"/>
                        <a:cs typeface="Arial" panose="020B0604020202020204" pitchFamily="34" charset="0"/>
                      </a:endParaRPr>
                    </a:p>
                  </a:txBody>
                  <a:tcPr marL="68580" marR="68580" marT="0" marB="0"/>
                </a:tc>
                <a:tc>
                  <a:txBody>
                    <a:bodyPr/>
                    <a:lstStyle/>
                    <a:p>
                      <a:pPr>
                        <a:lnSpc>
                          <a:spcPct val="115000"/>
                        </a:lnSpc>
                        <a:spcAft>
                          <a:spcPts val="0"/>
                        </a:spcAft>
                      </a:pPr>
                      <a:r>
                        <a:rPr lang="en-US" sz="1200" dirty="0">
                          <a:effectLst/>
                          <a:latin typeface="Arial" panose="020B0604020202020204" pitchFamily="34" charset="0"/>
                          <a:cs typeface="Arial" panose="020B0604020202020204" pitchFamily="34" charset="0"/>
                        </a:rPr>
                        <a:t>Radar Diagnostics of Space Plasma</a:t>
                      </a:r>
                      <a:endParaRPr lang="en-US" sz="1200" dirty="0">
                        <a:effectLst/>
                        <a:latin typeface="Arial" panose="020B0604020202020204" pitchFamily="34" charset="0"/>
                        <a:ea typeface="Calibri"/>
                        <a:cs typeface="Arial" panose="020B0604020202020204" pitchFamily="34" charset="0"/>
                      </a:endParaRPr>
                    </a:p>
                  </a:txBody>
                  <a:tcPr marL="68580" marR="68580" marT="0" marB="0"/>
                </a:tc>
                <a:tc>
                  <a:txBody>
                    <a:bodyPr/>
                    <a:lstStyle/>
                    <a:p>
                      <a:pPr algn="ctr">
                        <a:lnSpc>
                          <a:spcPct val="115000"/>
                        </a:lnSpc>
                        <a:spcAft>
                          <a:spcPts val="0"/>
                        </a:spcAft>
                      </a:pPr>
                      <a:r>
                        <a:rPr lang="en-US" sz="1200">
                          <a:effectLst/>
                          <a:latin typeface="Arial" panose="020B0604020202020204" pitchFamily="34" charset="0"/>
                          <a:cs typeface="Arial" panose="020B0604020202020204" pitchFamily="34" charset="0"/>
                        </a:rPr>
                        <a:t>15</a:t>
                      </a:r>
                      <a:endParaRPr lang="en-US" sz="1200">
                        <a:effectLst/>
                        <a:latin typeface="Arial" panose="020B0604020202020204" pitchFamily="34" charset="0"/>
                        <a:ea typeface="Calibri"/>
                        <a:cs typeface="Arial" panose="020B0604020202020204" pitchFamily="34" charset="0"/>
                      </a:endParaRPr>
                    </a:p>
                  </a:txBody>
                  <a:tcPr marL="68580" marR="68580" marT="0" marB="0"/>
                </a:tc>
              </a:tr>
              <a:tr h="0">
                <a:tc>
                  <a:txBody>
                    <a:bodyPr/>
                    <a:lstStyle/>
                    <a:p>
                      <a:pPr>
                        <a:lnSpc>
                          <a:spcPct val="115000"/>
                        </a:lnSpc>
                        <a:spcAft>
                          <a:spcPts val="0"/>
                        </a:spcAft>
                      </a:pPr>
                      <a:r>
                        <a:rPr lang="en-US" sz="1200">
                          <a:effectLst/>
                          <a:latin typeface="Arial" panose="020B0604020202020204" pitchFamily="34" charset="0"/>
                          <a:cs typeface="Arial" panose="020B0604020202020204" pitchFamily="34" charset="0"/>
                        </a:rPr>
                        <a:t>AGF-345/845</a:t>
                      </a:r>
                      <a:endParaRPr lang="en-US" sz="1200">
                        <a:effectLst/>
                        <a:latin typeface="Arial" panose="020B0604020202020204" pitchFamily="34" charset="0"/>
                        <a:ea typeface="Calibri"/>
                        <a:cs typeface="Arial" panose="020B0604020202020204" pitchFamily="34" charset="0"/>
                      </a:endParaRPr>
                    </a:p>
                  </a:txBody>
                  <a:tcPr marL="68580" marR="68580" marT="0" marB="0"/>
                </a:tc>
                <a:tc>
                  <a:txBody>
                    <a:bodyPr/>
                    <a:lstStyle/>
                    <a:p>
                      <a:pPr>
                        <a:lnSpc>
                          <a:spcPct val="115000"/>
                        </a:lnSpc>
                        <a:spcAft>
                          <a:spcPts val="0"/>
                        </a:spcAft>
                      </a:pPr>
                      <a:r>
                        <a:rPr lang="en-US" sz="1200" dirty="0">
                          <a:effectLst/>
                          <a:latin typeface="Arial" panose="020B0604020202020204" pitchFamily="34" charset="0"/>
                          <a:cs typeface="Arial" panose="020B0604020202020204" pitchFamily="34" charset="0"/>
                        </a:rPr>
                        <a:t>Polar Magnetospheric Substorms</a:t>
                      </a:r>
                      <a:endParaRPr lang="en-US" sz="1200" dirty="0">
                        <a:effectLst/>
                        <a:latin typeface="Arial" panose="020B0604020202020204" pitchFamily="34" charset="0"/>
                        <a:ea typeface="Calibri"/>
                        <a:cs typeface="Arial" panose="020B0604020202020204" pitchFamily="34" charset="0"/>
                      </a:endParaRPr>
                    </a:p>
                  </a:txBody>
                  <a:tcPr marL="68580" marR="68580" marT="0" marB="0"/>
                </a:tc>
                <a:tc>
                  <a:txBody>
                    <a:bodyPr/>
                    <a:lstStyle/>
                    <a:p>
                      <a:pPr algn="ctr">
                        <a:lnSpc>
                          <a:spcPct val="115000"/>
                        </a:lnSpc>
                        <a:spcAft>
                          <a:spcPts val="0"/>
                        </a:spcAft>
                      </a:pPr>
                      <a:r>
                        <a:rPr lang="en-US" sz="1200" dirty="0">
                          <a:effectLst/>
                          <a:latin typeface="Arial" panose="020B0604020202020204" pitchFamily="34" charset="0"/>
                          <a:cs typeface="Arial" panose="020B0604020202020204" pitchFamily="34" charset="0"/>
                        </a:rPr>
                        <a:t>10</a:t>
                      </a:r>
                      <a:endParaRPr lang="en-US" sz="1200" dirty="0">
                        <a:effectLst/>
                        <a:latin typeface="Arial" panose="020B0604020202020204" pitchFamily="34" charset="0"/>
                        <a:ea typeface="Calibri"/>
                        <a:cs typeface="Arial" panose="020B0604020202020204" pitchFamily="34" charset="0"/>
                      </a:endParaRPr>
                    </a:p>
                  </a:txBody>
                  <a:tcPr marL="68580" marR="68580" marT="0" marB="0"/>
                </a:tc>
              </a:tr>
            </a:tbl>
          </a:graphicData>
        </a:graphic>
      </p:graphicFrame>
      <p:sp>
        <p:nvSpPr>
          <p:cNvPr id="10" name="Rectangle 4"/>
          <p:cNvSpPr>
            <a:spLocks noChangeArrowheads="1"/>
          </p:cNvSpPr>
          <p:nvPr/>
        </p:nvSpPr>
        <p:spPr bwMode="auto">
          <a:xfrm>
            <a:off x="1036398" y="5506199"/>
            <a:ext cx="432984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dirty="0" smtClean="0">
                <a:ln>
                  <a:noFill/>
                </a:ln>
                <a:solidFill>
                  <a:schemeClr val="tx1"/>
                </a:solidFill>
                <a:effectLst/>
                <a:latin typeface="Arial" panose="020B0604020202020204" pitchFamily="34" charset="0"/>
                <a:ea typeface="Calibri" pitchFamily="34" charset="0"/>
                <a:cs typeface="Arial" panose="020B0604020202020204" pitchFamily="34" charset="0"/>
              </a:rPr>
              <a:t>Table 3.</a:t>
            </a:r>
            <a:r>
              <a:rPr kumimoji="0" lang="en-US" altLang="en-US" sz="1200" b="0" i="0" u="none" strike="noStrike" cap="none" normalizeH="0" baseline="0" dirty="0" smtClean="0">
                <a:ln>
                  <a:noFill/>
                </a:ln>
                <a:solidFill>
                  <a:schemeClr val="tx1"/>
                </a:solidFill>
                <a:effectLst/>
                <a:latin typeface="Arial" panose="020B0604020202020204" pitchFamily="34" charset="0"/>
                <a:ea typeface="Calibri" pitchFamily="34" charset="0"/>
                <a:cs typeface="Arial" panose="020B0604020202020204" pitchFamily="34" charset="0"/>
              </a:rPr>
              <a:t> UNIS courses using KHO as laboratory (2014-2015)</a:t>
            </a:r>
            <a:endParaRPr kumimoji="0" lang="en-US" altLang="en-US" sz="1200" b="0" i="0" u="none" strike="noStrike" cap="none" normalizeH="0" baseline="0" dirty="0" smtClean="0">
              <a:ln>
                <a:noFill/>
              </a:ln>
              <a:solidFill>
                <a:schemeClr val="tx1"/>
              </a:solidFill>
              <a:effectLst/>
              <a:latin typeface="Arial" pitchFamily="34" charset="0"/>
              <a:cs typeface="Arial" pitchFamily="34" charset="0"/>
            </a:endParaRPr>
          </a:p>
        </p:txBody>
      </p:sp>
      <p:sp>
        <p:nvSpPr>
          <p:cNvPr id="11" name="Rectangle 10"/>
          <p:cNvSpPr/>
          <p:nvPr/>
        </p:nvSpPr>
        <p:spPr>
          <a:xfrm>
            <a:off x="1072668" y="5877272"/>
            <a:ext cx="7308304" cy="830997"/>
          </a:xfrm>
          <a:prstGeom prst="rect">
            <a:avLst/>
          </a:prstGeom>
        </p:spPr>
        <p:txBody>
          <a:bodyPr wrap="square">
            <a:spAutoFit/>
          </a:bodyPr>
          <a:lstStyle/>
          <a:p>
            <a:r>
              <a:rPr lang="en-US" sz="1600" dirty="0" smtClean="0">
                <a:effectLst/>
                <a:latin typeface="Arial"/>
                <a:ea typeface="Calibri"/>
              </a:rPr>
              <a:t>A grand total of </a:t>
            </a:r>
            <a:r>
              <a:rPr lang="en-US" sz="1600" b="1" dirty="0" smtClean="0">
                <a:effectLst/>
                <a:latin typeface="Arial"/>
                <a:ea typeface="Calibri"/>
              </a:rPr>
              <a:t>45 ECTS</a:t>
            </a:r>
            <a:r>
              <a:rPr lang="en-US" sz="1600" dirty="0" smtClean="0">
                <a:effectLst/>
                <a:latin typeface="Arial"/>
                <a:ea typeface="Calibri"/>
              </a:rPr>
              <a:t> (European Credit Transfer and Accumulation System) have been taught per year.</a:t>
            </a:r>
            <a:br>
              <a:rPr lang="en-US" sz="1600" dirty="0" smtClean="0">
                <a:effectLst/>
                <a:latin typeface="Arial"/>
                <a:ea typeface="Calibri"/>
              </a:rPr>
            </a:br>
            <a:endParaRPr lang="en-US" sz="1600" dirty="0"/>
          </a:p>
        </p:txBody>
      </p:sp>
    </p:spTree>
    <p:extLst>
      <p:ext uri="{BB962C8B-B14F-4D97-AF65-F5344CB8AC3E}">
        <p14:creationId xmlns:p14="http://schemas.microsoft.com/office/powerpoint/2010/main" val="363924288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2"/>
          <p:cNvPicPr>
            <a:picLocks noChangeAspect="1" noChangeArrowheads="1"/>
          </p:cNvPicPr>
          <p:nvPr/>
        </p:nvPicPr>
        <p:blipFill>
          <a:blip r:embed="rId2"/>
          <a:srcRect/>
          <a:stretch>
            <a:fillRect/>
          </a:stretch>
        </p:blipFill>
        <p:spPr bwMode="auto">
          <a:xfrm>
            <a:off x="0" y="0"/>
            <a:ext cx="673100" cy="6858000"/>
          </a:xfrm>
          <a:prstGeom prst="rect">
            <a:avLst/>
          </a:prstGeom>
          <a:noFill/>
          <a:ln w="9525">
            <a:noFill/>
            <a:miter lim="800000"/>
            <a:headEnd/>
            <a:tailEnd/>
          </a:ln>
        </p:spPr>
      </p:pic>
      <p:pic>
        <p:nvPicPr>
          <p:cNvPr id="13315" name="Picture 5"/>
          <p:cNvPicPr>
            <a:picLocks noChangeAspect="1" noChangeArrowheads="1"/>
          </p:cNvPicPr>
          <p:nvPr/>
        </p:nvPicPr>
        <p:blipFill>
          <a:blip r:embed="rId3"/>
          <a:srcRect/>
          <a:stretch>
            <a:fillRect/>
          </a:stretch>
        </p:blipFill>
        <p:spPr bwMode="auto">
          <a:xfrm>
            <a:off x="0" y="0"/>
            <a:ext cx="9144000" cy="1293813"/>
          </a:xfrm>
          <a:prstGeom prst="rect">
            <a:avLst/>
          </a:prstGeom>
          <a:noFill/>
          <a:ln w="9525">
            <a:noFill/>
            <a:miter lim="800000"/>
            <a:headEnd/>
            <a:tailEnd/>
          </a:ln>
        </p:spPr>
      </p:pic>
      <p:pic>
        <p:nvPicPr>
          <p:cNvPr id="13316" name="Picture 7" descr="NY_UNIS_logoPNG_transp_bg"/>
          <p:cNvPicPr>
            <a:picLocks noChangeAspect="1" noChangeArrowheads="1"/>
          </p:cNvPicPr>
          <p:nvPr/>
        </p:nvPicPr>
        <p:blipFill>
          <a:blip r:embed="rId4"/>
          <a:srcRect/>
          <a:stretch>
            <a:fillRect/>
          </a:stretch>
        </p:blipFill>
        <p:spPr bwMode="auto">
          <a:xfrm>
            <a:off x="106363" y="1385888"/>
            <a:ext cx="504825" cy="458787"/>
          </a:xfrm>
          <a:prstGeom prst="rect">
            <a:avLst/>
          </a:prstGeom>
          <a:noFill/>
          <a:ln w="9525">
            <a:noFill/>
            <a:miter lim="800000"/>
            <a:headEnd/>
            <a:tailEnd/>
          </a:ln>
        </p:spPr>
      </p:pic>
      <p:sp>
        <p:nvSpPr>
          <p:cNvPr id="2" name="Rectangle 1"/>
          <p:cNvSpPr/>
          <p:nvPr/>
        </p:nvSpPr>
        <p:spPr>
          <a:xfrm>
            <a:off x="899592" y="1521253"/>
            <a:ext cx="2664512" cy="400110"/>
          </a:xfrm>
          <a:prstGeom prst="rect">
            <a:avLst/>
          </a:prstGeom>
        </p:spPr>
        <p:txBody>
          <a:bodyPr wrap="none">
            <a:spAutoFit/>
          </a:bodyPr>
          <a:lstStyle/>
          <a:p>
            <a:r>
              <a:rPr lang="en-US" sz="2000" b="1" spc="25" dirty="0" smtClean="0">
                <a:effectLst/>
                <a:latin typeface="Arial"/>
                <a:ea typeface="Times New Roman"/>
              </a:rPr>
              <a:t>Graduated students</a:t>
            </a:r>
            <a:endParaRPr lang="en-US" sz="2000" dirty="0"/>
          </a:p>
        </p:txBody>
      </p:sp>
      <p:pic>
        <p:nvPicPr>
          <p:cNvPr id="15" name="Picture 14" descr="http://kho.unis.no/News/images/stationcowboy.jpg"/>
          <p:cNvPicPr/>
          <p:nvPr/>
        </p:nvPicPr>
        <p:blipFill>
          <a:blip r:embed="rId5">
            <a:extLst>
              <a:ext uri="{28A0092B-C50C-407E-A947-70E740481C1C}">
                <a14:useLocalDpi xmlns:a14="http://schemas.microsoft.com/office/drawing/2010/main" val="0"/>
              </a:ext>
            </a:extLst>
          </a:blip>
          <a:srcRect/>
          <a:stretch>
            <a:fillRect/>
          </a:stretch>
        </p:blipFill>
        <p:spPr bwMode="auto">
          <a:xfrm>
            <a:off x="1123315" y="2204864"/>
            <a:ext cx="952500" cy="1038225"/>
          </a:xfrm>
          <a:prstGeom prst="rect">
            <a:avLst/>
          </a:prstGeom>
          <a:noFill/>
          <a:ln>
            <a:noFill/>
          </a:ln>
        </p:spPr>
      </p:pic>
      <p:graphicFrame>
        <p:nvGraphicFramePr>
          <p:cNvPr id="7" name="Table 6"/>
          <p:cNvGraphicFramePr>
            <a:graphicFrameLocks noGrp="1"/>
          </p:cNvGraphicFramePr>
          <p:nvPr>
            <p:extLst>
              <p:ext uri="{D42A27DB-BD31-4B8C-83A1-F6EECF244321}">
                <p14:modId xmlns:p14="http://schemas.microsoft.com/office/powerpoint/2010/main" val="2283696600"/>
              </p:ext>
            </p:extLst>
          </p:nvPr>
        </p:nvGraphicFramePr>
        <p:xfrm>
          <a:off x="2230710" y="2204864"/>
          <a:ext cx="3348264" cy="299466"/>
        </p:xfrm>
        <a:graphic>
          <a:graphicData uri="http://schemas.openxmlformats.org/drawingml/2006/table">
            <a:tbl>
              <a:tblPr firstRow="1" firstCol="1" bandRow="1"/>
              <a:tblGrid>
                <a:gridCol w="3348264"/>
              </a:tblGrid>
              <a:tr h="0">
                <a:tc>
                  <a:txBody>
                    <a:bodyPr/>
                    <a:lstStyle/>
                    <a:p>
                      <a:pPr>
                        <a:lnSpc>
                          <a:spcPct val="115000"/>
                        </a:lnSpc>
                        <a:spcAft>
                          <a:spcPts val="0"/>
                        </a:spcAft>
                      </a:pPr>
                      <a:r>
                        <a:rPr lang="en-US" sz="1600" b="1" spc="25" dirty="0">
                          <a:solidFill>
                            <a:srgbClr val="000000"/>
                          </a:solidFill>
                          <a:effectLst/>
                          <a:latin typeface="Arial"/>
                          <a:ea typeface="Times New Roman"/>
                          <a:cs typeface="Times New Roman"/>
                        </a:rPr>
                        <a:t>(1) Dr. Holmes, I presume?</a:t>
                      </a:r>
                      <a:endParaRPr lang="en-US" sz="1600" dirty="0">
                        <a:effectLst/>
                        <a:latin typeface="Calibri"/>
                        <a:ea typeface="Calibri"/>
                        <a:cs typeface="Times New Roman"/>
                      </a:endParaRPr>
                    </a:p>
                  </a:txBody>
                  <a:tcPr marL="9525" marR="9525" marT="9525" marB="9525" anchor="ctr">
                    <a:lnL>
                      <a:noFill/>
                    </a:lnL>
                    <a:lnR>
                      <a:noFill/>
                    </a:lnR>
                    <a:lnT>
                      <a:noFill/>
                    </a:lnT>
                    <a:lnB>
                      <a:noFill/>
                    </a:lnB>
                    <a:solidFill>
                      <a:srgbClr val="FFFFFF"/>
                    </a:solidFill>
                  </a:tcPr>
                </a:tc>
              </a:tr>
            </a:tbl>
          </a:graphicData>
        </a:graphic>
      </p:graphicFrame>
      <p:sp>
        <p:nvSpPr>
          <p:cNvPr id="13" name="Rectangle 12"/>
          <p:cNvSpPr/>
          <p:nvPr/>
        </p:nvSpPr>
        <p:spPr>
          <a:xfrm>
            <a:off x="2517465" y="2458259"/>
            <a:ext cx="5616624" cy="1569660"/>
          </a:xfrm>
          <a:prstGeom prst="rect">
            <a:avLst/>
          </a:prstGeom>
        </p:spPr>
        <p:txBody>
          <a:bodyPr wrap="square">
            <a:spAutoFit/>
          </a:bodyPr>
          <a:lstStyle/>
          <a:p>
            <a:r>
              <a:rPr lang="en-US" sz="1600" spc="25" dirty="0" smtClean="0">
                <a:solidFill>
                  <a:srgbClr val="000000"/>
                </a:solidFill>
                <a:effectLst/>
                <a:latin typeface="Arial" panose="020B0604020202020204" pitchFamily="34" charset="0"/>
                <a:ea typeface="Times New Roman"/>
                <a:cs typeface="Arial" panose="020B0604020202020204" pitchFamily="34" charset="0"/>
              </a:rPr>
              <a:t>A new protonic is born! Jeff Morgan Holmes has defended at the University of Oslo (UiO) his PhD titled: </a:t>
            </a:r>
          </a:p>
          <a:p>
            <a:endParaRPr lang="en-US" sz="1600" spc="25" dirty="0">
              <a:solidFill>
                <a:srgbClr val="000000"/>
              </a:solidFill>
              <a:latin typeface="Arial" panose="020B0604020202020204" pitchFamily="34" charset="0"/>
              <a:ea typeface="Times New Roman"/>
              <a:cs typeface="Arial" panose="020B0604020202020204" pitchFamily="34" charset="0"/>
            </a:endParaRPr>
          </a:p>
          <a:p>
            <a:r>
              <a:rPr lang="en-US" sz="1600" spc="25" dirty="0" smtClean="0">
                <a:solidFill>
                  <a:srgbClr val="000000"/>
                </a:solidFill>
                <a:effectLst/>
                <a:latin typeface="Arial" panose="020B0604020202020204" pitchFamily="34" charset="0"/>
                <a:ea typeface="Times New Roman"/>
                <a:cs typeface="Arial" panose="020B0604020202020204" pitchFamily="34" charset="0"/>
              </a:rPr>
              <a:t>The Protonics project: distributed observations of auroral dayside Doppler-shifted hydrogen emissions. KHO salute you!</a:t>
            </a:r>
            <a:endParaRPr lang="en-US" sz="1600" dirty="0">
              <a:latin typeface="Arial" panose="020B0604020202020204" pitchFamily="34" charset="0"/>
              <a:cs typeface="Arial" panose="020B0604020202020204" pitchFamily="34" charset="0"/>
            </a:endParaRPr>
          </a:p>
        </p:txBody>
      </p:sp>
      <p:pic>
        <p:nvPicPr>
          <p:cNvPr id="19" name="Picture 18" descr="http://kho.unis.no/News/images/Kinga.jpg"/>
          <p:cNvPicPr/>
          <p:nvPr/>
        </p:nvPicPr>
        <p:blipFill>
          <a:blip r:embed="rId6">
            <a:extLst>
              <a:ext uri="{28A0092B-C50C-407E-A947-70E740481C1C}">
                <a14:useLocalDpi xmlns:a14="http://schemas.microsoft.com/office/drawing/2010/main" val="0"/>
              </a:ext>
            </a:extLst>
          </a:blip>
          <a:srcRect/>
          <a:stretch>
            <a:fillRect/>
          </a:stretch>
        </p:blipFill>
        <p:spPr bwMode="auto">
          <a:xfrm>
            <a:off x="1123315" y="4328204"/>
            <a:ext cx="952500" cy="1038225"/>
          </a:xfrm>
          <a:prstGeom prst="rect">
            <a:avLst/>
          </a:prstGeom>
          <a:noFill/>
          <a:ln>
            <a:noFill/>
          </a:ln>
        </p:spPr>
      </p:pic>
      <p:sp>
        <p:nvSpPr>
          <p:cNvPr id="14" name="Rectangle 13"/>
          <p:cNvSpPr/>
          <p:nvPr/>
        </p:nvSpPr>
        <p:spPr>
          <a:xfrm>
            <a:off x="2267126" y="4350131"/>
            <a:ext cx="1834156" cy="338554"/>
          </a:xfrm>
          <a:prstGeom prst="rect">
            <a:avLst/>
          </a:prstGeom>
        </p:spPr>
        <p:txBody>
          <a:bodyPr wrap="none">
            <a:spAutoFit/>
          </a:bodyPr>
          <a:lstStyle/>
          <a:p>
            <a:r>
              <a:rPr lang="en-US" sz="1600" b="1" spc="25" dirty="0" smtClean="0">
                <a:solidFill>
                  <a:srgbClr val="000000"/>
                </a:solidFill>
                <a:effectLst/>
                <a:latin typeface="Arial"/>
                <a:ea typeface="Times New Roman"/>
              </a:rPr>
              <a:t>(2) Master Kinga</a:t>
            </a:r>
            <a:endParaRPr lang="en-US" sz="1600" dirty="0"/>
          </a:p>
        </p:txBody>
      </p:sp>
      <p:sp>
        <p:nvSpPr>
          <p:cNvPr id="16" name="Rectangle 15"/>
          <p:cNvSpPr/>
          <p:nvPr/>
        </p:nvSpPr>
        <p:spPr>
          <a:xfrm>
            <a:off x="2547589" y="4653136"/>
            <a:ext cx="5399463" cy="1815882"/>
          </a:xfrm>
          <a:prstGeom prst="rect">
            <a:avLst/>
          </a:prstGeom>
        </p:spPr>
        <p:txBody>
          <a:bodyPr wrap="square">
            <a:spAutoFit/>
          </a:bodyPr>
          <a:lstStyle/>
          <a:p>
            <a:r>
              <a:rPr lang="en-US" sz="1600" spc="25" dirty="0" smtClean="0">
                <a:solidFill>
                  <a:srgbClr val="000000"/>
                </a:solidFill>
                <a:effectLst/>
                <a:latin typeface="Arial" panose="020B0604020202020204" pitchFamily="34" charset="0"/>
                <a:ea typeface="Times New Roman"/>
                <a:cs typeface="Arial" panose="020B0604020202020204" pitchFamily="34" charset="0"/>
              </a:rPr>
              <a:t>Congratulation to Master Kinga Albert! The thesis is called: Svalpoint: A multi-track optical pointing system. </a:t>
            </a:r>
          </a:p>
          <a:p>
            <a:endParaRPr lang="en-US" sz="1600" spc="25" dirty="0">
              <a:solidFill>
                <a:srgbClr val="000000"/>
              </a:solidFill>
              <a:latin typeface="Arial" panose="020B0604020202020204" pitchFamily="34" charset="0"/>
              <a:ea typeface="Times New Roman"/>
              <a:cs typeface="Arial" panose="020B0604020202020204" pitchFamily="34" charset="0"/>
            </a:endParaRPr>
          </a:p>
          <a:p>
            <a:r>
              <a:rPr lang="en-US" sz="1600" spc="25" dirty="0" smtClean="0">
                <a:solidFill>
                  <a:srgbClr val="000000"/>
                </a:solidFill>
                <a:effectLst/>
                <a:latin typeface="Arial" panose="020B0604020202020204" pitchFamily="34" charset="0"/>
                <a:ea typeface="Times New Roman"/>
                <a:cs typeface="Arial" panose="020B0604020202020204" pitchFamily="34" charset="0"/>
              </a:rPr>
              <a:t>It enables us at KHO to track any object on the night sky with multiple instruments, simultaneously. Her work opens new opportunities for us and we really look forward to start using the system.</a:t>
            </a:r>
            <a:endParaRPr lang="en-US"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0416357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2"/>
          <p:cNvPicPr>
            <a:picLocks noChangeAspect="1" noChangeArrowheads="1"/>
          </p:cNvPicPr>
          <p:nvPr/>
        </p:nvPicPr>
        <p:blipFill>
          <a:blip r:embed="rId2"/>
          <a:srcRect/>
          <a:stretch>
            <a:fillRect/>
          </a:stretch>
        </p:blipFill>
        <p:spPr bwMode="auto">
          <a:xfrm>
            <a:off x="0" y="0"/>
            <a:ext cx="673100" cy="6858000"/>
          </a:xfrm>
          <a:prstGeom prst="rect">
            <a:avLst/>
          </a:prstGeom>
          <a:noFill/>
          <a:ln w="9525">
            <a:noFill/>
            <a:miter lim="800000"/>
            <a:headEnd/>
            <a:tailEnd/>
          </a:ln>
        </p:spPr>
      </p:pic>
      <p:pic>
        <p:nvPicPr>
          <p:cNvPr id="13315" name="Picture 5"/>
          <p:cNvPicPr>
            <a:picLocks noChangeAspect="1" noChangeArrowheads="1"/>
          </p:cNvPicPr>
          <p:nvPr/>
        </p:nvPicPr>
        <p:blipFill>
          <a:blip r:embed="rId3"/>
          <a:srcRect/>
          <a:stretch>
            <a:fillRect/>
          </a:stretch>
        </p:blipFill>
        <p:spPr bwMode="auto">
          <a:xfrm>
            <a:off x="0" y="0"/>
            <a:ext cx="9144000" cy="1293813"/>
          </a:xfrm>
          <a:prstGeom prst="rect">
            <a:avLst/>
          </a:prstGeom>
          <a:noFill/>
          <a:ln w="9525">
            <a:noFill/>
            <a:miter lim="800000"/>
            <a:headEnd/>
            <a:tailEnd/>
          </a:ln>
        </p:spPr>
      </p:pic>
      <p:pic>
        <p:nvPicPr>
          <p:cNvPr id="13316" name="Picture 7" descr="NY_UNIS_logoPNG_transp_bg"/>
          <p:cNvPicPr>
            <a:picLocks noChangeAspect="1" noChangeArrowheads="1"/>
          </p:cNvPicPr>
          <p:nvPr/>
        </p:nvPicPr>
        <p:blipFill>
          <a:blip r:embed="rId4"/>
          <a:srcRect/>
          <a:stretch>
            <a:fillRect/>
          </a:stretch>
        </p:blipFill>
        <p:spPr bwMode="auto">
          <a:xfrm>
            <a:off x="106363" y="1385888"/>
            <a:ext cx="504825" cy="458787"/>
          </a:xfrm>
          <a:prstGeom prst="rect">
            <a:avLst/>
          </a:prstGeom>
          <a:noFill/>
          <a:ln w="9525">
            <a:noFill/>
            <a:miter lim="800000"/>
            <a:headEnd/>
            <a:tailEnd/>
          </a:ln>
        </p:spPr>
      </p:pic>
      <p:sp>
        <p:nvSpPr>
          <p:cNvPr id="2" name="Rectangle 1"/>
          <p:cNvSpPr/>
          <p:nvPr/>
        </p:nvSpPr>
        <p:spPr>
          <a:xfrm>
            <a:off x="827584" y="1375607"/>
            <a:ext cx="8114144" cy="369332"/>
          </a:xfrm>
          <a:prstGeom prst="rect">
            <a:avLst/>
          </a:prstGeom>
        </p:spPr>
        <p:txBody>
          <a:bodyPr wrap="none">
            <a:spAutoFit/>
          </a:bodyPr>
          <a:lstStyle/>
          <a:p>
            <a:r>
              <a:rPr lang="en-US" b="1" dirty="0">
                <a:latin typeface="Arial" panose="020B0604020202020204" pitchFamily="34" charset="0"/>
                <a:cs typeface="Arial" panose="020B0604020202020204" pitchFamily="34" charset="0"/>
              </a:rPr>
              <a:t>The Svalbard SuperDARN (Super Dual Auroral Radar Network) HF </a:t>
            </a:r>
            <a:r>
              <a:rPr lang="en-US" b="1" dirty="0" smtClean="0">
                <a:latin typeface="Arial" panose="020B0604020202020204" pitchFamily="34" charset="0"/>
                <a:cs typeface="Arial" panose="020B0604020202020204" pitchFamily="34" charset="0"/>
              </a:rPr>
              <a:t>Radar</a:t>
            </a:r>
            <a:endParaRPr lang="en-US" dirty="0">
              <a:solidFill>
                <a:prstClr val="black"/>
              </a:solidFill>
              <a:latin typeface="Arial" panose="020B0604020202020204" pitchFamily="34" charset="0"/>
              <a:cs typeface="Arial" panose="020B0604020202020204" pitchFamily="34" charset="0"/>
            </a:endParaRPr>
          </a:p>
        </p:txBody>
      </p:sp>
      <p:pic>
        <p:nvPicPr>
          <p:cNvPr id="12" name="Picture 11" descr="Z:\Misc\Photos\2015-07-28 SuperDARN-construction\selected-142.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13689" y="1858995"/>
            <a:ext cx="5688632" cy="3848175"/>
          </a:xfrm>
          <a:prstGeom prst="rect">
            <a:avLst/>
          </a:prstGeom>
          <a:noFill/>
          <a:ln>
            <a:noFill/>
          </a:ln>
        </p:spPr>
      </p:pic>
      <p:sp>
        <p:nvSpPr>
          <p:cNvPr id="3" name="Rectangle 2"/>
          <p:cNvSpPr/>
          <p:nvPr/>
        </p:nvSpPr>
        <p:spPr>
          <a:xfrm>
            <a:off x="1113689" y="5746467"/>
            <a:ext cx="5972810" cy="276999"/>
          </a:xfrm>
          <a:prstGeom prst="rect">
            <a:avLst/>
          </a:prstGeom>
        </p:spPr>
        <p:txBody>
          <a:bodyPr wrap="square">
            <a:spAutoFit/>
          </a:bodyPr>
          <a:lstStyle/>
          <a:p>
            <a:r>
              <a:rPr lang="en-US" sz="1200" b="1" dirty="0" smtClean="0">
                <a:solidFill>
                  <a:srgbClr val="000000"/>
                </a:solidFill>
                <a:effectLst/>
                <a:latin typeface="Arial" panose="020B0604020202020204" pitchFamily="34" charset="0"/>
                <a:ea typeface="Times New Roman"/>
                <a:cs typeface="Arial" panose="020B0604020202020204" pitchFamily="34" charset="0"/>
              </a:rPr>
              <a:t>Fig. 2.</a:t>
            </a:r>
            <a:r>
              <a:rPr lang="en-US" sz="1200" dirty="0" smtClean="0">
                <a:solidFill>
                  <a:srgbClr val="000000"/>
                </a:solidFill>
                <a:effectLst/>
                <a:latin typeface="Arial" panose="020B0604020202020204" pitchFamily="34" charset="0"/>
                <a:ea typeface="Times New Roman"/>
                <a:cs typeface="Arial" panose="020B0604020202020204" pitchFamily="34" charset="0"/>
              </a:rPr>
              <a:t> The SuperDARN radar under construction. Photo: Mikko </a:t>
            </a:r>
            <a:r>
              <a:rPr lang="en-US" sz="1200" spc="25" dirty="0" smtClean="0">
                <a:solidFill>
                  <a:srgbClr val="000000"/>
                </a:solidFill>
                <a:effectLst/>
                <a:latin typeface="Arial" panose="020B0604020202020204" pitchFamily="34" charset="0"/>
                <a:ea typeface="Calibri"/>
                <a:cs typeface="Arial" panose="020B0604020202020204" pitchFamily="34" charset="0"/>
              </a:rPr>
              <a:t>Syrjäsuo</a:t>
            </a:r>
            <a:r>
              <a:rPr lang="en-US" sz="1200" dirty="0" smtClean="0">
                <a:solidFill>
                  <a:srgbClr val="000000"/>
                </a:solidFill>
                <a:effectLst/>
                <a:latin typeface="Arial" panose="020B0604020202020204" pitchFamily="34" charset="0"/>
                <a:ea typeface="Times New Roman"/>
                <a:cs typeface="Arial" panose="020B0604020202020204" pitchFamily="34" charset="0"/>
              </a:rPr>
              <a:t>/UNIS.</a:t>
            </a:r>
            <a:endParaRPr lang="en-US" sz="1200" dirty="0">
              <a:latin typeface="Arial" panose="020B0604020202020204" pitchFamily="34" charset="0"/>
              <a:cs typeface="Arial" panose="020B0604020202020204" pitchFamily="34" charset="0"/>
            </a:endParaRPr>
          </a:p>
        </p:txBody>
      </p:sp>
      <p:sp>
        <p:nvSpPr>
          <p:cNvPr id="4" name="Rectangle 3"/>
          <p:cNvSpPr/>
          <p:nvPr/>
        </p:nvSpPr>
        <p:spPr>
          <a:xfrm>
            <a:off x="975332" y="6147847"/>
            <a:ext cx="6837027" cy="658642"/>
          </a:xfrm>
          <a:prstGeom prst="rect">
            <a:avLst/>
          </a:prstGeom>
        </p:spPr>
        <p:txBody>
          <a:bodyPr wrap="square">
            <a:spAutoFit/>
          </a:bodyPr>
          <a:lstStyle/>
          <a:p>
            <a:pPr>
              <a:lnSpc>
                <a:spcPct val="115000"/>
              </a:lnSpc>
              <a:spcAft>
                <a:spcPts val="1000"/>
              </a:spcAft>
            </a:pPr>
            <a:r>
              <a:rPr lang="en-US" sz="1600" dirty="0" smtClean="0">
                <a:effectLst/>
                <a:latin typeface="Arial" panose="020B0604020202020204" pitchFamily="34" charset="0"/>
                <a:ea typeface="Calibri"/>
                <a:cs typeface="Arial" panose="020B0604020202020204" pitchFamily="34" charset="0"/>
              </a:rPr>
              <a:t>The transmitter units will arrive soon and will be connected at the site in September. SuperDARN will be operational in October 2015!.</a:t>
            </a:r>
            <a:endParaRPr lang="en-US" sz="1600" dirty="0">
              <a:latin typeface="Arial" panose="020B0604020202020204" pitchFamily="34" charset="0"/>
              <a:ea typeface="Calibri"/>
              <a:cs typeface="Arial" panose="020B0604020202020204" pitchFamily="34" charset="0"/>
            </a:endParaRPr>
          </a:p>
        </p:txBody>
      </p:sp>
      <p:sp>
        <p:nvSpPr>
          <p:cNvPr id="6" name="TextBox 5"/>
          <p:cNvSpPr txBox="1"/>
          <p:nvPr/>
        </p:nvSpPr>
        <p:spPr>
          <a:xfrm>
            <a:off x="6846256" y="1844674"/>
            <a:ext cx="2195857" cy="2062103"/>
          </a:xfrm>
          <a:prstGeom prst="rect">
            <a:avLst/>
          </a:prstGeom>
          <a:noFill/>
        </p:spPr>
        <p:txBody>
          <a:bodyPr wrap="square" rtlCol="0">
            <a:spAutoFit/>
          </a:bodyPr>
          <a:lstStyle/>
          <a:p>
            <a:r>
              <a:rPr lang="en-US" sz="1600" b="1" dirty="0" smtClean="0">
                <a:latin typeface="Arial" panose="020B0604020202020204" pitchFamily="34" charset="0"/>
                <a:cs typeface="Arial" panose="020B0604020202020204" pitchFamily="34" charset="0"/>
              </a:rPr>
              <a:t>Status</a:t>
            </a:r>
            <a:endParaRPr lang="en-US" sz="1600" dirty="0" smtClean="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dirty="0" smtClean="0">
                <a:latin typeface="Arial" panose="020B0604020202020204" pitchFamily="34" charset="0"/>
                <a:cs typeface="Arial" panose="020B0604020202020204" pitchFamily="34" charset="0"/>
              </a:rPr>
              <a:t>Masts raised</a:t>
            </a:r>
          </a:p>
          <a:p>
            <a:pPr marL="285750" indent="-285750">
              <a:buFont typeface="Arial" panose="020B0604020202020204" pitchFamily="34" charset="0"/>
              <a:buChar char="•"/>
            </a:pPr>
            <a:r>
              <a:rPr lang="en-US" sz="1600" dirty="0" smtClean="0">
                <a:latin typeface="Arial" panose="020B0604020202020204" pitchFamily="34" charset="0"/>
                <a:cs typeface="Arial" panose="020B0604020202020204" pitchFamily="34" charset="0"/>
              </a:rPr>
              <a:t>Power / data fiber installed</a:t>
            </a:r>
          </a:p>
          <a:p>
            <a:pPr marL="285750" indent="-285750">
              <a:buFont typeface="Arial" panose="020B0604020202020204" pitchFamily="34" charset="0"/>
              <a:buChar char="•"/>
            </a:pPr>
            <a:r>
              <a:rPr lang="en-US" sz="1600" dirty="0" smtClean="0">
                <a:latin typeface="Arial" panose="020B0604020202020204" pitchFamily="34" charset="0"/>
                <a:cs typeface="Arial" panose="020B0604020202020204" pitchFamily="34" charset="0"/>
              </a:rPr>
              <a:t>Antennas mounted</a:t>
            </a:r>
          </a:p>
          <a:p>
            <a:endParaRPr lang="en-US" sz="1600" dirty="0">
              <a:latin typeface="Arial" panose="020B0604020202020204" pitchFamily="34" charset="0"/>
              <a:cs typeface="Arial" panose="020B0604020202020204" pitchFamily="34" charset="0"/>
            </a:endParaRPr>
          </a:p>
          <a:p>
            <a:r>
              <a:rPr lang="en-US" sz="1600" dirty="0" smtClean="0">
                <a:latin typeface="Arial" panose="020B0604020202020204" pitchFamily="34" charset="0"/>
                <a:cs typeface="Arial" panose="020B0604020202020204" pitchFamily="34" charset="0"/>
              </a:rPr>
              <a:t>      All as planned!</a:t>
            </a:r>
          </a:p>
          <a:p>
            <a:endParaRPr lang="en-US"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4343220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2"/>
          <p:cNvPicPr>
            <a:picLocks noChangeAspect="1" noChangeArrowheads="1"/>
          </p:cNvPicPr>
          <p:nvPr/>
        </p:nvPicPr>
        <p:blipFill>
          <a:blip r:embed="rId2"/>
          <a:srcRect/>
          <a:stretch>
            <a:fillRect/>
          </a:stretch>
        </p:blipFill>
        <p:spPr bwMode="auto">
          <a:xfrm>
            <a:off x="0" y="0"/>
            <a:ext cx="673100" cy="6858000"/>
          </a:xfrm>
          <a:prstGeom prst="rect">
            <a:avLst/>
          </a:prstGeom>
          <a:noFill/>
          <a:ln w="9525">
            <a:noFill/>
            <a:miter lim="800000"/>
            <a:headEnd/>
            <a:tailEnd/>
          </a:ln>
        </p:spPr>
      </p:pic>
      <p:pic>
        <p:nvPicPr>
          <p:cNvPr id="13316" name="Picture 7" descr="NY_UNIS_logoPNG_transp_bg"/>
          <p:cNvPicPr>
            <a:picLocks noChangeAspect="1" noChangeArrowheads="1"/>
          </p:cNvPicPr>
          <p:nvPr/>
        </p:nvPicPr>
        <p:blipFill>
          <a:blip r:embed="rId3"/>
          <a:srcRect/>
          <a:stretch>
            <a:fillRect/>
          </a:stretch>
        </p:blipFill>
        <p:spPr bwMode="auto">
          <a:xfrm>
            <a:off x="8477498" y="188640"/>
            <a:ext cx="504825" cy="458787"/>
          </a:xfrm>
          <a:prstGeom prst="rect">
            <a:avLst/>
          </a:prstGeom>
          <a:noFill/>
          <a:ln w="9525">
            <a:noFill/>
            <a:miter lim="800000"/>
            <a:headEnd/>
            <a:tailEnd/>
          </a:ln>
        </p:spPr>
      </p:pic>
      <p:sp>
        <p:nvSpPr>
          <p:cNvPr id="5" name="Rectangle 4"/>
          <p:cNvSpPr/>
          <p:nvPr/>
        </p:nvSpPr>
        <p:spPr>
          <a:xfrm>
            <a:off x="5220072" y="116632"/>
            <a:ext cx="3329434" cy="914481"/>
          </a:xfrm>
          <a:prstGeom prst="rect">
            <a:avLst/>
          </a:prstGeom>
        </p:spPr>
        <p:txBody>
          <a:bodyPr wrap="square">
            <a:spAutoFit/>
          </a:bodyPr>
          <a:lstStyle/>
          <a:p>
            <a:pPr>
              <a:lnSpc>
                <a:spcPct val="115000"/>
              </a:lnSpc>
              <a:spcAft>
                <a:spcPts val="1000"/>
              </a:spcAft>
            </a:pPr>
            <a:r>
              <a:rPr lang="en-US" sz="2400" b="1" spc="25" dirty="0" smtClean="0">
                <a:solidFill>
                  <a:srgbClr val="000000"/>
                </a:solidFill>
                <a:effectLst/>
                <a:latin typeface="Arial"/>
                <a:ea typeface="Times New Roman"/>
                <a:cs typeface="Times New Roman"/>
              </a:rPr>
              <a:t>The Cusp Region EXperiment (C-REX)</a:t>
            </a:r>
            <a:endParaRPr lang="en-US" sz="2400" dirty="0">
              <a:ea typeface="Calibri"/>
              <a:cs typeface="Times New Roman"/>
            </a:endParaRPr>
          </a:p>
        </p:txBody>
      </p:sp>
      <p:pic>
        <p:nvPicPr>
          <p:cNvPr id="11" name="Picture 1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 y="-15668"/>
            <a:ext cx="5174989" cy="5216099"/>
          </a:xfrm>
          <a:prstGeom prst="rect">
            <a:avLst/>
          </a:prstGeom>
          <a:noFill/>
          <a:ln>
            <a:noFill/>
          </a:ln>
        </p:spPr>
      </p:pic>
      <p:sp>
        <p:nvSpPr>
          <p:cNvPr id="7" name="Rectangle 6"/>
          <p:cNvSpPr/>
          <p:nvPr/>
        </p:nvSpPr>
        <p:spPr>
          <a:xfrm>
            <a:off x="673100" y="5206070"/>
            <a:ext cx="4789056" cy="1384995"/>
          </a:xfrm>
          <a:prstGeom prst="rect">
            <a:avLst/>
          </a:prstGeom>
        </p:spPr>
        <p:txBody>
          <a:bodyPr wrap="square">
            <a:spAutoFit/>
          </a:bodyPr>
          <a:lstStyle/>
          <a:p>
            <a:r>
              <a:rPr lang="en-US" sz="1200" b="1" spc="25" dirty="0" smtClean="0">
                <a:solidFill>
                  <a:srgbClr val="000000"/>
                </a:solidFill>
                <a:effectLst/>
                <a:latin typeface="Arial" panose="020B0604020202020204" pitchFamily="34" charset="0"/>
                <a:ea typeface="Times New Roman"/>
                <a:cs typeface="Arial" panose="020B0604020202020204" pitchFamily="34" charset="0"/>
              </a:rPr>
              <a:t>Fig. 3. </a:t>
            </a:r>
            <a:r>
              <a:rPr lang="en-US" sz="1200" dirty="0" smtClean="0">
                <a:effectLst/>
                <a:latin typeface="Arial" panose="020B0604020202020204" pitchFamily="34" charset="0"/>
                <a:ea typeface="Calibri"/>
                <a:cs typeface="Arial" panose="020B0604020202020204" pitchFamily="34" charset="0"/>
              </a:rPr>
              <a:t>NORUSCA II all-sky color composite images from KHO, 24.11.2014. The Red, Green and Blue color channels are from center wavelengths 6300, 5577 and 4861 Å, respectively. </a:t>
            </a:r>
          </a:p>
          <a:p>
            <a:endParaRPr lang="en-US" sz="1200" dirty="0" smtClean="0">
              <a:effectLst/>
              <a:latin typeface="Arial" panose="020B0604020202020204" pitchFamily="34" charset="0"/>
              <a:ea typeface="Calibri"/>
              <a:cs typeface="Arial" panose="020B0604020202020204" pitchFamily="34" charset="0"/>
            </a:endParaRPr>
          </a:p>
          <a:p>
            <a:r>
              <a:rPr lang="en-US" sz="1200" dirty="0" smtClean="0">
                <a:effectLst/>
                <a:latin typeface="Arial" panose="020B0604020202020204" pitchFamily="34" charset="0"/>
                <a:ea typeface="Calibri"/>
                <a:cs typeface="Arial" panose="020B0604020202020204" pitchFamily="34" charset="0"/>
              </a:rPr>
              <a:t>Labels (A) to (D) represent time from 08:14 to 08:17 UT. Jupiter is marked with arrow (1) in panel (A). Arrow (2) in panel (B) marks the first releases of the artificial clouds from the C-REX rocket.</a:t>
            </a:r>
            <a:endParaRPr lang="en-US" sz="1200" dirty="0">
              <a:latin typeface="Arial" panose="020B0604020202020204" pitchFamily="34" charset="0"/>
              <a:cs typeface="Arial" panose="020B0604020202020204" pitchFamily="34" charset="0"/>
            </a:endParaRPr>
          </a:p>
        </p:txBody>
      </p:sp>
      <p:sp>
        <p:nvSpPr>
          <p:cNvPr id="8" name="Rectangle 7"/>
          <p:cNvSpPr/>
          <p:nvPr/>
        </p:nvSpPr>
        <p:spPr>
          <a:xfrm>
            <a:off x="5299869" y="1065161"/>
            <a:ext cx="3816424" cy="2554545"/>
          </a:xfrm>
          <a:prstGeom prst="rect">
            <a:avLst/>
          </a:prstGeom>
        </p:spPr>
        <p:txBody>
          <a:bodyPr wrap="square">
            <a:spAutoFit/>
          </a:bodyPr>
          <a:lstStyle/>
          <a:p>
            <a:r>
              <a:rPr lang="en-US" sz="1600" spc="25" dirty="0" smtClean="0">
                <a:solidFill>
                  <a:srgbClr val="000000"/>
                </a:solidFill>
                <a:effectLst/>
                <a:latin typeface="Arial" panose="020B0604020202020204" pitchFamily="34" charset="0"/>
                <a:ea typeface="Times New Roman"/>
                <a:cs typeface="Arial" panose="020B0604020202020204" pitchFamily="34" charset="0"/>
              </a:rPr>
              <a:t>KHO was a central part of the Cusp Region EXperiment (C-REX), a NASA sounding rocket mission that released </a:t>
            </a:r>
            <a:r>
              <a:rPr lang="en-US" sz="1600" spc="25" dirty="0" smtClean="0">
                <a:solidFill>
                  <a:srgbClr val="000000"/>
                </a:solidFill>
                <a:latin typeface="Arial" panose="020B0604020202020204" pitchFamily="34" charset="0"/>
                <a:ea typeface="Times New Roman"/>
                <a:cs typeface="Arial" panose="020B0604020202020204" pitchFamily="34" charset="0"/>
              </a:rPr>
              <a:t>a large constellation of </a:t>
            </a:r>
            <a:r>
              <a:rPr lang="en-US" sz="1600" spc="25" dirty="0" smtClean="0">
                <a:solidFill>
                  <a:srgbClr val="000000"/>
                </a:solidFill>
                <a:effectLst/>
                <a:latin typeface="Arial" panose="020B0604020202020204" pitchFamily="34" charset="0"/>
                <a:ea typeface="Times New Roman"/>
                <a:cs typeface="Arial" panose="020B0604020202020204" pitchFamily="34" charset="0"/>
              </a:rPr>
              <a:t>artificial clouds into the ionosphere above the Greenland Sea. </a:t>
            </a:r>
          </a:p>
          <a:p>
            <a:endParaRPr lang="en-US" sz="1600" spc="25" dirty="0">
              <a:solidFill>
                <a:srgbClr val="000000"/>
              </a:solidFill>
              <a:latin typeface="Arial" panose="020B0604020202020204" pitchFamily="34" charset="0"/>
              <a:ea typeface="Times New Roman"/>
              <a:cs typeface="Arial" panose="020B0604020202020204" pitchFamily="34" charset="0"/>
            </a:endParaRPr>
          </a:p>
          <a:p>
            <a:r>
              <a:rPr lang="en-US" sz="1600" spc="25" dirty="0" smtClean="0">
                <a:solidFill>
                  <a:srgbClr val="000000"/>
                </a:solidFill>
                <a:effectLst/>
                <a:latin typeface="Arial" panose="020B0604020202020204" pitchFamily="34" charset="0"/>
                <a:ea typeface="Times New Roman"/>
                <a:cs typeface="Arial" panose="020B0604020202020204" pitchFamily="34" charset="0"/>
              </a:rPr>
              <a:t>The rocket was launched from Andøya Space Centre at 08:05 UT on 24th of November, 2014.</a:t>
            </a:r>
            <a:endParaRPr lang="en-US" sz="1600" dirty="0">
              <a:latin typeface="Arial" panose="020B0604020202020204" pitchFamily="34" charset="0"/>
              <a:cs typeface="Arial" panose="020B0604020202020204" pitchFamily="34" charset="0"/>
            </a:endParaRPr>
          </a:p>
        </p:txBody>
      </p:sp>
      <p:pic>
        <p:nvPicPr>
          <p:cNvPr id="14" name="Picture 13"/>
          <p:cNvPicPr/>
          <p:nvPr/>
        </p:nvPicPr>
        <p:blipFill>
          <a:blip r:embed="rId5"/>
          <a:stretch>
            <a:fillRect/>
          </a:stretch>
        </p:blipFill>
        <p:spPr>
          <a:xfrm>
            <a:off x="7283355" y="3698157"/>
            <a:ext cx="1562100" cy="2342515"/>
          </a:xfrm>
          <a:prstGeom prst="rect">
            <a:avLst/>
          </a:prstGeom>
        </p:spPr>
      </p:pic>
      <p:sp>
        <p:nvSpPr>
          <p:cNvPr id="9" name="Rectangle 8"/>
          <p:cNvSpPr/>
          <p:nvPr/>
        </p:nvSpPr>
        <p:spPr>
          <a:xfrm>
            <a:off x="5513036" y="5187392"/>
            <a:ext cx="1679670" cy="830997"/>
          </a:xfrm>
          <a:prstGeom prst="rect">
            <a:avLst/>
          </a:prstGeom>
        </p:spPr>
        <p:txBody>
          <a:bodyPr wrap="square">
            <a:spAutoFit/>
          </a:bodyPr>
          <a:lstStyle/>
          <a:p>
            <a:r>
              <a:rPr lang="en-US" sz="1200" b="1" spc="25" dirty="0" smtClean="0">
                <a:solidFill>
                  <a:srgbClr val="000000"/>
                </a:solidFill>
                <a:effectLst/>
                <a:latin typeface="Arial" panose="020B0604020202020204" pitchFamily="34" charset="0"/>
                <a:ea typeface="Times New Roman"/>
                <a:cs typeface="Arial" panose="020B0604020202020204" pitchFamily="34" charset="0"/>
              </a:rPr>
              <a:t>Fig. 4.</a:t>
            </a:r>
            <a:r>
              <a:rPr lang="en-US" sz="1200" spc="25" dirty="0" smtClean="0">
                <a:solidFill>
                  <a:srgbClr val="000000"/>
                </a:solidFill>
                <a:effectLst/>
                <a:latin typeface="Arial" panose="020B0604020202020204" pitchFamily="34" charset="0"/>
                <a:ea typeface="Times New Roman"/>
                <a:cs typeface="Arial" panose="020B0604020202020204" pitchFamily="34" charset="0"/>
              </a:rPr>
              <a:t> Launch of the C-REX rocket from Andøya. Photo: Brea Reeves.</a:t>
            </a:r>
            <a:endParaRPr lang="en-US"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9281566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2"/>
          <p:cNvPicPr>
            <a:picLocks noChangeAspect="1" noChangeArrowheads="1"/>
          </p:cNvPicPr>
          <p:nvPr/>
        </p:nvPicPr>
        <p:blipFill>
          <a:blip r:embed="rId2"/>
          <a:srcRect/>
          <a:stretch>
            <a:fillRect/>
          </a:stretch>
        </p:blipFill>
        <p:spPr bwMode="auto">
          <a:xfrm>
            <a:off x="0" y="0"/>
            <a:ext cx="673100" cy="6858000"/>
          </a:xfrm>
          <a:prstGeom prst="rect">
            <a:avLst/>
          </a:prstGeom>
          <a:noFill/>
          <a:ln w="9525">
            <a:noFill/>
            <a:miter lim="800000"/>
            <a:headEnd/>
            <a:tailEnd/>
          </a:ln>
        </p:spPr>
      </p:pic>
      <p:pic>
        <p:nvPicPr>
          <p:cNvPr id="13315" name="Picture 5"/>
          <p:cNvPicPr>
            <a:picLocks noChangeAspect="1" noChangeArrowheads="1"/>
          </p:cNvPicPr>
          <p:nvPr/>
        </p:nvPicPr>
        <p:blipFill>
          <a:blip r:embed="rId3"/>
          <a:srcRect/>
          <a:stretch>
            <a:fillRect/>
          </a:stretch>
        </p:blipFill>
        <p:spPr bwMode="auto">
          <a:xfrm>
            <a:off x="0" y="0"/>
            <a:ext cx="9144000" cy="1293813"/>
          </a:xfrm>
          <a:prstGeom prst="rect">
            <a:avLst/>
          </a:prstGeom>
          <a:noFill/>
          <a:ln w="9525">
            <a:noFill/>
            <a:miter lim="800000"/>
            <a:headEnd/>
            <a:tailEnd/>
          </a:ln>
        </p:spPr>
      </p:pic>
      <p:pic>
        <p:nvPicPr>
          <p:cNvPr id="13316" name="Picture 7" descr="NY_UNIS_logoPNG_transp_bg"/>
          <p:cNvPicPr>
            <a:picLocks noChangeAspect="1" noChangeArrowheads="1"/>
          </p:cNvPicPr>
          <p:nvPr/>
        </p:nvPicPr>
        <p:blipFill>
          <a:blip r:embed="rId4"/>
          <a:srcRect/>
          <a:stretch>
            <a:fillRect/>
          </a:stretch>
        </p:blipFill>
        <p:spPr bwMode="auto">
          <a:xfrm>
            <a:off x="106363" y="1385888"/>
            <a:ext cx="504825" cy="458787"/>
          </a:xfrm>
          <a:prstGeom prst="rect">
            <a:avLst/>
          </a:prstGeom>
          <a:noFill/>
          <a:ln w="9525">
            <a:noFill/>
            <a:miter lim="800000"/>
            <a:headEnd/>
            <a:tailEnd/>
          </a:ln>
        </p:spPr>
      </p:pic>
      <p:pic>
        <p:nvPicPr>
          <p:cNvPr id="10" name="Picture 9"/>
          <p:cNvPicPr/>
          <p:nvPr/>
        </p:nvPicPr>
        <p:blipFill>
          <a:blip r:embed="rId5"/>
          <a:stretch>
            <a:fillRect/>
          </a:stretch>
        </p:blipFill>
        <p:spPr>
          <a:xfrm>
            <a:off x="827584" y="1420204"/>
            <a:ext cx="5714365" cy="3809365"/>
          </a:xfrm>
          <a:prstGeom prst="rect">
            <a:avLst/>
          </a:prstGeom>
        </p:spPr>
      </p:pic>
      <p:sp>
        <p:nvSpPr>
          <p:cNvPr id="5" name="Rectangle 4"/>
          <p:cNvSpPr/>
          <p:nvPr/>
        </p:nvSpPr>
        <p:spPr>
          <a:xfrm>
            <a:off x="827583" y="5256142"/>
            <a:ext cx="5714365" cy="276999"/>
          </a:xfrm>
          <a:prstGeom prst="rect">
            <a:avLst/>
          </a:prstGeom>
        </p:spPr>
        <p:txBody>
          <a:bodyPr wrap="square">
            <a:spAutoFit/>
          </a:bodyPr>
          <a:lstStyle/>
          <a:p>
            <a:r>
              <a:rPr lang="en-US" sz="1200" b="1" dirty="0">
                <a:latin typeface="Arial" panose="020B0604020202020204" pitchFamily="34" charset="0"/>
                <a:cs typeface="Arial" panose="020B0604020202020204" pitchFamily="34" charset="0"/>
              </a:rPr>
              <a:t>Fig. </a:t>
            </a:r>
            <a:r>
              <a:rPr lang="en-US" sz="1200" b="1" dirty="0" smtClean="0">
                <a:latin typeface="Arial" panose="020B0604020202020204" pitchFamily="34" charset="0"/>
                <a:cs typeface="Arial" panose="020B0604020202020204" pitchFamily="34" charset="0"/>
              </a:rPr>
              <a:t>5.</a:t>
            </a:r>
            <a:r>
              <a:rPr lang="en-US" sz="1200" dirty="0" smtClean="0">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C-REX releases as seen from Ny-Ålesund. Photo: Manbharat Dhadly.</a:t>
            </a:r>
          </a:p>
        </p:txBody>
      </p:sp>
      <p:sp>
        <p:nvSpPr>
          <p:cNvPr id="7" name="Rectangle 6"/>
          <p:cNvSpPr/>
          <p:nvPr/>
        </p:nvSpPr>
        <p:spPr>
          <a:xfrm>
            <a:off x="6588224" y="1420204"/>
            <a:ext cx="2448272" cy="3463512"/>
          </a:xfrm>
          <a:prstGeom prst="rect">
            <a:avLst/>
          </a:prstGeom>
        </p:spPr>
        <p:txBody>
          <a:bodyPr wrap="square">
            <a:spAutoFit/>
          </a:bodyPr>
          <a:lstStyle/>
          <a:p>
            <a:pPr>
              <a:lnSpc>
                <a:spcPct val="115000"/>
              </a:lnSpc>
              <a:spcAft>
                <a:spcPts val="1000"/>
              </a:spcAft>
            </a:pPr>
            <a:r>
              <a:rPr lang="en-US" sz="1600" spc="25" dirty="0" smtClean="0">
                <a:solidFill>
                  <a:srgbClr val="000000"/>
                </a:solidFill>
                <a:effectLst/>
                <a:latin typeface="Arial" panose="020B0604020202020204" pitchFamily="34" charset="0"/>
                <a:ea typeface="Times New Roman"/>
                <a:cs typeface="Arial" panose="020B0604020202020204" pitchFamily="34" charset="0"/>
              </a:rPr>
              <a:t>The rocket ejected 10 sub-payload canisters loaded with Barium and Strontium vapor. </a:t>
            </a:r>
          </a:p>
          <a:p>
            <a:pPr>
              <a:lnSpc>
                <a:spcPct val="115000"/>
              </a:lnSpc>
              <a:spcAft>
                <a:spcPts val="1000"/>
              </a:spcAft>
            </a:pPr>
            <a:r>
              <a:rPr lang="en-US" sz="1600" spc="25" dirty="0" smtClean="0">
                <a:solidFill>
                  <a:srgbClr val="000000"/>
                </a:solidFill>
                <a:effectLst/>
                <a:latin typeface="Arial" panose="020B0604020202020204" pitchFamily="34" charset="0"/>
                <a:ea typeface="Times New Roman"/>
                <a:cs typeface="Arial" panose="020B0604020202020204" pitchFamily="34" charset="0"/>
              </a:rPr>
              <a:t>When released and illuminated by the Sun, both ion and neutral barium emission lines appears visible to the human eye.</a:t>
            </a:r>
          </a:p>
          <a:p>
            <a:pPr>
              <a:lnSpc>
                <a:spcPct val="115000"/>
              </a:lnSpc>
              <a:spcAft>
                <a:spcPts val="1000"/>
              </a:spcAft>
            </a:pPr>
            <a:r>
              <a:rPr lang="en-US" sz="1600" spc="25" dirty="0" smtClean="0">
                <a:solidFill>
                  <a:srgbClr val="000000"/>
                </a:solidFill>
                <a:latin typeface="Arial" panose="020B0604020202020204" pitchFamily="34" charset="0"/>
                <a:ea typeface="Times New Roman"/>
                <a:cs typeface="Arial" panose="020B0604020202020204" pitchFamily="34" charset="0"/>
              </a:rPr>
              <a:t>Altitudes: 190 - 400 km</a:t>
            </a:r>
            <a:r>
              <a:rPr lang="en-US" sz="1600" spc="25" dirty="0" smtClean="0">
                <a:solidFill>
                  <a:srgbClr val="000000"/>
                </a:solidFill>
                <a:effectLst/>
                <a:latin typeface="Arial" panose="020B0604020202020204" pitchFamily="34" charset="0"/>
                <a:ea typeface="Times New Roman"/>
                <a:cs typeface="Arial" panose="020B0604020202020204" pitchFamily="34" charset="0"/>
              </a:rPr>
              <a:t>  </a:t>
            </a:r>
            <a:endParaRPr lang="en-US" sz="1600" dirty="0">
              <a:latin typeface="Arial" panose="020B0604020202020204" pitchFamily="34" charset="0"/>
              <a:ea typeface="Calibri"/>
              <a:cs typeface="Arial" panose="020B0604020202020204" pitchFamily="34" charset="0"/>
            </a:endParaRPr>
          </a:p>
        </p:txBody>
      </p:sp>
      <p:sp>
        <p:nvSpPr>
          <p:cNvPr id="8" name="Rectangle 7"/>
          <p:cNvSpPr/>
          <p:nvPr/>
        </p:nvSpPr>
        <p:spPr>
          <a:xfrm>
            <a:off x="827584" y="5556254"/>
            <a:ext cx="8064896" cy="1077218"/>
          </a:xfrm>
          <a:prstGeom prst="rect">
            <a:avLst/>
          </a:prstGeom>
        </p:spPr>
        <p:txBody>
          <a:bodyPr wrap="square">
            <a:spAutoFit/>
          </a:bodyPr>
          <a:lstStyle/>
          <a:p>
            <a:r>
              <a:rPr lang="en-US" sz="1600" spc="25" dirty="0" smtClean="0">
                <a:solidFill>
                  <a:srgbClr val="000000"/>
                </a:solidFill>
                <a:effectLst/>
                <a:latin typeface="Arial" panose="020B0604020202020204" pitchFamily="34" charset="0"/>
                <a:ea typeface="Times New Roman"/>
                <a:cs typeface="Arial" panose="020B0604020202020204" pitchFamily="34" charset="0"/>
              </a:rPr>
              <a:t>Large velocity difference between the neutral and ions has been detected, which is believed to produce Joule heating. No clear indication of upwelling is detected yet.</a:t>
            </a:r>
            <a:endParaRPr lang="en-US" sz="1600" spc="25" dirty="0" smtClean="0">
              <a:solidFill>
                <a:srgbClr val="000000"/>
              </a:solidFill>
              <a:latin typeface="Arial" panose="020B0604020202020204" pitchFamily="34" charset="0"/>
              <a:cs typeface="Arial" panose="020B0604020202020204" pitchFamily="34" charset="0"/>
            </a:endParaRPr>
          </a:p>
          <a:p>
            <a:r>
              <a:rPr lang="en-US" sz="1600" dirty="0" smtClean="0">
                <a:latin typeface="Arial" panose="020B0604020202020204" pitchFamily="34" charset="0"/>
                <a:cs typeface="Arial" panose="020B0604020202020204" pitchFamily="34" charset="0"/>
              </a:rPr>
              <a:t>A </a:t>
            </a:r>
            <a:r>
              <a:rPr lang="en-US" sz="1600" dirty="0">
                <a:latin typeface="Arial" panose="020B0604020202020204" pitchFamily="34" charset="0"/>
                <a:cs typeface="Arial" panose="020B0604020202020204" pitchFamily="34" charset="0"/>
              </a:rPr>
              <a:t>new mission called C-REX2 is proposed to address these issues in more detail in order to fully explain the high density anomaly in the cusp thermosphere region.</a:t>
            </a:r>
            <a:endParaRPr lang="en-US" sz="1600" spc="25" dirty="0" smtClean="0">
              <a:solidFill>
                <a:srgbClr val="000000"/>
              </a:solidFill>
              <a:effectLst/>
              <a:latin typeface="Arial" panose="020B0604020202020204" pitchFamily="34" charset="0"/>
              <a:ea typeface="Times New Roman"/>
              <a:cs typeface="Arial" panose="020B0604020202020204" pitchFamily="34" charset="0"/>
            </a:endParaRPr>
          </a:p>
        </p:txBody>
      </p:sp>
    </p:spTree>
    <p:extLst>
      <p:ext uri="{BB962C8B-B14F-4D97-AF65-F5344CB8AC3E}">
        <p14:creationId xmlns:p14="http://schemas.microsoft.com/office/powerpoint/2010/main" val="212843962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224</TotalTime>
  <Words>1853</Words>
  <Application>Microsoft Office PowerPoint</Application>
  <PresentationFormat>On-screen Show (4:3)</PresentationFormat>
  <Paragraphs>358</Paragraphs>
  <Slides>14</Slides>
  <Notes>0</Notes>
  <HiddenSlides>0</HiddenSlides>
  <MMClips>0</MMClips>
  <ScaleCrop>false</ScaleCrop>
  <HeadingPairs>
    <vt:vector size="4" baseType="variant">
      <vt:variant>
        <vt:lpstr>Theme</vt:lpstr>
      </vt:variant>
      <vt:variant>
        <vt:i4>1</vt:i4>
      </vt:variant>
      <vt:variant>
        <vt:lpstr>Slide Titles</vt:lpstr>
      </vt:variant>
      <vt:variant>
        <vt:i4>14</vt:i4>
      </vt:variant>
    </vt:vector>
  </HeadingPairs>
  <TitlesOfParts>
    <vt:vector size="15" baseType="lpstr">
      <vt:lpstr>Office-tema</vt:lpstr>
      <vt:lpstr>The Kjell Henriksen Observatory (KHO) 2014 - 2015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UNIS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Status of the Kjell Henriksen Observatory (KHO) auroral forecast service</dc:title>
  <dc:creator>Fred Sigernes</dc:creator>
  <cp:lastModifiedBy>Fred Sigernes</cp:lastModifiedBy>
  <cp:revision>38</cp:revision>
  <dcterms:created xsi:type="dcterms:W3CDTF">2015-08-25T08:11:58Z</dcterms:created>
  <dcterms:modified xsi:type="dcterms:W3CDTF">2015-08-27T09:16:04Z</dcterms:modified>
</cp:coreProperties>
</file>